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69" r:id="rId2"/>
    <p:sldId id="1409" r:id="rId3"/>
    <p:sldId id="1310" r:id="rId4"/>
    <p:sldId id="1475" r:id="rId5"/>
    <p:sldId id="1487" r:id="rId6"/>
    <p:sldId id="1492" r:id="rId7"/>
    <p:sldId id="1494" r:id="rId8"/>
    <p:sldId id="1506" r:id="rId9"/>
    <p:sldId id="1508" r:id="rId10"/>
    <p:sldId id="1509" r:id="rId11"/>
    <p:sldId id="1512" r:id="rId12"/>
    <p:sldId id="1513" r:id="rId13"/>
    <p:sldId id="1483" r:id="rId14"/>
    <p:sldId id="1504" r:id="rId15"/>
    <p:sldId id="1510" r:id="rId16"/>
    <p:sldId id="1502" r:id="rId17"/>
    <p:sldId id="1497" r:id="rId18"/>
    <p:sldId id="1485" r:id="rId19"/>
    <p:sldId id="1476" r:id="rId20"/>
    <p:sldId id="1482" r:id="rId21"/>
    <p:sldId id="1503" r:id="rId22"/>
    <p:sldId id="1477" r:id="rId23"/>
    <p:sldId id="1478" r:id="rId24"/>
    <p:sldId id="1450" r:id="rId25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B52"/>
    <a:srgbClr val="10ABE3"/>
    <a:srgbClr val="D6D8DB"/>
    <a:srgbClr val="F7F7F7"/>
    <a:srgbClr val="5BA58C"/>
    <a:srgbClr val="74A55B"/>
    <a:srgbClr val="000000"/>
    <a:srgbClr val="27C360"/>
    <a:srgbClr val="404140"/>
    <a:srgbClr val="3E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0DA6B-A384-481D-B002-E021631A5C74}" v="596" dt="2020-06-20T12:25:24.233"/>
    <p1510:client id="{BAD099AA-F8D7-4BC3-8B49-BA52D787AEE7}" v="6974" dt="2020-06-20T12:27:44.720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6/20/2020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110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57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52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990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208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8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09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18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02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74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29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761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183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88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164367" y="5010109"/>
              <a:ext cx="8019193" cy="175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3200" b="1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32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데이터베이스 교육 플랫폼</a:t>
              </a:r>
              <a:endParaRPr lang="ko-KR" altLang="en-US" sz="60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406588" y="7850088"/>
              <a:ext cx="3443851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팀 </a:t>
              </a:r>
              <a:r>
                <a:rPr lang="ko-KR" altLang="en-US" sz="4000" dirty="0" err="1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디비디비딥</a:t>
              </a:r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40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2020. 06. 20.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err="1">
                <a:latin typeface="Lato Light"/>
                <a:ea typeface="MS PGothic"/>
              </a:rPr>
              <a:t>게시판</a:t>
            </a:r>
            <a:r>
              <a:rPr lang="en-US" altLang="ko-KR" sz="4000" b="1">
                <a:latin typeface="Lato Light"/>
                <a:ea typeface="MS PGothic"/>
              </a:rPr>
              <a:t> - </a:t>
            </a:r>
            <a:r>
              <a:rPr lang="ko-KR" altLang="en-US" sz="4000" b="1">
                <a:latin typeface="Lato Light"/>
                <a:ea typeface="MS PGothic"/>
              </a:rPr>
              <a:t>공지사항</a:t>
            </a:r>
            <a:endParaRPr lang="en-US" altLang="ko-KR" sz="4000" b="1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A41CFA8-1909-42BB-B8F9-6FBFCE24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58" y="3187129"/>
            <a:ext cx="12632418" cy="7541684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96B330A-EA9C-4371-B84D-919E7B06D162}"/>
              </a:ext>
            </a:extLst>
          </p:cNvPr>
          <p:cNvSpPr txBox="1"/>
          <p:nvPr/>
        </p:nvSpPr>
        <p:spPr>
          <a:xfrm>
            <a:off x="4859206" y="11268680"/>
            <a:ext cx="15402491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err="1">
                <a:latin typeface="Malgun Gothic"/>
                <a:ea typeface="Malgun Gothic"/>
              </a:rPr>
              <a:t>단순한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작성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폼에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WISYWIG인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Summernote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에디터를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추가함</a:t>
            </a:r>
          </a:p>
          <a:p>
            <a:pPr algn="ctr"/>
            <a:r>
              <a:rPr lang="en-US" altLang="ko-KR" err="1">
                <a:latin typeface="Malgun Gothic"/>
                <a:ea typeface="Malgun Gothic"/>
              </a:rPr>
              <a:t>일반적인</a:t>
            </a:r>
            <a:r>
              <a:rPr lang="en-US" altLang="ko-KR">
                <a:latin typeface="Malgun Gothic"/>
                <a:ea typeface="Malgun Gothic"/>
              </a:rPr>
              <a:t> 글 </a:t>
            </a:r>
            <a:r>
              <a:rPr lang="en-US" altLang="ko-KR" err="1">
                <a:latin typeface="Malgun Gothic"/>
                <a:ea typeface="Malgun Gothic"/>
              </a:rPr>
              <a:t>작성에서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나아가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다양하게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꾸밀</a:t>
            </a:r>
            <a:r>
              <a:rPr lang="en-US" altLang="ko-KR">
                <a:latin typeface="Malgun Gothic"/>
                <a:ea typeface="Malgun Gothic"/>
              </a:rPr>
              <a:t> 수 </a:t>
            </a:r>
            <a:r>
              <a:rPr lang="en-US" altLang="ko-KR" err="1">
                <a:latin typeface="Malgun Gothic"/>
                <a:ea typeface="Malgun Gothic"/>
              </a:rPr>
              <a:t>있게끔</a:t>
            </a:r>
            <a:r>
              <a:rPr lang="en-US" altLang="ko-KR">
                <a:latin typeface="Malgun Gothic"/>
                <a:ea typeface="Malgun Gothic"/>
              </a:rPr>
              <a:t> 함</a:t>
            </a:r>
            <a:endParaRPr lang="en-US"/>
          </a:p>
          <a:p>
            <a:pPr algn="ctr"/>
            <a:r>
              <a:rPr lang="en-US" altLang="ko-KR" err="1">
                <a:latin typeface="Malgun Gothic"/>
                <a:ea typeface="Malgun Gothic"/>
              </a:rPr>
              <a:t>상단에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표시하기를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통해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중요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공지사항으로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올릴</a:t>
            </a:r>
            <a:r>
              <a:rPr lang="en-US" altLang="ko-KR">
                <a:latin typeface="Malgun Gothic"/>
                <a:ea typeface="Malgun Gothic"/>
              </a:rPr>
              <a:t> 수 </a:t>
            </a:r>
            <a:r>
              <a:rPr lang="en-US" altLang="ko-KR" err="1">
                <a:latin typeface="Malgun Gothic"/>
                <a:ea typeface="Malgun Gothic"/>
              </a:rPr>
              <a:t>있음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DEA7AB75-CF93-4090-B068-466EE28B0321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460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err="1">
                <a:latin typeface="Lato Light"/>
                <a:ea typeface="MS PGothic"/>
              </a:rPr>
              <a:t>게시판</a:t>
            </a:r>
            <a:r>
              <a:rPr lang="en-US" altLang="ko-KR" sz="4000" b="1">
                <a:latin typeface="Lato Light"/>
                <a:ea typeface="MS PGothic"/>
              </a:rPr>
              <a:t> - </a:t>
            </a:r>
            <a:r>
              <a:rPr lang="ko-KR" altLang="en-US" sz="4000" b="1">
                <a:latin typeface="Lato Light"/>
                <a:ea typeface="MS PGothic"/>
              </a:rPr>
              <a:t>공지사항</a:t>
            </a:r>
            <a:endParaRPr lang="en-US" altLang="ko-KR" sz="4000" b="1"/>
          </a:p>
        </p:txBody>
      </p:sp>
      <p:pic>
        <p:nvPicPr>
          <p:cNvPr id="3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1FDEC9A-9D57-40AB-A2B8-192A9B78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061" y="2903500"/>
            <a:ext cx="13751392" cy="8208911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CB1B00DA-1FB2-4F29-BA35-F551AA03D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" t="5976" r="117" b="398"/>
          <a:stretch/>
        </p:blipFill>
        <p:spPr>
          <a:xfrm>
            <a:off x="1737724" y="5473923"/>
            <a:ext cx="15550149" cy="43683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9F12DD-D79E-4A36-9DB3-10E7A6D7588B}"/>
              </a:ext>
            </a:extLst>
          </p:cNvPr>
          <p:cNvSpPr/>
          <p:nvPr/>
        </p:nvSpPr>
        <p:spPr>
          <a:xfrm>
            <a:off x="8957388" y="3592027"/>
            <a:ext cx="634481" cy="27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7652C47-B017-4335-8026-70DE4ADDC362}"/>
              </a:ext>
            </a:extLst>
          </p:cNvPr>
          <p:cNvSpPr txBox="1"/>
          <p:nvPr/>
        </p:nvSpPr>
        <p:spPr>
          <a:xfrm>
            <a:off x="4239774" y="11665643"/>
            <a:ext cx="1590203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err="1">
                <a:latin typeface="Malgun Gothic"/>
                <a:ea typeface="Malgun Gothic"/>
              </a:rPr>
              <a:t>작성자</a:t>
            </a:r>
            <a:r>
              <a:rPr lang="en-US" altLang="ko-KR">
                <a:latin typeface="Malgun Gothic"/>
                <a:ea typeface="Malgun Gothic"/>
              </a:rPr>
              <a:t> 및 </a:t>
            </a:r>
            <a:r>
              <a:rPr lang="en-US" altLang="ko-KR" err="1">
                <a:latin typeface="Malgun Gothic"/>
                <a:ea typeface="Malgun Gothic"/>
              </a:rPr>
              <a:t>관리자만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보이도록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수정</a:t>
            </a:r>
            <a:r>
              <a:rPr lang="en-US" altLang="ko-KR">
                <a:latin typeface="Malgun Gothic"/>
                <a:ea typeface="Malgun Gothic"/>
              </a:rPr>
              <a:t>/</a:t>
            </a:r>
            <a:r>
              <a:rPr lang="en-US" altLang="ko-KR" err="1">
                <a:latin typeface="Malgun Gothic"/>
                <a:ea typeface="Malgun Gothic"/>
              </a:rPr>
              <a:t>삭제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버튼을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추가함</a:t>
            </a:r>
            <a:endParaRPr lang="en-US" altLang="ko-KR">
              <a:latin typeface="Malgun Gothic"/>
              <a:ea typeface="Malgun Gothic"/>
            </a:endParaRPr>
          </a:p>
          <a:p>
            <a:pPr algn="ctr"/>
            <a:r>
              <a:rPr lang="en-US" altLang="ko-KR" err="1">
                <a:latin typeface="Malgun Gothic"/>
                <a:ea typeface="Malgun Gothic"/>
              </a:rPr>
              <a:t>수정버튼을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이용하면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내용은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남아있고</a:t>
            </a:r>
            <a:r>
              <a:rPr lang="en-US" altLang="ko-KR">
                <a:latin typeface="Malgun Gothic"/>
                <a:ea typeface="Malgun Gothic"/>
              </a:rPr>
              <a:t> </a:t>
            </a:r>
            <a:r>
              <a:rPr lang="en-US" altLang="ko-KR" err="1">
                <a:latin typeface="Malgun Gothic"/>
                <a:ea typeface="Malgun Gothic"/>
              </a:rPr>
              <a:t>작성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폼의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버튼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또한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수정하기로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바뀜</a:t>
            </a:r>
            <a:endParaRPr lang="en-US" altLang="ko-KR">
              <a:latin typeface="Malgun Gothic"/>
              <a:ea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DFD566-3DFD-47A1-B32B-927FD1C9ACE7}"/>
              </a:ext>
            </a:extLst>
          </p:cNvPr>
          <p:cNvSpPr/>
          <p:nvPr/>
        </p:nvSpPr>
        <p:spPr>
          <a:xfrm>
            <a:off x="3377681" y="6288833"/>
            <a:ext cx="727787" cy="5691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61BD4D04-06B6-484B-A298-7417E3759F90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557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err="1">
                <a:latin typeface="Lato Light"/>
                <a:ea typeface="MS PGothic"/>
              </a:rPr>
              <a:t>게시판</a:t>
            </a:r>
            <a:r>
              <a:rPr lang="en-US" altLang="ko-KR" sz="4000" b="1">
                <a:latin typeface="Lato Light"/>
                <a:ea typeface="MS PGothic"/>
              </a:rPr>
              <a:t> - </a:t>
            </a:r>
            <a:r>
              <a:rPr lang="en-US" altLang="ko-KR" sz="4000" b="1" err="1">
                <a:latin typeface="Lato Light"/>
                <a:ea typeface="MS PGothic"/>
              </a:rPr>
              <a:t>추후</a:t>
            </a:r>
            <a:r>
              <a:rPr lang="en-US" altLang="ko-KR" sz="4000" b="1">
                <a:latin typeface="Lato Light"/>
                <a:ea typeface="MS PGothic"/>
              </a:rPr>
              <a:t> </a:t>
            </a:r>
            <a:r>
              <a:rPr lang="en-US" altLang="ko-KR" sz="4000" b="1" err="1">
                <a:latin typeface="Lato Light"/>
                <a:ea typeface="MS PGothic"/>
              </a:rPr>
              <a:t>계획</a:t>
            </a:r>
            <a:endParaRPr lang="en-US" altLang="ko-KR" sz="4000" b="1" err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DFD566-3DFD-47A1-B32B-927FD1C9ACE7}"/>
              </a:ext>
            </a:extLst>
          </p:cNvPr>
          <p:cNvSpPr/>
          <p:nvPr/>
        </p:nvSpPr>
        <p:spPr>
          <a:xfrm>
            <a:off x="2978047" y="6688716"/>
            <a:ext cx="727787" cy="56916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4A044-BA06-4F6C-9EA6-8D4C233E3BB1}"/>
              </a:ext>
            </a:extLst>
          </p:cNvPr>
          <p:cNvSpPr txBox="1"/>
          <p:nvPr/>
        </p:nvSpPr>
        <p:spPr>
          <a:xfrm>
            <a:off x="4678708" y="5235404"/>
            <a:ext cx="18323366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ko-KR" altLang="en-US" sz="4400">
                <a:latin typeface="Lato Light"/>
              </a:rPr>
              <a:t>게시판 </a:t>
            </a:r>
            <a:r>
              <a:rPr lang="ko-KR" altLang="en-US" sz="4400" err="1">
                <a:latin typeface="Lato Light"/>
              </a:rPr>
              <a:t>detail_view</a:t>
            </a:r>
            <a:r>
              <a:rPr lang="ko-KR" altLang="en-US" sz="4400">
                <a:latin typeface="Lato Light"/>
              </a:rPr>
              <a:t> 하단 댓글 추가 (-</a:t>
            </a:r>
            <a:r>
              <a:rPr lang="ko-KR" altLang="en-US" sz="4400" err="1">
                <a:latin typeface="Lato Light"/>
              </a:rPr>
              <a:t>ing</a:t>
            </a:r>
            <a:r>
              <a:rPr lang="ko-KR" altLang="en-US" sz="4400">
                <a:latin typeface="Lato Light"/>
              </a:rPr>
              <a:t>)</a:t>
            </a:r>
          </a:p>
          <a:p>
            <a:endParaRPr lang="ko-KR" altLang="en-US" sz="4400"/>
          </a:p>
          <a:p>
            <a:r>
              <a:rPr lang="ko-KR" altLang="en-US" sz="4400">
                <a:latin typeface="Lato Light"/>
              </a:rPr>
              <a:t>조회수를 f5로 증가되지 않게끔 해야함</a:t>
            </a:r>
            <a:endParaRPr lang="ko-KR" altLang="en-US" sz="4400"/>
          </a:p>
          <a:p>
            <a:endParaRPr lang="ko-KR" altLang="en-US" sz="4400"/>
          </a:p>
          <a:p>
            <a:r>
              <a:rPr lang="ko-KR" altLang="en-US" sz="4400">
                <a:latin typeface="Lato Light"/>
              </a:rPr>
              <a:t>로그인한 사용자와 관리자를 등급을 나눠서 기능 권한 지정 필요성 느낌</a:t>
            </a:r>
            <a:endParaRPr lang="ko-KR" altLang="en-US" sz="4400"/>
          </a:p>
          <a:p>
            <a:endParaRPr lang="ko-KR" altLang="en-US" sz="4400">
              <a:latin typeface="Lato Light"/>
            </a:endParaRPr>
          </a:p>
          <a:p>
            <a:r>
              <a:rPr lang="ko-KR" altLang="en-US" sz="4400" err="1">
                <a:latin typeface="Lato Light"/>
              </a:rPr>
              <a:t>js를</a:t>
            </a:r>
            <a:r>
              <a:rPr lang="ko-KR" altLang="en-US" sz="4400">
                <a:latin typeface="Lato Light"/>
              </a:rPr>
              <a:t> 이용해 기능을 추가하려 했으나 인식을 못해서 해결책 찾는 중</a:t>
            </a:r>
            <a:endParaRPr lang="ko-KR" altLang="en-US" sz="4400"/>
          </a:p>
          <a:p>
            <a:endParaRPr lang="ko-KR" altLang="en-US" sz="4400"/>
          </a:p>
          <a:p>
            <a:endParaRPr lang="ko-KR" altLang="en-US" sz="440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A843130C-F4B9-44F0-B083-E6EE4D55DF0E}"/>
              </a:ext>
            </a:extLst>
          </p:cNvPr>
          <p:cNvSpPr/>
          <p:nvPr/>
        </p:nvSpPr>
        <p:spPr>
          <a:xfrm>
            <a:off x="3294634" y="5313953"/>
            <a:ext cx="501829" cy="51995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431CF413-7DBB-4338-AD96-3DDABA2560C8}"/>
              </a:ext>
            </a:extLst>
          </p:cNvPr>
          <p:cNvSpPr/>
          <p:nvPr/>
        </p:nvSpPr>
        <p:spPr>
          <a:xfrm>
            <a:off x="3291473" y="6640730"/>
            <a:ext cx="501829" cy="51995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67DEB3AD-1858-4959-955B-3D0F13F5A39A}"/>
              </a:ext>
            </a:extLst>
          </p:cNvPr>
          <p:cNvSpPr/>
          <p:nvPr/>
        </p:nvSpPr>
        <p:spPr>
          <a:xfrm>
            <a:off x="3291405" y="7967505"/>
            <a:ext cx="501829" cy="519953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3027BD-36E8-453E-9AB2-6DA6314D335D}"/>
              </a:ext>
            </a:extLst>
          </p:cNvPr>
          <p:cNvCxnSpPr/>
          <p:nvPr/>
        </p:nvCxnSpPr>
        <p:spPr>
          <a:xfrm>
            <a:off x="3552825" y="5841962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CC305F-D0CC-46F7-B1DE-B93C6BD90D76}"/>
              </a:ext>
            </a:extLst>
          </p:cNvPr>
          <p:cNvCxnSpPr>
            <a:cxnSpLocks/>
          </p:cNvCxnSpPr>
          <p:nvPr/>
        </p:nvCxnSpPr>
        <p:spPr>
          <a:xfrm>
            <a:off x="3554287" y="7169635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4C45DB4-78AB-4C27-A18C-4C966F3BBEF2}"/>
              </a:ext>
            </a:extLst>
          </p:cNvPr>
          <p:cNvCxnSpPr>
            <a:cxnSpLocks/>
          </p:cNvCxnSpPr>
          <p:nvPr/>
        </p:nvCxnSpPr>
        <p:spPr>
          <a:xfrm>
            <a:off x="3533613" y="8485575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E88CEBE2-66D4-4245-A4AB-4991AD61FF37}"/>
              </a:ext>
            </a:extLst>
          </p:cNvPr>
          <p:cNvSpPr/>
          <p:nvPr/>
        </p:nvSpPr>
        <p:spPr>
          <a:xfrm>
            <a:off x="3287467" y="9228758"/>
            <a:ext cx="501829" cy="519953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117831C2-0C35-4F07-BB73-87561DB324D1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091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dirty="0">
                <a:latin typeface="Lato Light"/>
                <a:ea typeface="KoPubWorld돋움체_Pro Medium"/>
              </a:rPr>
              <a:t>SQL </a:t>
            </a:r>
            <a:r>
              <a:rPr lang="ko-KR" altLang="en-US" sz="4000" b="1" dirty="0">
                <a:latin typeface="Lato Light"/>
                <a:ea typeface="KoPubWorld돋움체_Pro Medium"/>
              </a:rPr>
              <a:t>블록 시도</a:t>
            </a:r>
            <a:endParaRPr lang="ko-KR" altLang="en-US" sz="4000" b="1" dirty="0">
              <a:ea typeface="KoPubWorld돋움체_Pro Medi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6592D4-9EF9-4E0D-8B2A-7EA564AE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0" y="1652625"/>
            <a:ext cx="3153910" cy="9952338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D395F71-8070-46AF-9ADD-BBCF0CA69D92}"/>
              </a:ext>
            </a:extLst>
          </p:cNvPr>
          <p:cNvSpPr/>
          <p:nvPr/>
        </p:nvSpPr>
        <p:spPr>
          <a:xfrm>
            <a:off x="9894730" y="6628794"/>
            <a:ext cx="2556588" cy="1035698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BEF53-BC52-4883-A1CD-D9E21C6D6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92" b="4733"/>
          <a:stretch/>
        </p:blipFill>
        <p:spPr>
          <a:xfrm>
            <a:off x="13148643" y="4575602"/>
            <a:ext cx="10820343" cy="5299788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83AFEC5F-B939-4866-A600-702A5F293E93}"/>
              </a:ext>
            </a:extLst>
          </p:cNvPr>
          <p:cNvSpPr txBox="1"/>
          <p:nvPr/>
        </p:nvSpPr>
        <p:spPr>
          <a:xfrm>
            <a:off x="4745557" y="11336805"/>
            <a:ext cx="1540249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Malgun Gothic"/>
                <a:ea typeface="Malgun Gothic"/>
              </a:rPr>
              <a:t>스크립트로드는 되나</a:t>
            </a:r>
            <a:endParaRPr lang="en-US" altLang="ko-KR">
              <a:latin typeface="Malgun Gothic"/>
              <a:ea typeface="Malgun Gothic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자바스크립트가 실행이 안되는 상황</a:t>
            </a:r>
            <a:r>
              <a:rPr lang="en-US" altLang="ko-KR">
                <a:latin typeface="Malgun Gothic"/>
                <a:ea typeface="Malgun Gothic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3BF8EC-E3D9-4EA0-BEEF-22EEC0964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455" y="4735555"/>
            <a:ext cx="6905625" cy="4810125"/>
          </a:xfrm>
          <a:prstGeom prst="rect">
            <a:avLst/>
          </a:prstGeom>
        </p:spPr>
      </p:pic>
      <p:sp>
        <p:nvSpPr>
          <p:cNvPr id="9" name="Rectangle 25">
            <a:extLst>
              <a:ext uri="{FF2B5EF4-FFF2-40B4-BE49-F238E27FC236}">
                <a16:creationId xmlns:a16="http://schemas.microsoft.com/office/drawing/2014/main" id="{C5CFE568-31DE-42AE-826C-249249B874D2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8178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>
                <a:latin typeface="Lato Light"/>
                <a:ea typeface="KoPubWorld돋움체_Pro Medium"/>
              </a:rPr>
              <a:t>SQL </a:t>
            </a:r>
            <a:r>
              <a:rPr lang="ko-KR" altLang="en-US" sz="4000" b="1">
                <a:latin typeface="Lato Light"/>
                <a:ea typeface="KoPubWorld돋움체_Pro Medium"/>
              </a:rPr>
              <a:t>블록 시도</a:t>
            </a:r>
            <a:endParaRPr lang="ko-KR" altLang="en-US" sz="4000" b="1">
              <a:ea typeface="KoPubWorld돋움체_Pro Medium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3AFEC5F-B939-4866-A600-702A5F293E93}"/>
              </a:ext>
            </a:extLst>
          </p:cNvPr>
          <p:cNvSpPr txBox="1"/>
          <p:nvPr/>
        </p:nvSpPr>
        <p:spPr>
          <a:xfrm>
            <a:off x="4786733" y="11327964"/>
            <a:ext cx="1540249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>
                <a:latin typeface="Malgun Gothic"/>
                <a:ea typeface="Malgun Gothic"/>
              </a:rPr>
              <a:t>DB </a:t>
            </a:r>
            <a:r>
              <a:rPr lang="ko-KR" altLang="en-US">
                <a:latin typeface="Malgun Gothic"/>
                <a:ea typeface="Malgun Gothic"/>
              </a:rPr>
              <a:t>모델 변경의 어려움</a:t>
            </a:r>
            <a:endParaRPr lang="en-US" altLang="ko-KR">
              <a:latin typeface="Malgun Gothic"/>
              <a:ea typeface="Malgun Gothic"/>
            </a:endParaRP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서버를 </a:t>
            </a:r>
            <a:r>
              <a:rPr lang="en-US" altLang="ko-KR">
                <a:latin typeface="Malgun Gothic"/>
                <a:ea typeface="Malgun Gothic"/>
              </a:rPr>
              <a:t>PHP</a:t>
            </a:r>
            <a:r>
              <a:rPr lang="ko-KR" altLang="en-US">
                <a:latin typeface="Malgun Gothic"/>
                <a:ea typeface="Malgun Gothic"/>
              </a:rPr>
              <a:t>에서 장고로 마이그레이션 하기에 시간의 부족함</a:t>
            </a:r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E4D22-7C11-422A-968B-87075B41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20" y="4765675"/>
            <a:ext cx="7983473" cy="3799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B85F95-8D42-4E4F-BA06-67755BB0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3544" y="3057550"/>
            <a:ext cx="3199032" cy="7600900"/>
          </a:xfrm>
          <a:prstGeom prst="rect">
            <a:avLst/>
          </a:prstGeom>
        </p:spPr>
      </p:pic>
      <p:sp>
        <p:nvSpPr>
          <p:cNvPr id="9" name="Rectangle 25">
            <a:extLst>
              <a:ext uri="{FF2B5EF4-FFF2-40B4-BE49-F238E27FC236}">
                <a16:creationId xmlns:a16="http://schemas.microsoft.com/office/drawing/2014/main" id="{BCD9FD4C-CBC4-49C7-8C3F-9963B296CEBD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4422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>
                <a:latin typeface="Lato Light"/>
                <a:ea typeface="KoPubWorld돋움체_Pro Medium"/>
              </a:rPr>
              <a:t>SQL </a:t>
            </a:r>
            <a:r>
              <a:rPr lang="ko-KR" altLang="en-US" sz="4000" b="1">
                <a:latin typeface="Lato Light"/>
                <a:ea typeface="KoPubWorld돋움체_Pro Medium"/>
              </a:rPr>
              <a:t>현재상황</a:t>
            </a:r>
            <a:endParaRPr lang="ko-KR" altLang="en-US" sz="4000" b="1">
              <a:ea typeface="KoPubWorld돋움체_Pro Medium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B9A6B0A-8A08-4B2B-8DED-C8C80683E506}"/>
              </a:ext>
            </a:extLst>
          </p:cNvPr>
          <p:cNvSpPr txBox="1"/>
          <p:nvPr/>
        </p:nvSpPr>
        <p:spPr>
          <a:xfrm>
            <a:off x="4487579" y="10607894"/>
            <a:ext cx="15402491" cy="164724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>
                <a:latin typeface="Malgun Gothic"/>
                <a:ea typeface="Malgun Gothic"/>
              </a:rPr>
              <a:t>Node.js</a:t>
            </a:r>
            <a:r>
              <a:rPr lang="ko-KR" altLang="en-US">
                <a:latin typeface="Malgun Gothic"/>
                <a:ea typeface="Malgun Gothic"/>
              </a:rPr>
              <a:t>를 사용하여 별도의 블록페이지를 만든 후 배포</a:t>
            </a:r>
            <a:endParaRPr lang="en-US" altLang="ko-KR"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Malgun Gothic"/>
                <a:ea typeface="Malgun Gothic"/>
              </a:rPr>
              <a:t>배포된 페이지 자체를 장고를 통해 가져옴</a:t>
            </a:r>
            <a:endParaRPr lang="en-US" altLang="ko-KR">
              <a:latin typeface="Malgun Gothic"/>
              <a:ea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07F36FE-ED47-4F89-A63F-3C6783621E21}"/>
              </a:ext>
            </a:extLst>
          </p:cNvPr>
          <p:cNvGrpSpPr/>
          <p:nvPr/>
        </p:nvGrpSpPr>
        <p:grpSpPr>
          <a:xfrm>
            <a:off x="9333659" y="6712520"/>
            <a:ext cx="7001146" cy="1734074"/>
            <a:chOff x="4702628" y="6057780"/>
            <a:chExt cx="7001146" cy="17340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181D6D-9642-4FC2-823A-649739B073E7}"/>
                </a:ext>
              </a:extLst>
            </p:cNvPr>
            <p:cNvSpPr txBox="1"/>
            <p:nvPr/>
          </p:nvSpPr>
          <p:spPr>
            <a:xfrm>
              <a:off x="4702628" y="6057780"/>
              <a:ext cx="4851918" cy="1200329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SQL –</a:t>
              </a:r>
              <a:r>
                <a:rPr lang="en-US" altLang="ko-KR" err="1"/>
                <a:t>Blockly</a:t>
              </a:r>
              <a:r>
                <a:rPr lang="en-US" altLang="ko-KR"/>
                <a:t> –APP</a:t>
              </a:r>
            </a:p>
            <a:p>
              <a:pPr algn="ctr"/>
              <a:r>
                <a:rPr lang="en-US" altLang="ko-KR"/>
                <a:t> </a:t>
              </a:r>
              <a:r>
                <a:rPr lang="ko-KR" altLang="en-US"/>
                <a:t>한글 버전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FFABF6-E5B8-4D1C-B8A9-1D8ACF1A7514}"/>
                </a:ext>
              </a:extLst>
            </p:cNvPr>
            <p:cNvSpPr txBox="1"/>
            <p:nvPr/>
          </p:nvSpPr>
          <p:spPr>
            <a:xfrm>
              <a:off x="8382075" y="7145523"/>
              <a:ext cx="3321699" cy="646331"/>
            </a:xfrm>
            <a:prstGeom prst="rect">
              <a:avLst/>
            </a:prstGeom>
            <a:solidFill>
              <a:srgbClr val="5BA58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JS ,</a:t>
              </a:r>
              <a:r>
                <a:rPr lang="ko-KR" altLang="en-US">
                  <a:solidFill>
                    <a:schemeClr val="bg1"/>
                  </a:solidFill>
                </a:rPr>
                <a:t> </a:t>
              </a:r>
              <a:r>
                <a:rPr lang="en-US" altLang="ko-KR">
                  <a:solidFill>
                    <a:schemeClr val="bg1"/>
                  </a:solidFill>
                </a:rPr>
                <a:t>PHP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FEA16F-5619-46EC-96C4-659F08114C8C}"/>
              </a:ext>
            </a:extLst>
          </p:cNvPr>
          <p:cNvSpPr/>
          <p:nvPr/>
        </p:nvSpPr>
        <p:spPr>
          <a:xfrm>
            <a:off x="6702425" y="4199945"/>
            <a:ext cx="10972800" cy="55385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14DF3-C08C-4E52-8CB0-1A0FA3874848}"/>
              </a:ext>
            </a:extLst>
          </p:cNvPr>
          <p:cNvSpPr txBox="1"/>
          <p:nvPr/>
        </p:nvSpPr>
        <p:spPr>
          <a:xfrm>
            <a:off x="7696614" y="5800996"/>
            <a:ext cx="313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&lt;iframe </a:t>
            </a:r>
            <a:r>
              <a:rPr lang="en-US" altLang="ko-KR" err="1"/>
              <a:t>src</a:t>
            </a:r>
            <a:r>
              <a:rPr lang="en-US" altLang="ko-KR"/>
              <a:t> =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B96BD-6AC6-4874-9ED6-737C314E22BD}"/>
              </a:ext>
            </a:extLst>
          </p:cNvPr>
          <p:cNvSpPr txBox="1"/>
          <p:nvPr/>
        </p:nvSpPr>
        <p:spPr>
          <a:xfrm>
            <a:off x="15980242" y="8769364"/>
            <a:ext cx="70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/&gt;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11AB8-4C57-4839-BC70-431C83793E29}"/>
              </a:ext>
            </a:extLst>
          </p:cNvPr>
          <p:cNvSpPr txBox="1"/>
          <p:nvPr/>
        </p:nvSpPr>
        <p:spPr>
          <a:xfrm>
            <a:off x="10831700" y="3699664"/>
            <a:ext cx="2534882" cy="769441"/>
          </a:xfrm>
          <a:prstGeom prst="rect">
            <a:avLst/>
          </a:prstGeom>
          <a:solidFill>
            <a:srgbClr val="5BA58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bg1"/>
                </a:solidFill>
              </a:rPr>
              <a:t>DJANGO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E11F9B65-60CD-405C-9797-38D9B7329B21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00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>
                <a:latin typeface="Lato Light"/>
                <a:ea typeface="KoPubWorld돋움체_Pro Medium"/>
              </a:rPr>
              <a:t>SQL </a:t>
            </a:r>
            <a:r>
              <a:rPr lang="ko-KR" altLang="en-US" sz="4000" b="1">
                <a:latin typeface="Lato Light"/>
                <a:ea typeface="KoPubWorld돋움체_Pro Medium"/>
              </a:rPr>
              <a:t>현재상황</a:t>
            </a:r>
            <a:endParaRPr lang="ko-KR" altLang="en-US" sz="4000" b="1">
              <a:ea typeface="KoPubWorld돋움체_Pro Medium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B9A6B0A-8A08-4B2B-8DED-C8C80683E506}"/>
              </a:ext>
            </a:extLst>
          </p:cNvPr>
          <p:cNvSpPr txBox="1"/>
          <p:nvPr/>
        </p:nvSpPr>
        <p:spPr>
          <a:xfrm>
            <a:off x="4786732" y="11104506"/>
            <a:ext cx="15402491" cy="164724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>
                <a:latin typeface="Malgun Gothic"/>
                <a:ea typeface="Malgun Gothic"/>
              </a:rPr>
              <a:t>별도의 페이지를 </a:t>
            </a:r>
            <a:r>
              <a:rPr lang="en-US" altLang="ko-KR">
                <a:latin typeface="Malgun Gothic"/>
                <a:ea typeface="Malgun Gothic"/>
              </a:rPr>
              <a:t>iframe</a:t>
            </a:r>
            <a:r>
              <a:rPr lang="ko-KR" altLang="en-US">
                <a:latin typeface="Malgun Gothic"/>
                <a:ea typeface="Malgun Gothic"/>
              </a:rPr>
              <a:t>으로 페이지 자체를 가져옴</a:t>
            </a:r>
            <a:endParaRPr lang="en-US" altLang="ko-KR"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Malgun Gothic"/>
                <a:ea typeface="Malgun Gothic"/>
              </a:rPr>
              <a:t>임시</a:t>
            </a:r>
            <a:r>
              <a:rPr lang="en-US" altLang="ko-KR">
                <a:latin typeface="Malgun Gothic"/>
                <a:ea typeface="Malgun Gothic"/>
              </a:rPr>
              <a:t>, </a:t>
            </a:r>
            <a:r>
              <a:rPr lang="ko-KR" altLang="en-US">
                <a:latin typeface="Malgun Gothic"/>
                <a:ea typeface="Malgun Gothic"/>
              </a:rPr>
              <a:t>계속 마이그레이션 계속 진행</a:t>
            </a:r>
            <a:endParaRPr lang="en-US" altLang="ko-KR">
              <a:latin typeface="Malgun Gothic"/>
              <a:ea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646F4-848B-417E-AF9F-EE0F70976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2"/>
          <a:stretch/>
        </p:blipFill>
        <p:spPr>
          <a:xfrm>
            <a:off x="5043672" y="3194005"/>
            <a:ext cx="14888612" cy="7327989"/>
          </a:xfrm>
          <a:prstGeom prst="rect">
            <a:avLst/>
          </a:prstGeom>
        </p:spPr>
      </p:pic>
      <p:sp>
        <p:nvSpPr>
          <p:cNvPr id="6" name="Rectangle 25">
            <a:extLst>
              <a:ext uri="{FF2B5EF4-FFF2-40B4-BE49-F238E27FC236}">
                <a16:creationId xmlns:a16="http://schemas.microsoft.com/office/drawing/2014/main" id="{19F006A8-9598-45C9-A890-B5B88B878A28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1786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3DC65FB-67F4-41D0-8352-3C13637B20A9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sz="4000" b="1" dirty="0">
                <a:latin typeface="Lato Light"/>
                <a:ea typeface="KoPubWorld돋움체_Pro Medium"/>
              </a:rPr>
              <a:t>추후 목표</a:t>
            </a:r>
            <a:endParaRPr lang="ko-KR" altLang="en-US" sz="4000" b="1" dirty="0">
              <a:ea typeface="KoPubWorld돋움체_Pro Medium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0D10553-0594-40CC-8D7A-A069B098E64A}"/>
              </a:ext>
            </a:extLst>
          </p:cNvPr>
          <p:cNvSpPr txBox="1"/>
          <p:nvPr/>
        </p:nvSpPr>
        <p:spPr>
          <a:xfrm>
            <a:off x="6357169" y="4875509"/>
            <a:ext cx="17643989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ko-KR" altLang="en-US" sz="4400">
                <a:latin typeface="Lato Light"/>
              </a:rPr>
              <a:t>블록 코딩 구현</a:t>
            </a:r>
          </a:p>
          <a:p>
            <a:endParaRPr lang="ko-KR" altLang="en-US" sz="4400"/>
          </a:p>
          <a:p>
            <a:r>
              <a:rPr lang="ko-KR" altLang="en-US" sz="4400">
                <a:latin typeface="Lato Light"/>
              </a:rPr>
              <a:t>웹 UI 개선</a:t>
            </a:r>
            <a:endParaRPr lang="ko-KR" altLang="en-US" sz="4400"/>
          </a:p>
          <a:p>
            <a:endParaRPr lang="ko-KR" altLang="en-US" sz="4400">
              <a:latin typeface="Lato Light"/>
            </a:endParaRPr>
          </a:p>
          <a:p>
            <a:r>
              <a:rPr lang="ko-KR" altLang="en-US" sz="4400">
                <a:latin typeface="Lato Light"/>
              </a:rPr>
              <a:t>DB/SQL 교육 데이터 제작</a:t>
            </a:r>
            <a:endParaRPr lang="ko-KR" altLang="en-US" sz="4400"/>
          </a:p>
          <a:p>
            <a:endParaRPr lang="ko-KR" altLang="en-US" sz="4400"/>
          </a:p>
          <a:p>
            <a:r>
              <a:rPr lang="ko-KR" altLang="en-US" sz="4400">
                <a:latin typeface="Lato Light"/>
              </a:rPr>
              <a:t>웹 페이지 기능 마무리 구현(유저 모델에 맞게 각 기능 연결)</a:t>
            </a:r>
          </a:p>
          <a:p>
            <a:endParaRPr lang="ko-KR" altLang="en-US" sz="4400"/>
          </a:p>
          <a:p>
            <a:r>
              <a:rPr lang="ko-KR" altLang="en-US" sz="4400">
                <a:latin typeface="Lato Light"/>
              </a:rPr>
              <a:t>통합 및 테스트 / 서버에 올리기</a:t>
            </a:r>
            <a:endParaRPr lang="ko-KR" altLang="en-US" sz="4400"/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6A108E76-5C17-41E9-A6BA-EE518FDB7E68}"/>
              </a:ext>
            </a:extLst>
          </p:cNvPr>
          <p:cNvSpPr/>
          <p:nvPr/>
        </p:nvSpPr>
        <p:spPr>
          <a:xfrm>
            <a:off x="4293718" y="4954058"/>
            <a:ext cx="501829" cy="51995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B2048C4D-6595-493C-BB8B-2E9D1FDCB5B0}"/>
              </a:ext>
            </a:extLst>
          </p:cNvPr>
          <p:cNvSpPr/>
          <p:nvPr/>
        </p:nvSpPr>
        <p:spPr>
          <a:xfrm>
            <a:off x="4290557" y="6280835"/>
            <a:ext cx="501829" cy="51995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746A8DF0-8C53-4B88-A6E0-A982CBEB2658}"/>
              </a:ext>
            </a:extLst>
          </p:cNvPr>
          <p:cNvSpPr/>
          <p:nvPr/>
        </p:nvSpPr>
        <p:spPr>
          <a:xfrm>
            <a:off x="4290489" y="7607610"/>
            <a:ext cx="501829" cy="519953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34AC0109-9947-43E9-A5BC-D4918F4F5650}"/>
              </a:ext>
            </a:extLst>
          </p:cNvPr>
          <p:cNvSpPr/>
          <p:nvPr/>
        </p:nvSpPr>
        <p:spPr>
          <a:xfrm>
            <a:off x="4290421" y="10207374"/>
            <a:ext cx="501829" cy="51995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1BF920-86E4-4323-A2B6-CBB60E5AB9C1}"/>
              </a:ext>
            </a:extLst>
          </p:cNvPr>
          <p:cNvCxnSpPr/>
          <p:nvPr/>
        </p:nvCxnSpPr>
        <p:spPr>
          <a:xfrm>
            <a:off x="4551910" y="5482067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8D0E0E-E528-4355-A3E0-1157DD8ABDAB}"/>
              </a:ext>
            </a:extLst>
          </p:cNvPr>
          <p:cNvCxnSpPr>
            <a:cxnSpLocks/>
          </p:cNvCxnSpPr>
          <p:nvPr/>
        </p:nvCxnSpPr>
        <p:spPr>
          <a:xfrm>
            <a:off x="4553371" y="6809740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7B066A-BA9F-4960-A453-CBB00AF6DE13}"/>
              </a:ext>
            </a:extLst>
          </p:cNvPr>
          <p:cNvCxnSpPr>
            <a:cxnSpLocks/>
          </p:cNvCxnSpPr>
          <p:nvPr/>
        </p:nvCxnSpPr>
        <p:spPr>
          <a:xfrm>
            <a:off x="4532697" y="8137415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9E695526-1F8B-45B3-B839-526F7412E1D5}"/>
              </a:ext>
            </a:extLst>
          </p:cNvPr>
          <p:cNvSpPr/>
          <p:nvPr/>
        </p:nvSpPr>
        <p:spPr>
          <a:xfrm>
            <a:off x="4286551" y="8880598"/>
            <a:ext cx="501829" cy="519953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A9E31A-DE51-42E9-AA45-B3E790279CCA}"/>
              </a:ext>
            </a:extLst>
          </p:cNvPr>
          <p:cNvCxnSpPr>
            <a:cxnSpLocks/>
          </p:cNvCxnSpPr>
          <p:nvPr/>
        </p:nvCxnSpPr>
        <p:spPr>
          <a:xfrm>
            <a:off x="4528644" y="9410403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5">
            <a:extLst>
              <a:ext uri="{FF2B5EF4-FFF2-40B4-BE49-F238E27FC236}">
                <a16:creationId xmlns:a16="http://schemas.microsoft.com/office/drawing/2014/main" id="{F89BA88D-44F5-4B76-9989-FD73AE8E27C2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2819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616014" y="1025100"/>
            <a:ext cx="512343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구현해야 할 기능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4D15C84-805D-4AD4-9491-6FF544F411D6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sz="4000" b="1" dirty="0">
                <a:latin typeface="Lato Light"/>
                <a:ea typeface="KoPubWorld돋움체_Pro Medium"/>
              </a:rPr>
              <a:t>추후 목표</a:t>
            </a:r>
            <a:endParaRPr lang="en-US" altLang="ko-KR" sz="4000" b="1" dirty="0">
              <a:ea typeface="KoPubWorld돋움체_Pro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2E0F5-D1F2-4556-A68F-560F822F022C}"/>
              </a:ext>
            </a:extLst>
          </p:cNvPr>
          <p:cNvSpPr txBox="1"/>
          <p:nvPr/>
        </p:nvSpPr>
        <p:spPr>
          <a:xfrm>
            <a:off x="12210838" y="9811657"/>
            <a:ext cx="102210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예상 이미지</a:t>
            </a:r>
            <a:endParaRPr lang="en-US" altLang="ko-KR" sz="300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2017E-980A-45FD-84E6-88743FB7861B}"/>
              </a:ext>
            </a:extLst>
          </p:cNvPr>
          <p:cNvSpPr txBox="1"/>
          <p:nvPr/>
        </p:nvSpPr>
        <p:spPr>
          <a:xfrm>
            <a:off x="5664889" y="11683078"/>
            <a:ext cx="13038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블록을 한글로 바꾸기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,</a:t>
            </a:r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장고 마이그레이션</a:t>
            </a:r>
            <a:endParaRPr lang="en-US" altLang="ko-KR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8A84B-7627-4F2D-B11F-84CF48517CC8}"/>
              </a:ext>
            </a:extLst>
          </p:cNvPr>
          <p:cNvSpPr txBox="1"/>
          <p:nvPr/>
        </p:nvSpPr>
        <p:spPr>
          <a:xfrm>
            <a:off x="1989774" y="9862940"/>
            <a:ext cx="1022106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현재 상태</a:t>
            </a:r>
            <a:endParaRPr lang="en-US" altLang="ko-KR" sz="300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7AD9C1-3C37-4E8F-A988-6032FF87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88" y="4063947"/>
            <a:ext cx="6254432" cy="49333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1BFD7A6-E413-4FCC-BDA4-7E6AE851A4B2}"/>
              </a:ext>
            </a:extLst>
          </p:cNvPr>
          <p:cNvGrpSpPr/>
          <p:nvPr/>
        </p:nvGrpSpPr>
        <p:grpSpPr>
          <a:xfrm>
            <a:off x="14257400" y="4092564"/>
            <a:ext cx="6254432" cy="4933309"/>
            <a:chOff x="14676200" y="3853059"/>
            <a:chExt cx="6254432" cy="493330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C446AA-9E4C-459C-90B1-BD4757A8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76200" y="3853059"/>
              <a:ext cx="6254432" cy="493330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D558B0-6BAA-4ADB-927B-AD5881920F2C}"/>
                </a:ext>
              </a:extLst>
            </p:cNvPr>
            <p:cNvSpPr/>
            <p:nvPr/>
          </p:nvSpPr>
          <p:spPr>
            <a:xfrm>
              <a:off x="15582121" y="5026305"/>
              <a:ext cx="1959428" cy="765110"/>
            </a:xfrm>
            <a:prstGeom prst="rect">
              <a:avLst/>
            </a:prstGeom>
            <a:solidFill>
              <a:srgbClr val="74A55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>
                  <a:solidFill>
                    <a:schemeClr val="bg1"/>
                  </a:solidFill>
                  <a:latin typeface="나눔고딕 ExtraBold"/>
                </a:rPr>
                <a:t>선택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D754B4-20EC-44DC-B837-0B06F6188811}"/>
                </a:ext>
              </a:extLst>
            </p:cNvPr>
            <p:cNvSpPr/>
            <p:nvPr/>
          </p:nvSpPr>
          <p:spPr>
            <a:xfrm>
              <a:off x="15582121" y="5959826"/>
              <a:ext cx="2644736" cy="2195456"/>
            </a:xfrm>
            <a:prstGeom prst="rect">
              <a:avLst/>
            </a:prstGeom>
            <a:solidFill>
              <a:srgbClr val="5BA5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3200">
                  <a:latin typeface="나눔고딕 ExtraBold"/>
                </a:rPr>
                <a:t>테이블 에서</a:t>
              </a:r>
              <a:endParaRPr lang="en-US" altLang="ko-KR" sz="3200">
                <a:latin typeface="나눔고딕 ExtraBold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>
                  <a:latin typeface="나눔고딕 ExtraBold"/>
                </a:rPr>
                <a:t>~</a:t>
              </a:r>
              <a:r>
                <a:rPr lang="ko-KR" altLang="en-US" sz="3200">
                  <a:latin typeface="나눔고딕 ExtraBold"/>
                </a:rPr>
                <a:t>별로</a:t>
              </a:r>
              <a:endParaRPr lang="en-US" altLang="ko-KR" sz="3200">
                <a:latin typeface="나눔고딕 ExtraBold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200">
                  <a:latin typeface="나눔고딕 ExtraBold"/>
                </a:rPr>
                <a:t>조건인 것만</a:t>
              </a:r>
              <a:endParaRPr lang="en-US" altLang="ko-KR" sz="3200">
                <a:latin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2173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8"/>
            <a:ext cx="13231121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712480" y="5207168"/>
              <a:ext cx="8866377" cy="128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스프린트 회의 진행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677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918689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  <p:sp>
        <p:nvSpPr>
          <p:cNvPr id="6" name="Rectangle 26">
            <a:extLst>
              <a:ext uri="{FF2B5EF4-FFF2-40B4-BE49-F238E27FC236}">
                <a16:creationId xmlns:a16="http://schemas.microsoft.com/office/drawing/2014/main" id="{1646B64D-0490-4642-8F69-419511462660}"/>
              </a:ext>
            </a:extLst>
          </p:cNvPr>
          <p:cNvSpPr/>
          <p:nvPr/>
        </p:nvSpPr>
        <p:spPr>
          <a:xfrm>
            <a:off x="9111072" y="1932923"/>
            <a:ext cx="61349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PROJECT TEAM MEMBERS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2A160B2-C7C5-4D96-8D46-97BECA9A0C98}"/>
              </a:ext>
            </a:extLst>
          </p:cNvPr>
          <p:cNvSpPr/>
          <p:nvPr/>
        </p:nvSpPr>
        <p:spPr>
          <a:xfrm>
            <a:off x="9252137" y="1932923"/>
            <a:ext cx="5852797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SCRUM BOARD-TRELLO 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CEFB600-B748-4B96-B69A-B789711487D3}"/>
              </a:ext>
            </a:extLst>
          </p:cNvPr>
          <p:cNvSpPr txBox="1"/>
          <p:nvPr/>
        </p:nvSpPr>
        <p:spPr>
          <a:xfrm>
            <a:off x="4147591" y="11460180"/>
            <a:ext cx="16061887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Lato Light"/>
                <a:ea typeface="KoPubWorld돋움체_Pro Medium"/>
              </a:rPr>
              <a:t>현재 </a:t>
            </a:r>
            <a:r>
              <a:rPr lang="ko-KR" altLang="en-US" b="1">
                <a:latin typeface="Lato Light"/>
                <a:ea typeface="KoPubWorld돋움체_Pro Medium"/>
              </a:rPr>
              <a:t>웹 페이지 기능 중 부족한 부분과 수정해야 할 부분</a:t>
            </a:r>
            <a:r>
              <a:rPr lang="ko-KR" altLang="en-US">
                <a:latin typeface="Lato Light"/>
                <a:ea typeface="KoPubWorld돋움체_Pro Medium"/>
              </a:rPr>
              <a:t>이 무엇인지</a:t>
            </a:r>
          </a:p>
          <a:p>
            <a:pPr algn="ctr"/>
            <a:r>
              <a:rPr lang="ko-KR" altLang="en-US" b="1">
                <a:latin typeface="Lato Light"/>
                <a:ea typeface="KoPubWorld돋움체_Pro Medium"/>
              </a:rPr>
              <a:t>메인 기능</a:t>
            </a:r>
            <a:r>
              <a:rPr lang="ko-KR" altLang="en-US">
                <a:latin typeface="Lato Light"/>
                <a:ea typeface="KoPubWorld돋움체_Pro Medium"/>
              </a:rPr>
              <a:t>을 구현하기 위해 어떻게 진행하고 있는지</a:t>
            </a:r>
          </a:p>
          <a:p>
            <a:pPr algn="ctr"/>
            <a:r>
              <a:rPr lang="ko-KR" altLang="en-US">
                <a:latin typeface="Lato Light"/>
                <a:ea typeface="KoPubWorld돋움체_Pro Medium"/>
              </a:rPr>
              <a:t>이 두가지를 중심 토픽으로 잡아 스프린트 진행</a:t>
            </a:r>
            <a:endParaRPr lang="ko-KR" altLang="en-US">
              <a:ea typeface="KoPubWorld돋움체_Pro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21261-390C-4945-8307-5718F7D9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743200"/>
            <a:ext cx="13658850" cy="8229600"/>
          </a:xfrm>
          <a:prstGeom prst="rect">
            <a:avLst/>
          </a:prstGeom>
        </p:spPr>
      </p:pic>
      <p:sp>
        <p:nvSpPr>
          <p:cNvPr id="6" name="Rectangle 25">
            <a:extLst>
              <a:ext uri="{FF2B5EF4-FFF2-40B4-BE49-F238E27FC236}">
                <a16:creationId xmlns:a16="http://schemas.microsoft.com/office/drawing/2014/main" id="{E6434A28-C299-401C-B8FE-8D3174F77545}"/>
              </a:ext>
            </a:extLst>
          </p:cNvPr>
          <p:cNvSpPr/>
          <p:nvPr/>
        </p:nvSpPr>
        <p:spPr>
          <a:xfrm>
            <a:off x="8917911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스프린트 회의 진행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9191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B7CE5066-3C97-4E5D-B07F-DF56FCEAB1A4}"/>
              </a:ext>
            </a:extLst>
          </p:cNvPr>
          <p:cNvSpPr txBox="1"/>
          <p:nvPr/>
        </p:nvSpPr>
        <p:spPr>
          <a:xfrm>
            <a:off x="11011135" y="5264654"/>
            <a:ext cx="15402491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b="1" err="1">
                <a:latin typeface="나눔고딕 ExtraBold"/>
                <a:ea typeface="Malgun Gothic"/>
              </a:rPr>
              <a:t>ToDo</a:t>
            </a:r>
            <a:r>
              <a:rPr lang="en-US" altLang="ko-KR" b="1">
                <a:latin typeface="나눔고딕 ExtraBold"/>
                <a:ea typeface="Malgun Gothic"/>
              </a:rPr>
              <a:t> : SQL</a:t>
            </a:r>
            <a:r>
              <a:rPr lang="ko-KR" altLang="en-US" b="1">
                <a:latin typeface="나눔고딕 ExtraBold"/>
                <a:ea typeface="Malgun Gothic"/>
              </a:rPr>
              <a:t> 문법 학습 제공 내용 정리</a:t>
            </a:r>
            <a:endParaRPr lang="en-US" altLang="ko-KR" b="1">
              <a:latin typeface="나눔고딕 ExtraBold"/>
              <a:ea typeface="Malgun Gothic"/>
            </a:endParaRPr>
          </a:p>
          <a:p>
            <a:pPr algn="ctr"/>
            <a:r>
              <a:rPr lang="ko-KR" altLang="en-US" b="1">
                <a:latin typeface="나눔고딕 ExtraBold"/>
                <a:ea typeface="Malgun Gothic"/>
              </a:rPr>
              <a:t>데이터베이스 학습 제공 내용 정리</a:t>
            </a:r>
            <a:endParaRPr lang="en-US" altLang="ko-KR" b="1">
              <a:latin typeface="나눔고딕 ExtraBold"/>
              <a:ea typeface="Malgun Gothic"/>
            </a:endParaRPr>
          </a:p>
          <a:p>
            <a:pPr algn="ctr"/>
            <a:r>
              <a:rPr lang="ko-KR" altLang="en-US" b="1">
                <a:latin typeface="나눔고딕 ExtraBold"/>
                <a:ea typeface="Malgun Gothic"/>
              </a:rPr>
              <a:t>유저 모델이랑 각 기능 연결 확인 필요</a:t>
            </a:r>
          </a:p>
          <a:p>
            <a:pPr algn="ctr"/>
            <a:endParaRPr lang="en-US" altLang="ko-KR" b="1">
              <a:latin typeface="나눔고딕 ExtraBold"/>
              <a:ea typeface="Malgun Gothic"/>
            </a:endParaRPr>
          </a:p>
          <a:p>
            <a:pPr algn="ctr"/>
            <a:endParaRPr lang="en-US" altLang="ko-KR" b="1">
              <a:latin typeface="나눔고딕 ExtraBold"/>
              <a:ea typeface="Malgun Gothic"/>
            </a:endParaRPr>
          </a:p>
          <a:p>
            <a:pPr algn="ctr"/>
            <a:r>
              <a:rPr lang="en-US" altLang="ko-KR" b="1">
                <a:latin typeface="나눔고딕 ExtraBold"/>
                <a:ea typeface="Malgun Gothic"/>
              </a:rPr>
              <a:t>In Progress : SQL</a:t>
            </a:r>
            <a:r>
              <a:rPr lang="ko-KR" altLang="en-US" b="1">
                <a:latin typeface="나눔고딕 ExtraBold"/>
                <a:ea typeface="Malgun Gothic"/>
              </a:rPr>
              <a:t> 블록코딩 </a:t>
            </a:r>
            <a:r>
              <a:rPr lang="en-US" altLang="ko-KR" b="1">
                <a:latin typeface="나눔고딕 ExtraBold"/>
                <a:ea typeface="Malgun Gothic"/>
              </a:rPr>
              <a:t>(</a:t>
            </a:r>
            <a:r>
              <a:rPr lang="ko-KR" altLang="en-US" b="1">
                <a:latin typeface="나눔고딕 ExtraBold"/>
                <a:ea typeface="Malgun Gothic"/>
              </a:rPr>
              <a:t>한글화</a:t>
            </a:r>
            <a:r>
              <a:rPr lang="en-US" altLang="ko-KR" b="1">
                <a:latin typeface="나눔고딕 ExtraBold"/>
                <a:ea typeface="Malgun Gothic"/>
              </a:rPr>
              <a:t>)</a:t>
            </a:r>
          </a:p>
          <a:p>
            <a:pPr algn="ctr"/>
            <a:r>
              <a:rPr lang="ko-KR" altLang="en-US" b="1">
                <a:latin typeface="나눔고딕 ExtraBold"/>
                <a:ea typeface="Malgun Gothic"/>
              </a:rPr>
              <a:t>데이터베이스 학습 페이지 디테일 구현</a:t>
            </a:r>
            <a:endParaRPr lang="en-US" altLang="ko-KR" b="1">
              <a:latin typeface="나눔고딕 ExtraBold"/>
              <a:ea typeface="Malgun Gothic"/>
            </a:endParaRPr>
          </a:p>
          <a:p>
            <a:pPr algn="ctr"/>
            <a:r>
              <a:rPr lang="ko-KR" altLang="en-US" b="1">
                <a:latin typeface="나눔고딕 ExtraBold"/>
                <a:ea typeface="Malgun Gothic"/>
              </a:rPr>
              <a:t>게시판 추가기능 구현 중</a:t>
            </a:r>
          </a:p>
          <a:p>
            <a:pPr algn="ctr"/>
            <a:endParaRPr lang="en-US" altLang="ko-KR" b="1">
              <a:latin typeface="나눔고딕 ExtraBold"/>
              <a:ea typeface="Malgun Gothic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4DE3E3E7-837F-4C6C-81D8-FC52C07D5E0C}"/>
              </a:ext>
            </a:extLst>
          </p:cNvPr>
          <p:cNvSpPr/>
          <p:nvPr/>
        </p:nvSpPr>
        <p:spPr>
          <a:xfrm>
            <a:off x="9252137" y="1932923"/>
            <a:ext cx="5852797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SCRUM BOARD-TRELLO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880FB4-45E8-42DB-AFBE-68F7F343A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55" y="4105917"/>
            <a:ext cx="12060533" cy="6755972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228592BA-CFEF-418E-B8AC-4A4D3D30FF64}"/>
              </a:ext>
            </a:extLst>
          </p:cNvPr>
          <p:cNvSpPr/>
          <p:nvPr/>
        </p:nvSpPr>
        <p:spPr>
          <a:xfrm>
            <a:off x="8917911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스프린트 회의 진행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7731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A7EB52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7"/>
            <a:ext cx="13231120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232134" y="5207168"/>
              <a:ext cx="9827063" cy="152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96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개발 일정 및 계획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52826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/>
          <p:cNvSpPr/>
          <p:nvPr/>
        </p:nvSpPr>
        <p:spPr>
          <a:xfrm>
            <a:off x="10622701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DAFF8E5-336F-4110-8D6D-3C3C65548DE1}"/>
              </a:ext>
            </a:extLst>
          </p:cNvPr>
          <p:cNvSpPr/>
          <p:nvPr/>
        </p:nvSpPr>
        <p:spPr>
          <a:xfrm>
            <a:off x="10098519" y="1932923"/>
            <a:ext cx="41600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NEXT SCHEDULE</a:t>
            </a:r>
            <a:endParaRPr lang="ko-KR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F2C64AC-210A-42F9-BBCF-EA88DE32780C}"/>
              </a:ext>
            </a:extLst>
          </p:cNvPr>
          <p:cNvSpPr txBox="1">
            <a:spLocks/>
          </p:cNvSpPr>
          <p:nvPr/>
        </p:nvSpPr>
        <p:spPr bwMode="auto">
          <a:xfrm>
            <a:off x="6903995" y="4908092"/>
            <a:ext cx="6971769" cy="333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altLang="en-US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마이그레이션과 한글화 진행</a:t>
            </a:r>
            <a:endParaRPr lang="en-US" altLang="ko-KR">
              <a:latin typeface="KoPubWorld돋움체 Medium" panose="00000600000000000000" pitchFamily="2" charset="-127"/>
              <a:ea typeface="KoPubWorld돋움체 Medium"/>
              <a:cs typeface="KoPubWorld돋움체 Medium" panose="00000600000000000000" pitchFamily="2" charset="-127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altLang="en-US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웹페이지 </a:t>
            </a:r>
            <a:r>
              <a:rPr lang="en-US" altLang="ko-KR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UI </a:t>
            </a:r>
            <a:r>
              <a:rPr lang="ko-KR" altLang="en-US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변경</a:t>
            </a:r>
            <a:endParaRPr lang="en-US" altLang="ko-KR">
              <a:latin typeface="KoPubWorld돋움체 Medium" panose="00000600000000000000" pitchFamily="2" charset="-127"/>
              <a:ea typeface="KoPubWorld돋움체 Medium"/>
              <a:cs typeface="KoPubWorld돋움체 Medium" panose="00000600000000000000" pitchFamily="2" charset="-127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altLang="en-US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컨텐츠 내용 구상</a:t>
            </a: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altLang="en-US">
                <a:latin typeface="KoPubWorld돋움체 Medium" panose="00000600000000000000" pitchFamily="2" charset="-127"/>
                <a:ea typeface="KoPubWorld돋움체 Medium"/>
                <a:cs typeface="KoPubWorld돋움체 Medium" panose="00000600000000000000" pitchFamily="2" charset="-127"/>
              </a:rPr>
              <a:t>진행 내용 통합</a:t>
            </a:r>
            <a:endParaRPr lang="en-US" altLang="ko-KR">
              <a:latin typeface="KoPubWorld돋움체 Medium" panose="00000600000000000000" pitchFamily="2" charset="-127"/>
              <a:ea typeface="KoPubWorld돋움체 Medium"/>
              <a:cs typeface="KoPubWorld돋움체 Medium" panose="00000600000000000000" pitchFamily="2" charset="-127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90E42F2B-4D71-4AB9-883B-6151044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995" y="3605923"/>
            <a:ext cx="10465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4000" b="1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추가</a:t>
            </a:r>
            <a:r>
              <a:rPr lang="en-US" altLang="ko-KR" sz="4000" b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개발</a:t>
            </a:r>
            <a:r>
              <a:rPr lang="en-US" altLang="ko-KR" sz="4000" b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진행</a:t>
            </a:r>
            <a:endParaRPr lang="en-US" altLang="ko-KR" sz="4000" b="1">
              <a:solidFill>
                <a:srgbClr val="FF000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E6E704-7D46-439C-B6F5-1C769958F341}"/>
              </a:ext>
            </a:extLst>
          </p:cNvPr>
          <p:cNvSpPr/>
          <p:nvPr/>
        </p:nvSpPr>
        <p:spPr>
          <a:xfrm>
            <a:off x="4775786" y="3232979"/>
            <a:ext cx="1487503" cy="14713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9" tIns="91445" rIns="182889" bIns="91445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5" name="그래픽 8" descr="뒤로">
            <a:extLst>
              <a:ext uri="{FF2B5EF4-FFF2-40B4-BE49-F238E27FC236}">
                <a16:creationId xmlns:a16="http://schemas.microsoft.com/office/drawing/2014/main" id="{F8C4DAE7-D3DD-4195-8879-A97332C66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3999" y="3362612"/>
            <a:ext cx="1172003" cy="119290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603C0350-926D-4225-BD48-321FAAA2527C}"/>
              </a:ext>
            </a:extLst>
          </p:cNvPr>
          <p:cNvSpPr txBox="1">
            <a:spLocks/>
          </p:cNvSpPr>
          <p:nvPr/>
        </p:nvSpPr>
        <p:spPr bwMode="auto">
          <a:xfrm>
            <a:off x="6826785" y="10742282"/>
            <a:ext cx="13325943" cy="16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한글화 시간 부족 </a:t>
            </a:r>
            <a:r>
              <a:rPr lang="en-US" alt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=&gt; </a:t>
            </a:r>
            <a:r>
              <a:rPr lang="ko-KR" altLang="en-US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영어 제공 고려</a:t>
            </a:r>
            <a:endParaRPr lang="en-US" altLang="ko-KR" dirty="0">
              <a:latin typeface="KoPubWorld돋움체 Medium" panose="00000600000000000000" pitchFamily="2" charset="-127"/>
              <a:ea typeface="KoPubWorld돋움체 Medium"/>
              <a:cs typeface="KoPubWorld돋움체 Medium" panose="00000600000000000000" pitchFamily="2" charset="-127"/>
            </a:endParaRPr>
          </a:p>
          <a:p>
            <a:pPr marL="571500" indent="-571500">
              <a:lnSpc>
                <a:spcPct val="110000"/>
              </a:lnSpc>
              <a:spcBef>
                <a:spcPts val="2000"/>
              </a:spcBef>
              <a:buFont typeface="Arial"/>
              <a:buChar char="•"/>
            </a:pPr>
            <a:r>
              <a:rPr 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마이그레이션 위험 </a:t>
            </a:r>
            <a:r>
              <a:rPr lang="en-US" alt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=&gt; </a:t>
            </a:r>
            <a:r>
              <a:rPr lang="ko-KR" altLang="en-US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프레임 통해</a:t>
            </a:r>
            <a:r>
              <a:rPr 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 샘플 </a:t>
            </a:r>
            <a:r>
              <a:rPr lang="ko-KR" altLang="en-US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페이지 </a:t>
            </a:r>
            <a:r>
              <a:rPr lang="ko-KR" dirty="0">
                <a:latin typeface="Lato Light"/>
                <a:ea typeface="KoPubWorld돋움체 Medium"/>
                <a:cs typeface="KoPubWorld돋움체 Medium" panose="00000600000000000000" pitchFamily="2" charset="-127"/>
              </a:rPr>
              <a:t>제공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EE7751E-99A5-4B4C-9107-B410C0B2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785" y="9424226"/>
            <a:ext cx="10465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4000" b="1" err="1">
                <a:solidFill>
                  <a:srgbClr val="73757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위험</a:t>
            </a:r>
            <a:r>
              <a:rPr lang="en-US" altLang="ko-KR" sz="4000" b="1">
                <a:solidFill>
                  <a:srgbClr val="73757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err="1">
                <a:solidFill>
                  <a:srgbClr val="73757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요소</a:t>
            </a:r>
            <a:endParaRPr lang="en-US" altLang="ko-KR" sz="4000" b="1" err="1">
              <a:solidFill>
                <a:srgbClr val="73757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0F9F735D-FFA2-452F-8623-2CBE3E48A8F8}"/>
              </a:ext>
            </a:extLst>
          </p:cNvPr>
          <p:cNvSpPr/>
          <p:nvPr/>
        </p:nvSpPr>
        <p:spPr>
          <a:xfrm>
            <a:off x="4797154" y="9011294"/>
            <a:ext cx="1487503" cy="1471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82889" tIns="91445" rIns="182889" bIns="91445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8" name="그래픽 8" descr="뒤로">
            <a:extLst>
              <a:ext uri="{FF2B5EF4-FFF2-40B4-BE49-F238E27FC236}">
                <a16:creationId xmlns:a16="http://schemas.microsoft.com/office/drawing/2014/main" id="{3CFF2EA0-D401-4E50-94A5-300534BA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65" y="9140927"/>
            <a:ext cx="1172003" cy="11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13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409507" y="4926285"/>
              <a:ext cx="7559093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95055" y="4658489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45035"/>
              <a:ext cx="10129593" cy="8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 dirty="0"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신규 진행 사항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95055" y="7005219"/>
            <a:ext cx="13281162" cy="1448159"/>
            <a:chOff x="4270942" y="6378830"/>
            <a:chExt cx="13281162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103000" y="6602564"/>
              <a:ext cx="8449104" cy="8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 dirty="0"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스프린트 회의 진행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27205" y="1025100"/>
            <a:ext cx="170102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목차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C1CEBA08-5EAF-44ED-AAC6-A7ECF72AF220}"/>
              </a:ext>
            </a:extLst>
          </p:cNvPr>
          <p:cNvSpPr/>
          <p:nvPr/>
        </p:nvSpPr>
        <p:spPr>
          <a:xfrm>
            <a:off x="11227033" y="1932923"/>
            <a:ext cx="1902998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INDEX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14152C-2B58-4DAF-B8D3-4226E7DE4554}"/>
              </a:ext>
            </a:extLst>
          </p:cNvPr>
          <p:cNvGrpSpPr/>
          <p:nvPr/>
        </p:nvGrpSpPr>
        <p:grpSpPr>
          <a:xfrm>
            <a:off x="6595055" y="9379351"/>
            <a:ext cx="15217208" cy="1448159"/>
            <a:chOff x="4270942" y="8760435"/>
            <a:chExt cx="15217208" cy="1448159"/>
          </a:xfrm>
        </p:grpSpPr>
        <p:sp>
          <p:nvSpPr>
            <p:cNvPr id="17" name="Shape 1369">
              <a:extLst>
                <a:ext uri="{FF2B5EF4-FFF2-40B4-BE49-F238E27FC236}">
                  <a16:creationId xmlns:a16="http://schemas.microsoft.com/office/drawing/2014/main" id="{6F896AD0-9E1F-4080-99FB-E2FA36A4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Stage Three</a:t>
              </a:r>
              <a:endParaRPr lang="en-US" sz="4000" cap="none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CC24552-6C08-4BB7-9134-190243B453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72807" y="9021744"/>
              <a:ext cx="10415343" cy="8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 dirty="0"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개발 일정 및 계획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9" y="5171566"/>
            <a:ext cx="13231119" cy="338927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9044340" y="5294183"/>
              <a:ext cx="6202660" cy="1165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72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신규 진행 사항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7671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3DC65FB-67F4-41D0-8352-3C13637B20A9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sz="4000" b="1" dirty="0">
                <a:ea typeface="KoPubWorld돋움체_Pro Medium"/>
              </a:rPr>
              <a:t>목차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0D10553-0594-40CC-8D7A-A069B098E64A}"/>
              </a:ext>
            </a:extLst>
          </p:cNvPr>
          <p:cNvSpPr txBox="1"/>
          <p:nvPr/>
        </p:nvSpPr>
        <p:spPr>
          <a:xfrm>
            <a:off x="10090539" y="4412514"/>
            <a:ext cx="8561568" cy="75405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ko-KR" altLang="en-US" sz="4400" dirty="0">
                <a:latin typeface="Lato Light"/>
              </a:rPr>
              <a:t>로그인 </a:t>
            </a:r>
            <a:r>
              <a:rPr lang="en-US" altLang="ko-KR" sz="4400" dirty="0">
                <a:latin typeface="Lato Light"/>
              </a:rPr>
              <a:t>UI </a:t>
            </a:r>
            <a:r>
              <a:rPr lang="ko-KR" altLang="en-US" sz="4400" dirty="0">
                <a:latin typeface="Lato Light"/>
              </a:rPr>
              <a:t>개선</a:t>
            </a:r>
            <a:endParaRPr lang="en-US" altLang="ko-KR" sz="4400" dirty="0">
              <a:latin typeface="Lato Light"/>
            </a:endParaRPr>
          </a:p>
          <a:p>
            <a:endParaRPr lang="ko-KR" altLang="en-US" sz="4400" dirty="0"/>
          </a:p>
          <a:p>
            <a:r>
              <a:rPr lang="ko-KR" altLang="en-US" sz="4400" dirty="0"/>
              <a:t>질문 답변 및 댓글 기능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게시판 공지사항 및 추가 계획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en-US" altLang="ko-KR" sz="4400" dirty="0"/>
              <a:t>SQL </a:t>
            </a:r>
            <a:r>
              <a:rPr lang="ko-KR" altLang="en-US" sz="4400" dirty="0"/>
              <a:t>블록 시도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en-US" altLang="ko-KR" sz="4400" dirty="0"/>
              <a:t>SQL</a:t>
            </a:r>
            <a:r>
              <a:rPr lang="ko-KR" altLang="en-US" sz="4400" dirty="0"/>
              <a:t> 현재 상황</a:t>
            </a:r>
            <a:endParaRPr lang="en-US" altLang="ko-KR" sz="4400" dirty="0"/>
          </a:p>
          <a:p>
            <a:endParaRPr lang="en-US" altLang="ko-KR" sz="4400" dirty="0"/>
          </a:p>
          <a:p>
            <a:r>
              <a:rPr lang="ko-KR" altLang="en-US" sz="4400" dirty="0"/>
              <a:t>추후 목표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6A108E76-5C17-41E9-A6BA-EE518FDB7E68}"/>
              </a:ext>
            </a:extLst>
          </p:cNvPr>
          <p:cNvSpPr/>
          <p:nvPr/>
        </p:nvSpPr>
        <p:spPr>
          <a:xfrm>
            <a:off x="8150183" y="4622416"/>
            <a:ext cx="501829" cy="519953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B2048C4D-6595-493C-BB8B-2E9D1FDCB5B0}"/>
              </a:ext>
            </a:extLst>
          </p:cNvPr>
          <p:cNvSpPr/>
          <p:nvPr/>
        </p:nvSpPr>
        <p:spPr>
          <a:xfrm>
            <a:off x="8147021" y="5949193"/>
            <a:ext cx="501829" cy="519953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746A8DF0-8C53-4B88-A6E0-A982CBEB2658}"/>
              </a:ext>
            </a:extLst>
          </p:cNvPr>
          <p:cNvSpPr/>
          <p:nvPr/>
        </p:nvSpPr>
        <p:spPr>
          <a:xfrm>
            <a:off x="8146953" y="7275968"/>
            <a:ext cx="501829" cy="519953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34AC0109-9947-43E9-A5BC-D4918F4F5650}"/>
              </a:ext>
            </a:extLst>
          </p:cNvPr>
          <p:cNvSpPr/>
          <p:nvPr/>
        </p:nvSpPr>
        <p:spPr>
          <a:xfrm>
            <a:off x="8146885" y="9875732"/>
            <a:ext cx="501829" cy="519953"/>
          </a:xfrm>
          <a:prstGeom prst="diamon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8AF4282-73CF-499F-90A7-DAD48F37EF35}"/>
              </a:ext>
            </a:extLst>
          </p:cNvPr>
          <p:cNvSpPr/>
          <p:nvPr/>
        </p:nvSpPr>
        <p:spPr>
          <a:xfrm>
            <a:off x="8146817" y="11202509"/>
            <a:ext cx="501829" cy="51995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1BF920-86E4-4323-A2B6-CBB60E5AB9C1}"/>
              </a:ext>
            </a:extLst>
          </p:cNvPr>
          <p:cNvCxnSpPr/>
          <p:nvPr/>
        </p:nvCxnSpPr>
        <p:spPr>
          <a:xfrm>
            <a:off x="8408373" y="5150425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48D0E0E-E528-4355-A3E0-1157DD8ABDAB}"/>
              </a:ext>
            </a:extLst>
          </p:cNvPr>
          <p:cNvCxnSpPr>
            <a:cxnSpLocks/>
          </p:cNvCxnSpPr>
          <p:nvPr/>
        </p:nvCxnSpPr>
        <p:spPr>
          <a:xfrm>
            <a:off x="8409835" y="6478098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7B066A-BA9F-4960-A453-CBB00AF6DE13}"/>
              </a:ext>
            </a:extLst>
          </p:cNvPr>
          <p:cNvCxnSpPr>
            <a:cxnSpLocks/>
          </p:cNvCxnSpPr>
          <p:nvPr/>
        </p:nvCxnSpPr>
        <p:spPr>
          <a:xfrm>
            <a:off x="8389161" y="7805773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09F2EF-D025-4AC8-AA13-56973D967CC0}"/>
              </a:ext>
            </a:extLst>
          </p:cNvPr>
          <p:cNvCxnSpPr>
            <a:cxnSpLocks/>
          </p:cNvCxnSpPr>
          <p:nvPr/>
        </p:nvCxnSpPr>
        <p:spPr>
          <a:xfrm>
            <a:off x="8389228" y="10406434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9E695526-1F8B-45B3-B839-526F7412E1D5}"/>
              </a:ext>
            </a:extLst>
          </p:cNvPr>
          <p:cNvSpPr/>
          <p:nvPr/>
        </p:nvSpPr>
        <p:spPr>
          <a:xfrm>
            <a:off x="8143015" y="8548956"/>
            <a:ext cx="501829" cy="519953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A9E31A-DE51-42E9-AA45-B3E790279CCA}"/>
              </a:ext>
            </a:extLst>
          </p:cNvPr>
          <p:cNvCxnSpPr>
            <a:cxnSpLocks/>
          </p:cNvCxnSpPr>
          <p:nvPr/>
        </p:nvCxnSpPr>
        <p:spPr>
          <a:xfrm>
            <a:off x="8385108" y="9078761"/>
            <a:ext cx="5166" cy="781103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23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6FD0A8B5-6FF4-4C76-AFAF-72D6D425AE4E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721AC2D-BC47-4D75-B6BF-13DCA530F1AA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sz="4000" b="1">
                <a:latin typeface="Lato Light"/>
                <a:ea typeface="KoPubWorld돋움체_Pro Medium"/>
              </a:rPr>
              <a:t>완료 된 작업 </a:t>
            </a:r>
            <a:r>
              <a:rPr lang="en-US" altLang="ko-KR" sz="4000" b="1">
                <a:latin typeface="Lato Light"/>
                <a:ea typeface="KoPubWorld돋움체_Pro Medium"/>
              </a:rPr>
              <a:t>–</a:t>
            </a:r>
            <a:r>
              <a:rPr lang="ko-KR" altLang="en-US" sz="4000" b="1">
                <a:latin typeface="Lato Light"/>
                <a:ea typeface="KoPubWorld돋움체_Pro Medium"/>
              </a:rPr>
              <a:t> 회원가입 및 로그인</a:t>
            </a:r>
            <a:endParaRPr lang="en-US" altLang="ko-KR" sz="4000" b="1">
              <a:ea typeface="KoPubWorld돋움체_Pro Medium"/>
            </a:endParaRPr>
          </a:p>
        </p:txBody>
      </p:sp>
      <p:pic>
        <p:nvPicPr>
          <p:cNvPr id="3" name="Picture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A9E5533-FA36-4CAE-8398-F486DB2E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32" y="4246349"/>
            <a:ext cx="9935185" cy="611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5B563016-389C-4822-9BF7-4E5B6EC8DD6F}"/>
              </a:ext>
            </a:extLst>
          </p:cNvPr>
          <p:cNvSpPr txBox="1"/>
          <p:nvPr/>
        </p:nvSpPr>
        <p:spPr>
          <a:xfrm>
            <a:off x="6265377" y="11088034"/>
            <a:ext cx="1184575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Lato Light"/>
                <a:ea typeface="KoPubWorld돋움체_Pro Medium"/>
              </a:rPr>
              <a:t>부트스트랩을 이용하여</a:t>
            </a:r>
            <a:endParaRPr lang="en-US" altLang="ko-KR" dirty="0">
              <a:latin typeface="Lato Light"/>
              <a:ea typeface="KoPubWorld돋움체_Pro Medium"/>
            </a:endParaRPr>
          </a:p>
          <a:p>
            <a:pPr algn="ctr"/>
            <a:r>
              <a:rPr lang="ko-KR" altLang="en-US" dirty="0">
                <a:latin typeface="Lato Light"/>
                <a:ea typeface="KoPubWorld돋움체_Pro Medium"/>
              </a:rPr>
              <a:t>로그인 </a:t>
            </a:r>
            <a:r>
              <a:rPr lang="en-US" altLang="ko-KR" dirty="0">
                <a:latin typeface="Lato Light"/>
                <a:ea typeface="KoPubWorld돋움체_Pro Medium"/>
              </a:rPr>
              <a:t>UI </a:t>
            </a:r>
            <a:r>
              <a:rPr lang="ko-KR" altLang="en-US" dirty="0">
                <a:latin typeface="Lato Light"/>
                <a:ea typeface="KoPubWorld돋움체_Pro Medium"/>
              </a:rPr>
              <a:t>개선</a:t>
            </a:r>
            <a:endParaRPr lang="ko-KR" altLang="en-US" dirty="0">
              <a:ea typeface="KoPubWorld돋움체_Pro Medium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D243C8-EAB5-4690-B20B-D72FCBF6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362" y="5817743"/>
            <a:ext cx="3210890" cy="33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5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8721AC2D-BC47-4D75-B6BF-13DCA530F1AA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sz="4000" b="1">
                <a:latin typeface="Lato Light"/>
                <a:ea typeface="KoPubWorld돋움체_Pro Medium"/>
              </a:rPr>
              <a:t>완료 된 작업 </a:t>
            </a:r>
            <a:r>
              <a:rPr lang="en-US" altLang="ko-KR" sz="4000" b="1">
                <a:latin typeface="Lato Light"/>
                <a:ea typeface="KoPubWorld돋움체_Pro Medium"/>
              </a:rPr>
              <a:t>–</a:t>
            </a:r>
            <a:r>
              <a:rPr lang="ko-KR" altLang="en-US" sz="4000" b="1">
                <a:latin typeface="Lato Light"/>
                <a:ea typeface="KoPubWorld돋움체_Pro Medium"/>
              </a:rPr>
              <a:t> 질문 답변 댓글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68D72-34EC-40F2-8831-27395F26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59" y="4353178"/>
            <a:ext cx="19416018" cy="4999268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011D7913-77C0-4DCD-A52B-EED918CB09DC}"/>
              </a:ext>
            </a:extLst>
          </p:cNvPr>
          <p:cNvSpPr txBox="1"/>
          <p:nvPr/>
        </p:nvSpPr>
        <p:spPr>
          <a:xfrm>
            <a:off x="4786733" y="11327964"/>
            <a:ext cx="1540249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>
                <a:latin typeface="Malgun Gothic"/>
                <a:ea typeface="Malgun Gothic"/>
              </a:rPr>
              <a:t>각 교육 페이지 하단부에 질문 및 답변을 할 수 있도록 구성함.</a:t>
            </a:r>
            <a:r>
              <a:rPr lang="en-US" altLang="ko-KR">
                <a:latin typeface="Lato Light"/>
                <a:ea typeface="KoPubWorld돋움체_Pro Medium"/>
              </a:rPr>
              <a:t> </a:t>
            </a:r>
          </a:p>
          <a:p>
            <a:pPr algn="ctr"/>
            <a:r>
              <a:rPr lang="ko-KR">
                <a:latin typeface="Malgun Gothic"/>
                <a:ea typeface="Malgun Gothic"/>
              </a:rPr>
              <a:t>로그인 한 사용자만 작성할 수 있으며, 해당 사용자만 삭제할 수 있다.</a:t>
            </a:r>
            <a:endParaRPr lang="en-US" altLang="ko-KR">
              <a:latin typeface="Lato Light"/>
              <a:ea typeface="KoPubWorld돋움체_Pro Medium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33056FBF-C7D4-41B4-8B64-1AEE109946BF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49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err="1">
                <a:latin typeface="Lato Light"/>
                <a:ea typeface="MS PGothic"/>
              </a:rPr>
              <a:t>게시판</a:t>
            </a:r>
            <a:r>
              <a:rPr lang="en-US" altLang="ko-KR" sz="4000" b="1">
                <a:latin typeface="Lato Light"/>
                <a:ea typeface="MS PGothic"/>
              </a:rPr>
              <a:t> - </a:t>
            </a:r>
            <a:r>
              <a:rPr lang="ko-KR" altLang="en-US" sz="4000" b="1">
                <a:latin typeface="Lato Light"/>
                <a:ea typeface="MS PGothic"/>
              </a:rPr>
              <a:t>공지사항</a:t>
            </a:r>
            <a:endParaRPr lang="en-US" altLang="ko-KR" sz="4000" b="1"/>
          </a:p>
        </p:txBody>
      </p:sp>
      <p:pic>
        <p:nvPicPr>
          <p:cNvPr id="2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CB91FCD-D208-46C2-8E13-85D06E06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96" y="3963737"/>
            <a:ext cx="14790440" cy="60084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83E741B3-7293-4AD4-A01B-B0FB27A29714}"/>
              </a:ext>
            </a:extLst>
          </p:cNvPr>
          <p:cNvSpPr txBox="1"/>
          <p:nvPr/>
        </p:nvSpPr>
        <p:spPr>
          <a:xfrm>
            <a:off x="5039042" y="10726426"/>
            <a:ext cx="16001941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Malgun Gothic"/>
                <a:ea typeface="Malgun Gothic"/>
              </a:rPr>
              <a:t>게시판 제작</a:t>
            </a: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작성 버튼을 통해서 글 작성, 로그인해야 보임</a:t>
            </a: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작성된 글 또한 로그인 한 사용자만 접근할 수 있게끔 @</a:t>
            </a:r>
            <a:r>
              <a:rPr lang="ko-KR" altLang="en-US" err="1">
                <a:latin typeface="Malgun Gothic"/>
                <a:ea typeface="Malgun Gothic"/>
              </a:rPr>
              <a:t>login_required</a:t>
            </a:r>
            <a:r>
              <a:rPr lang="ko-KR" altLang="en-US">
                <a:latin typeface="Malgun Gothic"/>
                <a:ea typeface="Malgun Gothic"/>
              </a:rPr>
              <a:t> 제한</a:t>
            </a:r>
          </a:p>
          <a:p>
            <a:pPr algn="ctr"/>
            <a:r>
              <a:rPr lang="ko-KR" altLang="en-US">
                <a:latin typeface="Malgun Gothic"/>
                <a:ea typeface="Malgun Gothic"/>
              </a:rPr>
              <a:t>상단에 중요 공지사항을 띄우게끔 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C4F421-DA6F-45F1-B1EA-9343D8AC2912}"/>
              </a:ext>
            </a:extLst>
          </p:cNvPr>
          <p:cNvSpPr/>
          <p:nvPr/>
        </p:nvSpPr>
        <p:spPr>
          <a:xfrm>
            <a:off x="9429823" y="6565088"/>
            <a:ext cx="634481" cy="27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8801A6-6A56-42FA-BE02-DBAEFE7EB6EB}"/>
              </a:ext>
            </a:extLst>
          </p:cNvPr>
          <p:cNvSpPr/>
          <p:nvPr/>
        </p:nvSpPr>
        <p:spPr>
          <a:xfrm>
            <a:off x="9429823" y="6876662"/>
            <a:ext cx="634481" cy="27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89BA3-7559-45A2-940C-B58B133BE2CB}"/>
              </a:ext>
            </a:extLst>
          </p:cNvPr>
          <p:cNvSpPr/>
          <p:nvPr/>
        </p:nvSpPr>
        <p:spPr>
          <a:xfrm>
            <a:off x="9722498" y="6189308"/>
            <a:ext cx="494206" cy="274251"/>
          </a:xfrm>
          <a:prstGeom prst="rect">
            <a:avLst/>
          </a:prstGeom>
          <a:solidFill>
            <a:srgbClr val="D6D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72A876E2-573E-467B-B9AD-5505B85357DE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6606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0182C90-8BB0-4857-B93B-065261C1B5D2}"/>
              </a:ext>
            </a:extLst>
          </p:cNvPr>
          <p:cNvSpPr txBox="1"/>
          <p:nvPr/>
        </p:nvSpPr>
        <p:spPr>
          <a:xfrm>
            <a:off x="6250477" y="2118538"/>
            <a:ext cx="11845753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sz="4000" b="1" err="1">
                <a:latin typeface="Lato Light"/>
                <a:ea typeface="MS PGothic"/>
              </a:rPr>
              <a:t>게시판</a:t>
            </a:r>
            <a:r>
              <a:rPr lang="en-US" altLang="ko-KR" sz="4000" b="1">
                <a:latin typeface="Lato Light"/>
                <a:ea typeface="MS PGothic"/>
              </a:rPr>
              <a:t> - </a:t>
            </a:r>
            <a:r>
              <a:rPr lang="ko-KR" altLang="en-US" sz="4000" b="1">
                <a:latin typeface="Lato Light"/>
                <a:ea typeface="MS PGothic"/>
              </a:rPr>
              <a:t>공지사항</a:t>
            </a:r>
            <a:endParaRPr lang="en-US" altLang="ko-KR" sz="4000" b="1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3E741B3-7293-4AD4-A01B-B0FB27A29714}"/>
              </a:ext>
            </a:extLst>
          </p:cNvPr>
          <p:cNvSpPr txBox="1"/>
          <p:nvPr/>
        </p:nvSpPr>
        <p:spPr>
          <a:xfrm>
            <a:off x="4479554" y="11205777"/>
            <a:ext cx="15402491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en-US" altLang="ko-KR" err="1">
                <a:latin typeface="Malgun Gothic"/>
                <a:ea typeface="Malgun Gothic"/>
              </a:rPr>
              <a:t>검색창을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넣어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쉽게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찾을</a:t>
            </a:r>
            <a:r>
              <a:rPr lang="en-US" altLang="ko-KR">
                <a:latin typeface="Malgun Gothic"/>
                <a:ea typeface="Malgun Gothic"/>
              </a:rPr>
              <a:t> 수 </a:t>
            </a:r>
            <a:r>
              <a:rPr lang="en-US" altLang="ko-KR" err="1">
                <a:latin typeface="Malgun Gothic"/>
                <a:ea typeface="Malgun Gothic"/>
              </a:rPr>
              <a:t>있도록</a:t>
            </a:r>
            <a:r>
              <a:rPr lang="en-US" altLang="ko-KR">
                <a:latin typeface="Malgun Gothic"/>
                <a:ea typeface="Malgun Gothic"/>
              </a:rPr>
              <a:t> 함.</a:t>
            </a:r>
          </a:p>
          <a:p>
            <a:pPr algn="ctr"/>
            <a:r>
              <a:rPr lang="en-US" altLang="ko-KR" err="1">
                <a:latin typeface="Malgun Gothic"/>
                <a:ea typeface="Malgun Gothic"/>
              </a:rPr>
              <a:t>전체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en-US" altLang="ko-KR" err="1">
                <a:latin typeface="Malgun Gothic"/>
                <a:ea typeface="Malgun Gothic"/>
              </a:rPr>
              <a:t>제목+내용+작성자</a:t>
            </a:r>
            <a:r>
              <a:rPr lang="en-US" altLang="ko-KR">
                <a:latin typeface="Malgun Gothic"/>
                <a:ea typeface="Malgun Gothic"/>
              </a:rPr>
              <a:t>) </a:t>
            </a:r>
            <a:r>
              <a:rPr lang="en-US" altLang="ko-KR" err="1">
                <a:latin typeface="Malgun Gothic"/>
                <a:ea typeface="Malgun Gothic"/>
              </a:rPr>
              <a:t>외에도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구분해서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en-US" altLang="ko-KR" err="1">
                <a:latin typeface="Malgun Gothic"/>
                <a:ea typeface="Malgun Gothic"/>
              </a:rPr>
              <a:t>검색할</a:t>
            </a:r>
            <a:r>
              <a:rPr lang="en-US" altLang="ko-KR">
                <a:latin typeface="Malgun Gothic"/>
                <a:ea typeface="Malgun Gothic"/>
              </a:rPr>
              <a:t> 수 </a:t>
            </a:r>
            <a:r>
              <a:rPr lang="en-US" altLang="ko-KR" err="1">
                <a:latin typeface="Malgun Gothic"/>
                <a:ea typeface="Malgun Gothic"/>
              </a:rPr>
              <a:t>있게</a:t>
            </a:r>
            <a:r>
              <a:rPr lang="en-US" altLang="ko-KR">
                <a:latin typeface="Malgun Gothic"/>
                <a:ea typeface="Malgun Gothic"/>
              </a:rPr>
              <a:t> 함.</a:t>
            </a: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5B92ED0-DD3E-4574-A9B9-10E8FA76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96" y="4436075"/>
            <a:ext cx="19985676" cy="5283722"/>
          </a:xfrm>
          <a:prstGeom prst="rect">
            <a:avLst/>
          </a:prstGeom>
        </p:spPr>
      </p:pic>
      <p:pic>
        <p:nvPicPr>
          <p:cNvPr id="2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78A28F5-EF50-4B7B-BB3C-F43399915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6428" y="3277228"/>
            <a:ext cx="8676046" cy="29227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8DF348-6957-429B-BE5C-D834EB1705EE}"/>
              </a:ext>
            </a:extLst>
          </p:cNvPr>
          <p:cNvSpPr/>
          <p:nvPr/>
        </p:nvSpPr>
        <p:spPr>
          <a:xfrm>
            <a:off x="6830009" y="7077936"/>
            <a:ext cx="877078" cy="386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70A38F-79BE-4D67-912F-74F603586318}"/>
              </a:ext>
            </a:extLst>
          </p:cNvPr>
          <p:cNvSpPr/>
          <p:nvPr/>
        </p:nvSpPr>
        <p:spPr>
          <a:xfrm>
            <a:off x="6830008" y="7613780"/>
            <a:ext cx="877079" cy="53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843B1B2-1219-438B-839B-9BD43CEDEA05}"/>
              </a:ext>
            </a:extLst>
          </p:cNvPr>
          <p:cNvSpPr/>
          <p:nvPr/>
        </p:nvSpPr>
        <p:spPr>
          <a:xfrm>
            <a:off x="9610408" y="1025100"/>
            <a:ext cx="5134652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 dirty="0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신규 진행 사항</a:t>
            </a:r>
            <a:endParaRPr lang="en-US" sz="5400" b="1" dirty="0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0948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565</Words>
  <Application>Microsoft Office PowerPoint</Application>
  <PresentationFormat>사용자 지정</PresentationFormat>
  <Paragraphs>158</Paragraphs>
  <Slides>24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KoPubWorld돋움체 Bold</vt:lpstr>
      <vt:lpstr>KoPubWorld돋움체 Medium</vt:lpstr>
      <vt:lpstr>KoPubWorld돋움체_Pro Bold</vt:lpstr>
      <vt:lpstr>KoPubWorld돋움체_Pro Medium</vt:lpstr>
      <vt:lpstr>Lato Light</vt:lpstr>
      <vt:lpstr>나눔고딕 ExtraBold</vt:lpstr>
      <vt:lpstr>Malgun Gothic</vt:lpstr>
      <vt:lpstr>Arial</vt:lpstr>
      <vt:lpstr>Calibri Light</vt:lpstr>
      <vt:lpstr>Consolas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김 민지</cp:lastModifiedBy>
  <cp:revision>6</cp:revision>
  <dcterms:created xsi:type="dcterms:W3CDTF">2014-11-12T21:47:38Z</dcterms:created>
  <dcterms:modified xsi:type="dcterms:W3CDTF">2020-06-20T12:58:52Z</dcterms:modified>
  <cp:category/>
</cp:coreProperties>
</file>