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275" r:id="rId4"/>
    <p:sldId id="262" r:id="rId5"/>
    <p:sldId id="276" r:id="rId6"/>
    <p:sldId id="286" r:id="rId7"/>
    <p:sldId id="287" r:id="rId8"/>
    <p:sldId id="277" r:id="rId9"/>
    <p:sldId id="288" r:id="rId10"/>
    <p:sldId id="266" r:id="rId11"/>
    <p:sldId id="263" r:id="rId12"/>
    <p:sldId id="265" r:id="rId13"/>
    <p:sldId id="257" r:id="rId14"/>
    <p:sldId id="296" r:id="rId15"/>
    <p:sldId id="289" r:id="rId16"/>
    <p:sldId id="290" r:id="rId17"/>
    <p:sldId id="293" r:id="rId18"/>
    <p:sldId id="294" r:id="rId19"/>
    <p:sldId id="291" r:id="rId20"/>
    <p:sldId id="295" r:id="rId21"/>
    <p:sldId id="292" r:id="rId22"/>
    <p:sldId id="298" r:id="rId23"/>
    <p:sldId id="297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8490" autoAdjust="0"/>
  </p:normalViewPr>
  <p:slideViewPr>
    <p:cSldViewPr>
      <p:cViewPr varScale="1">
        <p:scale>
          <a:sx n="83" d="100"/>
          <a:sy n="83" d="100"/>
        </p:scale>
        <p:origin x="-3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0535D-790C-465E-993E-8C7F16C8A4F4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C5A3E-0DC6-49A7-9EB4-65C2D5FC9E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4139-D562-47E0-A31D-1C60D7E7926E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9C4C-8DC1-4D94-B53C-BD2B97469D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4139-D562-47E0-A31D-1C60D7E7926E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9C4C-8DC1-4D94-B53C-BD2B97469D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4139-D562-47E0-A31D-1C60D7E7926E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9C4C-8DC1-4D94-B53C-BD2B97469D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4139-D562-47E0-A31D-1C60D7E7926E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9C4C-8DC1-4D94-B53C-BD2B97469D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4139-D562-47E0-A31D-1C60D7E7926E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9C4C-8DC1-4D94-B53C-BD2B97469D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4139-D562-47E0-A31D-1C60D7E7926E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9C4C-8DC1-4D94-B53C-BD2B97469D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4139-D562-47E0-A31D-1C60D7E7926E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9C4C-8DC1-4D94-B53C-BD2B97469D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4139-D562-47E0-A31D-1C60D7E7926E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9C4C-8DC1-4D94-B53C-BD2B97469D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4139-D562-47E0-A31D-1C60D7E7926E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9C4C-8DC1-4D94-B53C-BD2B97469D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4139-D562-47E0-A31D-1C60D7E7926E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9C4C-8DC1-4D94-B53C-BD2B97469D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4139-D562-47E0-A31D-1C60D7E7926E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9C4C-8DC1-4D94-B53C-BD2B97469D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4139-D562-47E0-A31D-1C60D7E7926E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19C4C-8DC1-4D94-B53C-BD2B97469D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specs/jls/se5.0/html/synta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ev.lge.com/wiki/parsing_problem_extract_dat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ommandcenter.blogspot.kr/2011/08/regular-expressions-in-lexing-an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rsing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ommandcenter.blogspot.kr/2011/08/regular-expressions-in-lexing-and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ular-expressions.info/regexbuddy/email.html" TargetMode="External"/><Relationship Id="rId2" Type="http://schemas.openxmlformats.org/officeDocument/2006/relationships/hyperlink" Target="http://www.regular-expressions.info/regexbuddy/scifloatingpoin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Parsing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한주영</a:t>
            </a:r>
            <a:endParaRPr lang="en-US" altLang="ko-KR" dirty="0" smtClean="0"/>
          </a:p>
          <a:p>
            <a:r>
              <a:rPr lang="en-US" altLang="ko-KR" dirty="0" smtClean="0"/>
              <a:t>Jooyung.han@lge.com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Regular Grammar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305720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Regular Grammar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Regular Expression</a:t>
            </a:r>
            <a:r>
              <a:rPr lang="ko-KR" altLang="en-US" dirty="0" smtClean="0"/>
              <a:t>으로 표현할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정규식 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언어와 결합 </a:t>
            </a:r>
            <a:r>
              <a:rPr lang="en-US" altLang="ko-KR" dirty="0" smtClean="0"/>
              <a:t>: Perl, Ruby, ..</a:t>
            </a:r>
          </a:p>
          <a:p>
            <a:pPr lvl="2"/>
            <a:r>
              <a:rPr lang="ko-KR" altLang="en-US" dirty="0" smtClean="0"/>
              <a:t>표준 라이브러리 </a:t>
            </a:r>
            <a:r>
              <a:rPr lang="en-US" altLang="ko-KR" dirty="0" smtClean="0"/>
              <a:t>: Java, C#, C++x11</a:t>
            </a:r>
          </a:p>
          <a:p>
            <a:pPr lvl="2"/>
            <a:r>
              <a:rPr lang="ko-KR" altLang="en-US" dirty="0" smtClean="0"/>
              <a:t>라이브러리 </a:t>
            </a:r>
            <a:r>
              <a:rPr lang="en-US" altLang="ko-KR" dirty="0" smtClean="0"/>
              <a:t>: C, C++</a:t>
            </a:r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3131840" y="5374957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35696" y="5158933"/>
            <a:ext cx="1656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 smtClean="0"/>
              <a:t>A </a:t>
            </a:r>
            <a:r>
              <a:rPr lang="en-US" altLang="ko-KR" dirty="0" smtClean="0">
                <a:sym typeface="Wingdings" pitchFamily="2" charset="2"/>
              </a:rPr>
              <a:t> a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A  </a:t>
            </a:r>
            <a:r>
              <a:rPr lang="en-US" altLang="ko-KR" dirty="0" err="1" smtClean="0">
                <a:sym typeface="Wingdings" pitchFamily="2" charset="2"/>
              </a:rPr>
              <a:t>aA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23928" y="5293657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mtClean="0">
                <a:sym typeface="Wingdings" pitchFamily="2" charset="2"/>
              </a:rPr>
              <a:t>a+</a:t>
            </a:r>
            <a:endParaRPr lang="en-US" altLang="ko-KR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(Formal) Grammar of Java 5.0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406381"/>
            <a:ext cx="82809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None/>
              <a:tabLst>
                <a:tab pos="354013" algn="l"/>
              </a:tabLst>
            </a:pPr>
            <a:r>
              <a:rPr lang="en-US" altLang="ko-KR" sz="1600" i="1" dirty="0" err="1" smtClean="0">
                <a:latin typeface="Times New Roman" pitchFamily="18" charset="0"/>
                <a:cs typeface="Times New Roman" pitchFamily="18" charset="0"/>
              </a:rPr>
              <a:t>CompilationUnit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lvl="1">
              <a:buNone/>
              <a:tabLst>
                <a:tab pos="354013" algn="l"/>
              </a:tabLst>
            </a:pPr>
            <a:r>
              <a:rPr lang="en-US" altLang="ko-KR" sz="16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[[Annotations]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i="1" dirty="0" err="1" smtClean="0">
                <a:latin typeface="Times New Roman" pitchFamily="18" charset="0"/>
                <a:cs typeface="Times New Roman" pitchFamily="18" charset="0"/>
              </a:rPr>
              <a:t>QualifiedIdentifier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 ; ] {</a:t>
            </a:r>
            <a:r>
              <a:rPr lang="en-US" altLang="ko-KR" sz="1600" i="1" dirty="0" err="1" smtClean="0">
                <a:latin typeface="Times New Roman" pitchFamily="18" charset="0"/>
                <a:cs typeface="Times New Roman" pitchFamily="18" charset="0"/>
              </a:rPr>
              <a:t>ImportDeclaration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} {</a:t>
            </a:r>
            <a:r>
              <a:rPr lang="en-US" altLang="ko-KR" sz="1600" i="1" dirty="0" err="1" smtClean="0">
                <a:latin typeface="Times New Roman" pitchFamily="18" charset="0"/>
                <a:cs typeface="Times New Roman" pitchFamily="18" charset="0"/>
              </a:rPr>
              <a:t>TypeDeclaration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0" lvl="1">
              <a:buNone/>
              <a:tabLst>
                <a:tab pos="354013" algn="l"/>
              </a:tabLst>
            </a:pPr>
            <a:endParaRPr lang="en-US" altLang="ko-KR" sz="1600" i="1" dirty="0">
              <a:latin typeface="Times New Roman" pitchFamily="18" charset="0"/>
              <a:cs typeface="Times New Roman" pitchFamily="18" charset="0"/>
            </a:endParaRPr>
          </a:p>
          <a:p>
            <a:pPr marL="0" lvl="1">
              <a:buNone/>
              <a:tabLst>
                <a:tab pos="354013" algn="l"/>
              </a:tabLst>
            </a:pPr>
            <a:r>
              <a:rPr lang="en-US" altLang="ko-KR" sz="1600" i="1" dirty="0" err="1" smtClean="0">
                <a:latin typeface="Times New Roman" pitchFamily="18" charset="0"/>
                <a:cs typeface="Times New Roman" pitchFamily="18" charset="0"/>
              </a:rPr>
              <a:t>TypeDeclaration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lvl="1">
              <a:buNone/>
              <a:tabLst>
                <a:tab pos="354013" algn="l"/>
              </a:tabLst>
            </a:pPr>
            <a:r>
              <a:rPr lang="en-US" altLang="ko-KR" sz="16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i="1" dirty="0" err="1" smtClean="0">
                <a:latin typeface="Times New Roman" pitchFamily="18" charset="0"/>
                <a:cs typeface="Times New Roman" pitchFamily="18" charset="0"/>
              </a:rPr>
              <a:t>ClassOrInterfaceDeclaration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lvl="1">
              <a:buNone/>
              <a:tabLst>
                <a:tab pos="354013" algn="l"/>
              </a:tabLst>
            </a:pPr>
            <a:r>
              <a:rPr lang="en-US" altLang="ko-KR" sz="16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lvl="1">
              <a:buNone/>
              <a:tabLst>
                <a:tab pos="354013" algn="l"/>
              </a:tabLst>
            </a:pPr>
            <a:endParaRPr lang="en-US" altLang="ko-KR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>
              <a:buNone/>
              <a:tabLst>
                <a:tab pos="354013" algn="l"/>
              </a:tabLst>
            </a:pPr>
            <a:r>
              <a:rPr lang="en-US" altLang="ko-KR" sz="1600" i="1" dirty="0" err="1" smtClean="0">
                <a:latin typeface="Times New Roman" pitchFamily="18" charset="0"/>
                <a:cs typeface="Times New Roman" pitchFamily="18" charset="0"/>
              </a:rPr>
              <a:t>ClassOrInterfaceDeclaration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lvl="1">
              <a:buNone/>
              <a:tabLst>
                <a:tab pos="354013" algn="l"/>
              </a:tabLst>
            </a:pPr>
            <a:r>
              <a:rPr lang="en-US" altLang="ko-KR" sz="16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{Modifier} (</a:t>
            </a:r>
            <a:r>
              <a:rPr lang="en-US" altLang="ko-KR" sz="1600" i="1" dirty="0" err="1" smtClean="0">
                <a:latin typeface="Times New Roman" pitchFamily="18" charset="0"/>
                <a:cs typeface="Times New Roman" pitchFamily="18" charset="0"/>
              </a:rPr>
              <a:t>ClassDeclaration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i="1" dirty="0" err="1" smtClean="0">
                <a:latin typeface="Times New Roman" pitchFamily="18" charset="0"/>
                <a:cs typeface="Times New Roman" pitchFamily="18" charset="0"/>
              </a:rPr>
              <a:t>InterfaceDeclaration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lvl="1">
              <a:buNone/>
              <a:tabLst>
                <a:tab pos="354013" algn="l"/>
              </a:tabLst>
            </a:pPr>
            <a:endParaRPr lang="en-US" altLang="ko-KR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>
              <a:buNone/>
              <a:tabLst>
                <a:tab pos="354013" algn="l"/>
              </a:tabLst>
            </a:pPr>
            <a:r>
              <a:rPr lang="en-US" altLang="ko-KR" sz="1600" i="1" dirty="0" err="1" smtClean="0">
                <a:latin typeface="Times New Roman" pitchFamily="18" charset="0"/>
                <a:cs typeface="Times New Roman" pitchFamily="18" charset="0"/>
              </a:rPr>
              <a:t>ClassDeclaration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lvl="1">
              <a:buNone/>
              <a:tabLst>
                <a:tab pos="354013" algn="l"/>
              </a:tabLst>
            </a:pPr>
            <a:r>
              <a:rPr lang="en-US" altLang="ko-KR" sz="16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i="1" dirty="0" err="1" smtClean="0">
                <a:latin typeface="Times New Roman" pitchFamily="18" charset="0"/>
                <a:cs typeface="Times New Roman" pitchFamily="18" charset="0"/>
              </a:rPr>
              <a:t>NormalClassDeclaration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lvl="1">
              <a:buNone/>
              <a:tabLst>
                <a:tab pos="354013" algn="l"/>
              </a:tabLst>
            </a:pPr>
            <a:r>
              <a:rPr lang="en-US" altLang="ko-KR" sz="16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i="1" dirty="0" err="1" smtClean="0">
                <a:latin typeface="Times New Roman" pitchFamily="18" charset="0"/>
                <a:cs typeface="Times New Roman" pitchFamily="18" charset="0"/>
              </a:rPr>
              <a:t>EnumDeclaration</a:t>
            </a:r>
            <a:endParaRPr lang="en-US" altLang="ko-KR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>
              <a:buNone/>
              <a:tabLst>
                <a:tab pos="354013" algn="l"/>
              </a:tabLst>
            </a:pPr>
            <a:endParaRPr lang="en-US" altLang="ko-KR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>
              <a:buNone/>
              <a:tabLst>
                <a:tab pos="354013" algn="l"/>
              </a:tabLst>
            </a:pPr>
            <a:r>
              <a:rPr lang="en-US" altLang="ko-KR" sz="1600" i="1" dirty="0" err="1" smtClean="0">
                <a:latin typeface="Times New Roman" pitchFamily="18" charset="0"/>
                <a:cs typeface="Times New Roman" pitchFamily="18" charset="0"/>
              </a:rPr>
              <a:t>NormalClassDeclaration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lvl="1">
              <a:buNone/>
              <a:tabLst>
                <a:tab pos="354013" algn="l"/>
              </a:tabLst>
            </a:pPr>
            <a:r>
              <a:rPr lang="en-US" altLang="ko-KR" sz="16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 Identifier [</a:t>
            </a:r>
            <a:r>
              <a:rPr lang="en-US" altLang="ko-KR" sz="1600" i="1" dirty="0" err="1" smtClean="0">
                <a:latin typeface="Times New Roman" pitchFamily="18" charset="0"/>
                <a:cs typeface="Times New Roman" pitchFamily="18" charset="0"/>
              </a:rPr>
              <a:t>TypeParameters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] [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 Type] [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implements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i="1" dirty="0" err="1" smtClean="0">
                <a:latin typeface="Times New Roman" pitchFamily="18" charset="0"/>
                <a:cs typeface="Times New Roman" pitchFamily="18" charset="0"/>
              </a:rPr>
              <a:t>TypeList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1600" i="1" dirty="0" err="1" smtClean="0">
                <a:latin typeface="Times New Roman" pitchFamily="18" charset="0"/>
                <a:cs typeface="Times New Roman" pitchFamily="18" charset="0"/>
              </a:rPr>
              <a:t>ClassBody</a:t>
            </a:r>
            <a:endParaRPr lang="en-US" altLang="ko-KR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>
              <a:buNone/>
              <a:tabLst>
                <a:tab pos="354013" algn="l"/>
              </a:tabLst>
            </a:pPr>
            <a:endParaRPr lang="en-US" altLang="ko-KR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>
              <a:buNone/>
              <a:tabLst>
                <a:tab pos="354013" algn="l"/>
              </a:tabLst>
            </a:pPr>
            <a:r>
              <a:rPr lang="en-US" altLang="ko-KR" sz="1600" i="1" dirty="0" err="1" smtClean="0">
                <a:latin typeface="Times New Roman" pitchFamily="18" charset="0"/>
                <a:cs typeface="Times New Roman" pitchFamily="18" charset="0"/>
              </a:rPr>
              <a:t>ClassBody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lvl="1">
              <a:buNone/>
              <a:tabLst>
                <a:tab pos="354013" algn="l"/>
              </a:tabLst>
            </a:pPr>
            <a:r>
              <a:rPr lang="en-US" altLang="ko-KR" sz="16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altLang="ko-KR" sz="1600" i="1" dirty="0" err="1" smtClean="0">
                <a:latin typeface="Times New Roman" pitchFamily="18" charset="0"/>
                <a:cs typeface="Times New Roman" pitchFamily="18" charset="0"/>
              </a:rPr>
              <a:t>ClassBodyDeclaration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lvl="1">
              <a:buNone/>
              <a:tabLst>
                <a:tab pos="354013" algn="l"/>
              </a:tabLst>
            </a:pPr>
            <a:endParaRPr lang="en-US" altLang="ko-KR" sz="1600" i="1" dirty="0">
              <a:latin typeface="Times New Roman" pitchFamily="18" charset="0"/>
              <a:cs typeface="Times New Roman" pitchFamily="18" charset="0"/>
            </a:endParaRPr>
          </a:p>
          <a:p>
            <a:pPr marL="0" lvl="1">
              <a:buNone/>
              <a:tabLst>
                <a:tab pos="354013" algn="l"/>
              </a:tabLst>
            </a:pP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..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630932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>
                <a:hlinkClick r:id="rId2"/>
              </a:rPr>
              <a:t>http://docs.oracle.com/javase/specs/jls/se5.0/html/syntax.html#18.1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Grammar of Arithmetic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Courier" pitchFamily="49" charset="0"/>
              </a:rPr>
              <a:t>&lt;</a:t>
            </a:r>
            <a:r>
              <a:rPr lang="en-US" altLang="ko-KR" dirty="0" err="1" smtClean="0">
                <a:latin typeface="Courier" pitchFamily="49" charset="0"/>
              </a:rPr>
              <a:t>Expr</a:t>
            </a:r>
            <a:r>
              <a:rPr lang="en-US" altLang="ko-KR" dirty="0" smtClean="0">
                <a:latin typeface="Courier" pitchFamily="49" charset="0"/>
              </a:rPr>
              <a:t>&gt; ::= &lt;</a:t>
            </a:r>
            <a:r>
              <a:rPr lang="en-US" altLang="ko-KR" dirty="0" err="1" smtClean="0">
                <a:latin typeface="Courier" pitchFamily="49" charset="0"/>
              </a:rPr>
              <a:t>Expr</a:t>
            </a:r>
            <a:r>
              <a:rPr lang="en-US" altLang="ko-KR" dirty="0" smtClean="0">
                <a:latin typeface="Courier" pitchFamily="49" charset="0"/>
              </a:rPr>
              <a:t>&gt; + &lt;Term&gt; </a:t>
            </a:r>
          </a:p>
          <a:p>
            <a:pPr marL="0" indent="0">
              <a:buNone/>
            </a:pPr>
            <a:r>
              <a:rPr lang="en-US" altLang="ko-KR" dirty="0">
                <a:latin typeface="Courier" pitchFamily="49" charset="0"/>
              </a:rPr>
              <a:t>  </a:t>
            </a:r>
            <a:r>
              <a:rPr lang="en-US" altLang="ko-KR" dirty="0" smtClean="0">
                <a:latin typeface="Courier" pitchFamily="49" charset="0"/>
              </a:rPr>
              <a:t>       | &lt;</a:t>
            </a:r>
            <a:r>
              <a:rPr lang="en-US" altLang="ko-KR" dirty="0" err="1" smtClean="0">
                <a:latin typeface="Courier" pitchFamily="49" charset="0"/>
              </a:rPr>
              <a:t>Expr</a:t>
            </a:r>
            <a:r>
              <a:rPr lang="en-US" altLang="ko-KR" dirty="0" smtClean="0">
                <a:latin typeface="Courier" pitchFamily="49" charset="0"/>
              </a:rPr>
              <a:t>&gt; - &lt;Term&gt; </a:t>
            </a:r>
          </a:p>
          <a:p>
            <a:pPr marL="0" indent="0">
              <a:buNone/>
            </a:pPr>
            <a:r>
              <a:rPr lang="en-US" altLang="ko-KR" dirty="0">
                <a:latin typeface="Courier" pitchFamily="49" charset="0"/>
              </a:rPr>
              <a:t> </a:t>
            </a:r>
            <a:r>
              <a:rPr lang="en-US" altLang="ko-KR" dirty="0" smtClean="0">
                <a:latin typeface="Courier" pitchFamily="49" charset="0"/>
              </a:rPr>
              <a:t>        | &lt;Term&gt;</a:t>
            </a:r>
            <a:endParaRPr lang="en-US" altLang="ko-KR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altLang="ko-KR" dirty="0" smtClean="0">
                <a:latin typeface="Courier" pitchFamily="49" charset="0"/>
              </a:rPr>
              <a:t>&lt;Term&gt; ::= &lt;Term&gt; * &lt;Primary&gt;        </a:t>
            </a:r>
            <a:br>
              <a:rPr lang="en-US" altLang="ko-KR" dirty="0" smtClean="0">
                <a:latin typeface="Courier" pitchFamily="49" charset="0"/>
              </a:rPr>
            </a:br>
            <a:r>
              <a:rPr lang="en-US" altLang="ko-KR" dirty="0" smtClean="0">
                <a:latin typeface="Courier" pitchFamily="49" charset="0"/>
              </a:rPr>
              <a:t>         | &lt;Term&gt; / &lt;Primary&gt; </a:t>
            </a:r>
          </a:p>
          <a:p>
            <a:pPr marL="0" indent="0">
              <a:buNone/>
            </a:pPr>
            <a:r>
              <a:rPr lang="en-US" altLang="ko-KR" dirty="0">
                <a:latin typeface="Courier" pitchFamily="49" charset="0"/>
              </a:rPr>
              <a:t> </a:t>
            </a:r>
            <a:r>
              <a:rPr lang="en-US" altLang="ko-KR" dirty="0" smtClean="0">
                <a:latin typeface="Courier" pitchFamily="49" charset="0"/>
              </a:rPr>
              <a:t>        | &lt;Primary&gt;</a:t>
            </a:r>
            <a:br>
              <a:rPr lang="en-US" altLang="ko-KR" dirty="0" smtClean="0">
                <a:latin typeface="Courier" pitchFamily="49" charset="0"/>
              </a:rPr>
            </a:br>
            <a:r>
              <a:rPr lang="en-US" altLang="ko-KR" dirty="0" smtClean="0">
                <a:latin typeface="Courier" pitchFamily="49" charset="0"/>
              </a:rPr>
              <a:t>&lt;Primary&gt; ::= x | y | ... </a:t>
            </a:r>
          </a:p>
          <a:p>
            <a:pPr marL="0" indent="0">
              <a:buNone/>
            </a:pPr>
            <a:r>
              <a:rPr lang="en-US" altLang="ko-KR" dirty="0">
                <a:latin typeface="Courier" pitchFamily="49" charset="0"/>
              </a:rPr>
              <a:t> </a:t>
            </a:r>
            <a:r>
              <a:rPr lang="en-US" altLang="ko-KR" dirty="0" smtClean="0">
                <a:latin typeface="Courier" pitchFamily="49" charset="0"/>
              </a:rPr>
              <a:t>          |( &lt;</a:t>
            </a:r>
            <a:r>
              <a:rPr lang="en-US" altLang="ko-KR" dirty="0" err="1" smtClean="0">
                <a:latin typeface="Courier" pitchFamily="49" charset="0"/>
              </a:rPr>
              <a:t>Expr</a:t>
            </a:r>
            <a:r>
              <a:rPr lang="en-US" altLang="ko-KR" dirty="0" smtClean="0">
                <a:latin typeface="Courier" pitchFamily="49" charset="0"/>
              </a:rPr>
              <a:t>&gt;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#1 - </a:t>
            </a:r>
            <a:r>
              <a:rPr lang="ko-KR" altLang="en-US" dirty="0" smtClean="0"/>
              <a:t>날짜 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 smtClean="0">
                <a:hlinkClick r:id="rId2"/>
              </a:rPr>
              <a:t>http://dev.lge.com/wiki/parsing_problem_extract_dates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47664" y="3140968"/>
            <a:ext cx="5832648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Pattern p =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Pattern.compile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 pattern 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Matcher m =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p.matcher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 input 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while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m.find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String found =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m.group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// ...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5656" y="2708920"/>
            <a:ext cx="4127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 smtClean="0"/>
              <a:t>Java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Regular expression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Regular Expression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Regular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텍스트가 특정 패턴을 만족하는가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텍스트에서 특정 패턴을 모두 찾아라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특정 패턴 </a:t>
            </a:r>
            <a:r>
              <a:rPr lang="en-US" altLang="ko-KR" dirty="0" smtClean="0"/>
              <a:t>- Regular expression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Regular grammar </a:t>
            </a:r>
            <a:r>
              <a:rPr lang="ko-KR" altLang="en-US" dirty="0" smtClean="0"/>
              <a:t>만으로는 </a:t>
            </a:r>
            <a:r>
              <a:rPr lang="en-US" altLang="ko-KR" dirty="0" err="1" smtClean="0"/>
              <a:t>a</a:t>
            </a:r>
            <a:r>
              <a:rPr lang="en-US" altLang="ko-KR" baseline="30000" dirty="0" err="1" smtClean="0"/>
              <a:t>n</a:t>
            </a:r>
            <a:r>
              <a:rPr lang="en-US" altLang="ko-KR" dirty="0" err="1" smtClean="0"/>
              <a:t>b</a:t>
            </a:r>
            <a:r>
              <a:rPr lang="en-US" altLang="ko-KR" baseline="30000" dirty="0" err="1" smtClean="0"/>
              <a:t>n</a:t>
            </a:r>
            <a:r>
              <a:rPr lang="en-US" altLang="ko-KR" baseline="30000" dirty="0" smtClean="0"/>
              <a:t> </a:t>
            </a:r>
            <a:r>
              <a:rPr lang="ko-KR" altLang="en-US" dirty="0" smtClean="0"/>
              <a:t>을 찾을 수 없다</a:t>
            </a:r>
            <a:r>
              <a:rPr lang="en-US" altLang="ko-KR" dirty="0" smtClean="0"/>
              <a:t>.</a:t>
            </a:r>
            <a:endParaRPr lang="ko-KR" alt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Regular Expression </a:t>
            </a:r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b="1" dirty="0" smtClean="0"/>
              <a:t>Or</a:t>
            </a:r>
            <a:r>
              <a:rPr lang="en-US" altLang="ko-KR" dirty="0" smtClean="0"/>
              <a:t> :  gray | grey</a:t>
            </a:r>
          </a:p>
          <a:p>
            <a:r>
              <a:rPr lang="en-US" altLang="ko-KR" b="1" dirty="0" smtClean="0"/>
              <a:t>Grouping </a:t>
            </a:r>
            <a:r>
              <a:rPr lang="en-US" altLang="ko-KR" dirty="0" smtClean="0"/>
              <a:t>:  </a:t>
            </a:r>
            <a:r>
              <a:rPr lang="en-US" altLang="ko-KR" dirty="0" err="1" smtClean="0"/>
              <a:t>gr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a|e</a:t>
            </a:r>
            <a:r>
              <a:rPr lang="en-US" altLang="ko-KR" dirty="0" smtClean="0"/>
              <a:t>)y</a:t>
            </a:r>
          </a:p>
          <a:p>
            <a:pPr lvl="1"/>
            <a:r>
              <a:rPr lang="en-US" altLang="ko-KR" dirty="0" smtClean="0"/>
              <a:t>Named group capture</a:t>
            </a:r>
          </a:p>
          <a:p>
            <a:r>
              <a:rPr lang="en-US" altLang="ko-KR" b="1" dirty="0" smtClean="0"/>
              <a:t>Quantification </a:t>
            </a:r>
            <a:r>
              <a:rPr lang="en-US" altLang="ko-KR" dirty="0" smtClean="0"/>
              <a:t>: ?, *, +, {n, m}</a:t>
            </a:r>
          </a:p>
          <a:p>
            <a:pPr lvl="1"/>
            <a:r>
              <a:rPr lang="en-US" altLang="ko-KR" dirty="0" smtClean="0"/>
              <a:t>Greedy, </a:t>
            </a:r>
            <a:r>
              <a:rPr lang="en-US" altLang="ko-KR" b="1" dirty="0" smtClean="0"/>
              <a:t>Reluctant</a:t>
            </a:r>
            <a:r>
              <a:rPr lang="en-US" altLang="ko-KR" dirty="0" smtClean="0"/>
              <a:t>, Possessive</a:t>
            </a:r>
          </a:p>
          <a:p>
            <a:r>
              <a:rPr lang="en-US" altLang="ko-KR" b="1" dirty="0" err="1" smtClean="0"/>
              <a:t>Metacharacter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. : match any char</a:t>
            </a:r>
          </a:p>
          <a:p>
            <a:pPr lvl="1"/>
            <a:r>
              <a:rPr lang="en-US" altLang="ko-KR" dirty="0" smtClean="0"/>
              <a:t>[a-z], [0-9] : range</a:t>
            </a:r>
          </a:p>
          <a:p>
            <a:pPr lvl="1"/>
            <a:r>
              <a:rPr lang="en-US" altLang="ko-KR" dirty="0" smtClean="0"/>
              <a:t>[^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smtClean="0"/>
              <a:t>[a-z&amp;&amp;[^m-p]] : intersect</a:t>
            </a:r>
          </a:p>
          <a:p>
            <a:pPr lvl="1"/>
            <a:r>
              <a:rPr lang="en-US" altLang="ko-KR" dirty="0" smtClean="0"/>
              <a:t>^, </a:t>
            </a:r>
            <a:r>
              <a:rPr lang="en-US" altLang="ko-KR" dirty="0" smtClean="0"/>
              <a:t>$,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\b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anchor</a:t>
            </a:r>
          </a:p>
          <a:p>
            <a:pPr lvl="1"/>
            <a:r>
              <a:rPr lang="en-US" altLang="ko-KR" dirty="0" smtClean="0"/>
              <a:t>{</a:t>
            </a:r>
            <a:r>
              <a:rPr lang="en-US" altLang="ko-KR" dirty="0" err="1" smtClean="0"/>
              <a:t>m,n</a:t>
            </a:r>
            <a:r>
              <a:rPr lang="en-US" altLang="ko-KR" dirty="0" smtClean="0"/>
              <a:t>} : Quantification</a:t>
            </a:r>
          </a:p>
          <a:p>
            <a:r>
              <a:rPr lang="en-US" altLang="ko-KR" b="1" dirty="0" smtClean="0"/>
              <a:t>Character class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alnum</a:t>
            </a:r>
            <a:r>
              <a:rPr lang="en-US" altLang="ko-KR" dirty="0" smtClean="0"/>
              <a:t>, alpha, blank, digit, lower, </a:t>
            </a:r>
            <a:r>
              <a:rPr lang="en-US" altLang="ko-KR" dirty="0" smtClean="0"/>
              <a:t>…</a:t>
            </a:r>
          </a:p>
          <a:p>
            <a:r>
              <a:rPr lang="en-US" altLang="ko-KR" b="1" dirty="0" smtClean="0"/>
              <a:t>Back-reference</a:t>
            </a:r>
            <a:r>
              <a:rPr lang="en-US" altLang="ko-KR" dirty="0" smtClean="0"/>
              <a:t>: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\1, \2, ..</a:t>
            </a:r>
          </a:p>
          <a:p>
            <a:pPr lvl="1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(.*)\1 : papa,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Wikiwiki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..</a:t>
            </a:r>
          </a:p>
          <a:p>
            <a:r>
              <a:rPr lang="en-US" altLang="ko-KR" b="1" dirty="0" err="1" smtClean="0">
                <a:latin typeface="Arial" pitchFamily="34" charset="0"/>
                <a:cs typeface="Arial" pitchFamily="34" charset="0"/>
              </a:rPr>
              <a:t>Lookaround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Lookahead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Lookbehind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(zero-width matching)</a:t>
            </a:r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Regular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Pattern/Matcher</a:t>
            </a:r>
          </a:p>
          <a:p>
            <a:pPr lvl="1"/>
            <a:r>
              <a:rPr lang="en-US" altLang="ko-KR" dirty="0" err="1" smtClean="0"/>
              <a:t>Pattern.compile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regex</a:t>
            </a:r>
            <a:r>
              <a:rPr lang="en-US" altLang="ko-KR" dirty="0" smtClean="0"/>
              <a:t>) : Pattern</a:t>
            </a:r>
          </a:p>
          <a:p>
            <a:pPr lvl="1"/>
            <a:r>
              <a:rPr lang="en-US" altLang="ko-KR" dirty="0" err="1" smtClean="0"/>
              <a:t>p.matcher</a:t>
            </a:r>
            <a:r>
              <a:rPr lang="en-US" altLang="ko-KR" dirty="0" smtClean="0"/>
              <a:t>(input) : Matcher</a:t>
            </a:r>
          </a:p>
          <a:p>
            <a:pPr lvl="1"/>
            <a:r>
              <a:rPr lang="en-US" altLang="ko-KR" dirty="0" smtClean="0"/>
              <a:t>find(), matches(), replace*()</a:t>
            </a:r>
          </a:p>
          <a:p>
            <a:pPr lvl="1"/>
            <a:r>
              <a:rPr lang="en-US" altLang="ko-KR" dirty="0" smtClean="0"/>
              <a:t>group(), start(), end()</a:t>
            </a:r>
          </a:p>
          <a:p>
            <a:r>
              <a:rPr lang="en-US" altLang="ko-KR" b="1" dirty="0" smtClean="0"/>
              <a:t>String </a:t>
            </a:r>
            <a:r>
              <a:rPr lang="en-US" altLang="ko-KR" dirty="0" smtClean="0"/>
              <a:t>methods</a:t>
            </a:r>
          </a:p>
          <a:p>
            <a:pPr lvl="1"/>
            <a:r>
              <a:rPr lang="en-US" altLang="ko-KR" dirty="0" err="1" smtClean="0"/>
              <a:t>replaceAll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replaceFirst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matches, split</a:t>
            </a:r>
          </a:p>
          <a:p>
            <a:pPr lvl="1"/>
            <a:r>
              <a:rPr lang="en-US" altLang="ko-KR" dirty="0" smtClean="0"/>
              <a:t>replace(“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”, “def”) ??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Regular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Escape!</a:t>
            </a:r>
          </a:p>
          <a:p>
            <a:r>
              <a:rPr lang="en-US" altLang="ko-KR" b="1" dirty="0" smtClean="0"/>
              <a:t>Named capture (new to Java 7)</a:t>
            </a:r>
          </a:p>
          <a:p>
            <a:pPr lvl="1"/>
            <a:r>
              <a:rPr lang="en-US" altLang="ko-KR" dirty="0" smtClean="0"/>
              <a:t>(?&lt;</a:t>
            </a:r>
            <a:r>
              <a:rPr lang="en-US" altLang="ko-KR" dirty="0" smtClean="0">
                <a:solidFill>
                  <a:srgbClr val="FF0000"/>
                </a:solidFill>
              </a:rPr>
              <a:t>name</a:t>
            </a:r>
            <a:r>
              <a:rPr lang="en-US" altLang="ko-KR" dirty="0" smtClean="0"/>
              <a:t>&gt;X)</a:t>
            </a:r>
          </a:p>
          <a:p>
            <a:pPr lvl="1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\k&lt;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lvl="1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group(name)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Rob Pike’s comment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18722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Parser </a:t>
            </a:r>
            <a:r>
              <a:rPr lang="ko-KR" altLang="en-US" dirty="0" smtClean="0"/>
              <a:t>만드는 중에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en-US" altLang="ko-KR" dirty="0" smtClean="0"/>
              <a:t>Scanner</a:t>
            </a:r>
            <a:r>
              <a:rPr lang="ko-KR" altLang="en-US" dirty="0" smtClean="0"/>
              <a:t>가 필요하고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smtClean="0"/>
              <a:t>Scanner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Identifier</a:t>
            </a:r>
            <a:r>
              <a:rPr lang="ko-KR" altLang="en-US" dirty="0" smtClean="0"/>
              <a:t>를 인식해야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[a-</a:t>
            </a:r>
            <a:r>
              <a:rPr lang="en-US" altLang="ko-KR" dirty="0" err="1" smtClean="0"/>
              <a:t>zA</a:t>
            </a:r>
            <a:r>
              <a:rPr lang="en-US" altLang="ko-KR" dirty="0" smtClean="0"/>
              <a:t>-Z_][a-zA-Z0-9]*</a:t>
            </a:r>
            <a:br>
              <a:rPr lang="en-US" altLang="ko-KR" dirty="0" smtClean="0"/>
            </a:b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79512" y="6237312"/>
            <a:ext cx="74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hlinkClick r:id="rId2"/>
              </a:rPr>
              <a:t>http://commandcenter.blogspot.kr/2011/08/regular-expressions-in-lexing-and.html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835696" y="3573016"/>
            <a:ext cx="51480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Identifier </a:t>
            </a:r>
            <a:r>
              <a:rPr lang="ko-KR" altLang="en-US" sz="2800" b="1" dirty="0" smtClean="0"/>
              <a:t>인식하려고 </a:t>
            </a:r>
            <a:r>
              <a:rPr lang="en-US" altLang="ko-KR" sz="2800" b="1" dirty="0" smtClean="0"/>
              <a:t>Regular Expression</a:t>
            </a:r>
            <a:r>
              <a:rPr lang="ko-KR" altLang="en-US" sz="2800" b="1" dirty="0" smtClean="0"/>
              <a:t>을 사용하는 것은 마치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우유 사러 편의점 가면서 페라리를 몰고 가는 것과 같다</a:t>
            </a:r>
            <a:r>
              <a:rPr lang="en-US" altLang="ko-KR" sz="28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Flow of data in a typical pars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548680"/>
            <a:ext cx="2088232" cy="5810115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179512" y="6423139"/>
            <a:ext cx="22509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hlinkClick r:id="rId3"/>
              </a:rPr>
              <a:t>http://en.wikipedia.org/wiki/Parsing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508104" y="1772816"/>
            <a:ext cx="239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Regular grammar</a:t>
            </a:r>
          </a:p>
          <a:p>
            <a:r>
              <a:rPr lang="en-US" altLang="ko-KR" dirty="0" smtClean="0"/>
              <a:t>  : regular expression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3284984"/>
            <a:ext cx="250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Context-free grammar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4748951"/>
            <a:ext cx="2584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Calculator, interpreter</a:t>
            </a:r>
          </a:p>
          <a:p>
            <a:r>
              <a:rPr lang="en-US" altLang="ko-KR" dirty="0" smtClean="0"/>
              <a:t> : evaluate expression</a:t>
            </a:r>
          </a:p>
          <a:p>
            <a:r>
              <a:rPr lang="en-US" altLang="ko-KR" b="1" dirty="0" smtClean="0"/>
              <a:t>Compiler</a:t>
            </a:r>
          </a:p>
          <a:p>
            <a:r>
              <a:rPr lang="en-US" altLang="ko-KR" dirty="0" smtClean="0"/>
              <a:t> : generate code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Rob Pike’s comment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Lexing</a:t>
            </a:r>
            <a:r>
              <a:rPr lang="en-US" altLang="ko-KR" dirty="0" smtClean="0"/>
              <a:t> &amp; Parsing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Regular expression</a:t>
            </a:r>
            <a:r>
              <a:rPr lang="ko-KR" altLang="en-US" dirty="0" smtClean="0"/>
              <a:t>을 사용하는 것이 적절한가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Regular expression</a:t>
            </a:r>
            <a:r>
              <a:rPr lang="ko-KR" altLang="en-US" dirty="0" smtClean="0"/>
              <a:t>은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작성하기 어렵다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정확하게 작성하기 어렵다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비용이 비싸다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Lexer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Parser)</a:t>
            </a:r>
            <a:r>
              <a:rPr lang="ko-KR" altLang="en-US" dirty="0" smtClean="0"/>
              <a:t>는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작성하기 쉽다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확장이 용이하다 </a:t>
            </a:r>
            <a:r>
              <a:rPr lang="en-US" altLang="ko-KR" dirty="0" smtClean="0"/>
              <a:t>(Unicode</a:t>
            </a:r>
            <a:r>
              <a:rPr lang="ko-KR" altLang="en-US" dirty="0" smtClean="0"/>
              <a:t> 지원 등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빠르다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79512" y="6237312"/>
            <a:ext cx="74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hlinkClick r:id="rId2"/>
              </a:rPr>
              <a:t>http://commandcenter.blogspot.kr/2011/08/regular-expressions-in-lexing-and.html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Some examples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[-+]?([0-9]*\.)?[0-9]+([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eE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][-+]?[0-9]+)?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\b[A-Z0-9._%-]+@[A-Z0-9.-]+\.[A-Z]{2,4}\b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87624" y="220486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>
                <a:hlinkClick r:id="rId2"/>
              </a:rPr>
              <a:t>http://www.regular-expressions.info/regexbuddy/scifloatingpoint.html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335699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>
                <a:hlinkClick r:id="rId3"/>
              </a:rPr>
              <a:t>http://www.regular-expressions.info/regexbuddy/email.html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본문에서 </a:t>
            </a:r>
            <a:r>
              <a:rPr lang="en-US" altLang="ko-KR" dirty="0" err="1" smtClean="0"/>
              <a:t>Q|q</a:t>
            </a:r>
            <a:r>
              <a:rPr lang="ko-KR" altLang="en-US" dirty="0" smtClean="0"/>
              <a:t>로 시작하는 단어 중에 </a:t>
            </a:r>
            <a:r>
              <a:rPr lang="en-US" altLang="ko-KR" dirty="0" smtClean="0"/>
              <a:t>u</a:t>
            </a:r>
            <a:r>
              <a:rPr lang="ko-KR" altLang="en-US" dirty="0" smtClean="0"/>
              <a:t>가 연결되지 않은 단어를 찾아라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“quick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qee</a:t>
            </a:r>
            <a:r>
              <a:rPr lang="en-US" altLang="ko-KR" dirty="0" smtClean="0"/>
              <a:t> quite </a:t>
            </a:r>
            <a:r>
              <a:rPr lang="en-US" altLang="ko-KR" dirty="0" err="1" smtClean="0"/>
              <a:t>uniqee</a:t>
            </a:r>
            <a:r>
              <a:rPr lang="en-US" altLang="ko-KR" dirty="0" smtClean="0"/>
              <a:t>” -&gt; </a:t>
            </a:r>
            <a:r>
              <a:rPr lang="ko-KR" altLang="en-US" dirty="0" smtClean="0"/>
              <a:t>여기서 </a:t>
            </a:r>
            <a:r>
              <a:rPr lang="en-US" altLang="ko-KR" dirty="0" err="1" smtClean="0"/>
              <a:t>qee</a:t>
            </a:r>
            <a:r>
              <a:rPr lang="ko-KR" altLang="en-US" dirty="0" smtClean="0"/>
              <a:t>를 찾아 출력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Lookaround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이용하는 문제</a:t>
            </a:r>
            <a:r>
              <a:rPr lang="en-US" altLang="ko-KR" dirty="0" smtClean="0"/>
              <a:t>!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(</a:t>
            </a:r>
            <a:r>
              <a:rPr lang="ko-KR" altLang="en-US" dirty="0" smtClean="0"/>
              <a:t>그 중에서 </a:t>
            </a:r>
            <a:r>
              <a:rPr lang="en-US" altLang="ko-KR" dirty="0" err="1" smtClean="0"/>
              <a:t>Lookahead</a:t>
            </a:r>
            <a:r>
              <a:rPr lang="ko-KR" altLang="en-US" dirty="0" smtClean="0"/>
              <a:t>를 이용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Regular Expression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유용한 도구이다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환경마다 문법이 다르다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정확하게 작성하기 어렵다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레퍼런스</a:t>
            </a:r>
            <a:r>
              <a:rPr lang="ko-KR" altLang="en-US" dirty="0" smtClean="0"/>
              <a:t> 꼭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Escape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리뷰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단계적 확장</a:t>
            </a:r>
            <a:endParaRPr lang="en-US" altLang="ko-KR" dirty="0" smtClean="0"/>
          </a:p>
          <a:p>
            <a:r>
              <a:rPr lang="ko-KR" altLang="en-US" dirty="0" smtClean="0"/>
              <a:t>비용을 생각해라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한번 컴파일하고 재사용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간단한 사전 검사 먼저하고 </a:t>
            </a:r>
            <a:r>
              <a:rPr lang="en-US" altLang="ko-KR" dirty="0" smtClean="0"/>
              <a:t>Matcher </a:t>
            </a:r>
            <a:r>
              <a:rPr lang="ko-KR" altLang="en-US" dirty="0" smtClean="0"/>
              <a:t>돌리기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직접 </a:t>
            </a:r>
            <a:r>
              <a:rPr lang="en-US" altLang="ko-KR" dirty="0" smtClean="0"/>
              <a:t>loop </a:t>
            </a:r>
            <a:r>
              <a:rPr lang="ko-KR" altLang="en-US" smtClean="0"/>
              <a:t>돌려서 계산하기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Multiple phases :</a:t>
            </a:r>
          </a:p>
          <a:p>
            <a:pPr lvl="1"/>
            <a:r>
              <a:rPr lang="en-US" altLang="ko-KR" dirty="0" smtClean="0"/>
              <a:t>Lexical analysis (</a:t>
            </a:r>
            <a:r>
              <a:rPr lang="en-US" altLang="ko-KR" b="1" dirty="0" smtClean="0"/>
              <a:t>Tokenizing</a:t>
            </a:r>
            <a:r>
              <a:rPr lang="en-US" altLang="ko-KR" dirty="0" smtClean="0"/>
              <a:t>, Scan, </a:t>
            </a:r>
            <a:r>
              <a:rPr lang="en-US" altLang="ko-KR" dirty="0" err="1" smtClean="0"/>
              <a:t>Lex</a:t>
            </a:r>
            <a:r>
              <a:rPr lang="en-US" altLang="ko-KR" dirty="0" smtClean="0"/>
              <a:t>…) : Generate </a:t>
            </a:r>
            <a:r>
              <a:rPr lang="en-US" altLang="ko-KR" b="1" dirty="0" smtClean="0"/>
              <a:t>token</a:t>
            </a:r>
            <a:r>
              <a:rPr lang="en-US" altLang="ko-KR" dirty="0" smtClean="0"/>
              <a:t> stream</a:t>
            </a:r>
          </a:p>
          <a:p>
            <a:pPr lvl="2"/>
            <a:r>
              <a:rPr lang="en-US" altLang="ko-KR" b="1" dirty="0" smtClean="0"/>
              <a:t>Lexeme?</a:t>
            </a:r>
          </a:p>
          <a:p>
            <a:pPr lvl="1"/>
            <a:r>
              <a:rPr lang="en-US" altLang="ko-KR" dirty="0" smtClean="0"/>
              <a:t>Syntactic analysis (</a:t>
            </a:r>
            <a:r>
              <a:rPr lang="en-US" altLang="ko-KR" b="1" dirty="0" smtClean="0"/>
              <a:t>Parsing) : </a:t>
            </a:r>
            <a:r>
              <a:rPr lang="en-US" altLang="ko-KR" dirty="0" smtClean="0"/>
              <a:t>Generate </a:t>
            </a:r>
            <a:r>
              <a:rPr lang="en-US" altLang="ko-KR" b="1" dirty="0" smtClean="0"/>
              <a:t>parse tree </a:t>
            </a:r>
            <a:r>
              <a:rPr lang="en-US" altLang="ko-KR" dirty="0" smtClean="0"/>
              <a:t>according to </a:t>
            </a:r>
            <a:r>
              <a:rPr lang="en-US" altLang="ko-KR" b="1" dirty="0" smtClean="0"/>
              <a:t>Grammar</a:t>
            </a:r>
          </a:p>
          <a:p>
            <a:pPr lvl="2"/>
            <a:r>
              <a:rPr lang="en-US" altLang="ko-KR" b="1" dirty="0" smtClean="0"/>
              <a:t>Abstract syntax tree?</a:t>
            </a:r>
          </a:p>
          <a:p>
            <a:pPr lvl="1"/>
            <a:r>
              <a:rPr lang="en-US" altLang="ko-KR" dirty="0" smtClean="0"/>
              <a:t>Semantic analysis </a:t>
            </a:r>
          </a:p>
          <a:p>
            <a:r>
              <a:rPr lang="en-US" altLang="ko-KR" b="1" dirty="0" smtClean="0"/>
              <a:t>Parser generator : </a:t>
            </a:r>
            <a:r>
              <a:rPr lang="en-US" altLang="ko-KR" dirty="0" smtClean="0"/>
              <a:t>Generate </a:t>
            </a:r>
            <a:r>
              <a:rPr lang="en-US" altLang="ko-KR" b="1" dirty="0" smtClean="0"/>
              <a:t>Parser </a:t>
            </a:r>
            <a:r>
              <a:rPr lang="en-US" altLang="ko-KR" dirty="0" smtClean="0"/>
              <a:t>from </a:t>
            </a:r>
            <a:r>
              <a:rPr lang="en-US" altLang="ko-KR" b="1" dirty="0" smtClean="0"/>
              <a:t>Grammar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Parser : </a:t>
            </a:r>
          </a:p>
          <a:p>
            <a:pPr lvl="1"/>
            <a:r>
              <a:rPr lang="en-US" altLang="ko-KR" dirty="0" smtClean="0"/>
              <a:t>Top down (LL) vs. Bottom up (LR)</a:t>
            </a:r>
          </a:p>
          <a:p>
            <a:pPr lvl="1"/>
            <a:r>
              <a:rPr lang="en-US" altLang="ko-KR" b="1" dirty="0" smtClean="0"/>
              <a:t>Recursive descent parser</a:t>
            </a:r>
          </a:p>
          <a:p>
            <a:r>
              <a:rPr lang="en-US" altLang="ko-KR" b="1" dirty="0" smtClean="0"/>
              <a:t>Grammar</a:t>
            </a:r>
            <a:r>
              <a:rPr lang="en-US" altLang="ko-KR" dirty="0" smtClean="0"/>
              <a:t> : production rules</a:t>
            </a:r>
          </a:p>
          <a:p>
            <a:pPr lvl="1"/>
            <a:r>
              <a:rPr lang="en-US" altLang="ko-KR" dirty="0" smtClean="0"/>
              <a:t>Generative </a:t>
            </a:r>
          </a:p>
          <a:p>
            <a:pPr lvl="2"/>
            <a:r>
              <a:rPr lang="en-US" altLang="ko-KR" dirty="0" smtClean="0"/>
              <a:t>Context-free grammar : (E)BNF</a:t>
            </a:r>
          </a:p>
          <a:p>
            <a:pPr lvl="2"/>
            <a:r>
              <a:rPr lang="en-US" altLang="ko-KR" dirty="0" smtClean="0"/>
              <a:t>Regular grammar : </a:t>
            </a:r>
            <a:r>
              <a:rPr lang="en-US" altLang="ko-KR" b="1" dirty="0" smtClean="0"/>
              <a:t>Regular expression</a:t>
            </a:r>
          </a:p>
          <a:p>
            <a:pPr lvl="1"/>
            <a:r>
              <a:rPr lang="en-US" altLang="ko-KR" b="1" dirty="0" smtClean="0"/>
              <a:t>Analytical : Parsing expression grammar</a:t>
            </a:r>
          </a:p>
          <a:p>
            <a:r>
              <a:rPr lang="en-US" altLang="ko-KR" b="1" dirty="0" smtClean="0"/>
              <a:t>Look-ahead, Backtrack</a:t>
            </a:r>
          </a:p>
          <a:p>
            <a:pPr lvl="1"/>
            <a:r>
              <a:rPr lang="en-US" altLang="ko-KR" dirty="0" smtClean="0"/>
              <a:t>One look-ahead vs. Unlimited look-</a:t>
            </a:r>
            <a:r>
              <a:rPr lang="en-US" altLang="ko-KR" dirty="0" err="1" smtClean="0"/>
              <a:t>ahread</a:t>
            </a:r>
            <a:endParaRPr lang="en-US" altLang="ko-KR" dirty="0" smtClean="0"/>
          </a:p>
          <a:p>
            <a:r>
              <a:rPr lang="en-US" altLang="ko-KR" dirty="0" smtClean="0"/>
              <a:t>Tools: </a:t>
            </a:r>
            <a:r>
              <a:rPr lang="en-US" altLang="ko-KR" dirty="0" err="1" smtClean="0"/>
              <a:t>Lex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Yacc</a:t>
            </a:r>
            <a:r>
              <a:rPr lang="en-US" altLang="ko-KR" dirty="0" smtClean="0"/>
              <a:t>, Flex/Bison, </a:t>
            </a:r>
            <a:r>
              <a:rPr lang="en-US" altLang="ko-KR" dirty="0" err="1" smtClean="0"/>
              <a:t>JavaCC</a:t>
            </a:r>
            <a:r>
              <a:rPr lang="en-US" altLang="ko-KR" dirty="0" smtClean="0"/>
              <a:t>, peg/leg,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Recognizing process</a:t>
            </a:r>
          </a:p>
          <a:p>
            <a:pPr lvl="1"/>
            <a:r>
              <a:rPr lang="ko-KR" altLang="en-US" dirty="0" smtClean="0"/>
              <a:t>입력</a:t>
            </a:r>
            <a:r>
              <a:rPr lang="en-US" altLang="ko-KR" dirty="0" smtClean="0"/>
              <a:t>(input)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특정 문법</a:t>
            </a:r>
            <a:r>
              <a:rPr lang="en-US" altLang="ko-KR" dirty="0" smtClean="0"/>
              <a:t>(grammar)</a:t>
            </a:r>
            <a:r>
              <a:rPr lang="ko-KR" altLang="en-US" dirty="0" smtClean="0"/>
              <a:t>에 충실한지 확인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8690" y="4941168"/>
            <a:ext cx="1343070" cy="715089"/>
          </a:xfrm>
          <a:prstGeom prst="round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Input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921500" y="4946159"/>
            <a:ext cx="2322908" cy="715089"/>
          </a:xfrm>
          <a:prstGeom prst="round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Parse tree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386750" y="4941168"/>
            <a:ext cx="1505706" cy="715089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Parser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242734" y="3645024"/>
            <a:ext cx="2189232" cy="715089"/>
          </a:xfrm>
          <a:prstGeom prst="round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Grammar</a:t>
            </a:r>
            <a:endParaRPr lang="ko-KR" altLang="en-US" sz="3600" dirty="0"/>
          </a:p>
        </p:txBody>
      </p:sp>
      <p:sp>
        <p:nvSpPr>
          <p:cNvPr id="8" name="오른쪽 화살표 7"/>
          <p:cNvSpPr/>
          <p:nvPr/>
        </p:nvSpPr>
        <p:spPr>
          <a:xfrm>
            <a:off x="2666670" y="5229200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9" name="오른쪽 화살표 8"/>
          <p:cNvSpPr/>
          <p:nvPr/>
        </p:nvSpPr>
        <p:spPr>
          <a:xfrm>
            <a:off x="5292080" y="5229200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10" name="아래쪽 화살표 9"/>
          <p:cNvSpPr/>
          <p:nvPr/>
        </p:nvSpPr>
        <p:spPr>
          <a:xfrm>
            <a:off x="4067944" y="4509120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보통 두 단계로 나눠서 진행된다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419872" y="3789040"/>
            <a:ext cx="64807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88024" y="3789040"/>
            <a:ext cx="576064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345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85561" y="3789040"/>
            <a:ext cx="28803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Lexer</a:t>
            </a:r>
            <a:r>
              <a:rPr lang="en-US" altLang="ko-KR" dirty="0" smtClean="0"/>
              <a:t> &amp; Parser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2708920"/>
            <a:ext cx="1505706" cy="715089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Parser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339752" y="2708920"/>
            <a:ext cx="1335675" cy="715089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Lexer</a:t>
            </a:r>
            <a:endParaRPr lang="ko-KR" altLang="en-US" sz="3600" dirty="0"/>
          </a:p>
        </p:txBody>
      </p:sp>
      <p:sp>
        <p:nvSpPr>
          <p:cNvPr id="8" name="오른쪽 화살표 7"/>
          <p:cNvSpPr/>
          <p:nvPr/>
        </p:nvSpPr>
        <p:spPr>
          <a:xfrm>
            <a:off x="1691680" y="2996952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9" name="오른쪽 화살표 8"/>
          <p:cNvSpPr/>
          <p:nvPr/>
        </p:nvSpPr>
        <p:spPr>
          <a:xfrm>
            <a:off x="3779912" y="2996952"/>
            <a:ext cx="136815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11" name="TextBox 10"/>
          <p:cNvSpPr txBox="1"/>
          <p:nvPr/>
        </p:nvSpPr>
        <p:spPr>
          <a:xfrm>
            <a:off x="827584" y="2852936"/>
            <a:ext cx="832192" cy="442674"/>
          </a:xfrm>
          <a:prstGeom prst="round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Input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925521" y="3212976"/>
            <a:ext cx="983092" cy="442674"/>
          </a:xfrm>
          <a:prstGeom prst="round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tokens</a:t>
            </a:r>
            <a:endParaRPr lang="ko-KR" altLang="en-US" sz="2000" dirty="0"/>
          </a:p>
        </p:txBody>
      </p:sp>
      <p:sp>
        <p:nvSpPr>
          <p:cNvPr id="14" name="오른쪽 화살표 13"/>
          <p:cNvSpPr/>
          <p:nvPr/>
        </p:nvSpPr>
        <p:spPr>
          <a:xfrm>
            <a:off x="6876256" y="2996952"/>
            <a:ext cx="6480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15" name="TextBox 14"/>
          <p:cNvSpPr txBox="1"/>
          <p:nvPr/>
        </p:nvSpPr>
        <p:spPr>
          <a:xfrm>
            <a:off x="7596336" y="2636912"/>
            <a:ext cx="865689" cy="783193"/>
          </a:xfrm>
          <a:prstGeom prst="round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Parse</a:t>
            </a:r>
          </a:p>
          <a:p>
            <a:pPr algn="ctr"/>
            <a:r>
              <a:rPr lang="en-US" altLang="ko-KR" sz="2000" dirty="0" smtClean="0"/>
              <a:t>Tree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41145" y="342900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“123+345”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885960" y="4221088"/>
            <a:ext cx="790495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453913" y="4221088"/>
            <a:ext cx="28803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236296" y="3645024"/>
            <a:ext cx="64807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Expr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61825" y="4221088"/>
            <a:ext cx="64807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Expr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44208" y="5229200"/>
            <a:ext cx="108012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Primary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88224" y="4725144"/>
            <a:ext cx="79208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60232" y="5733256"/>
            <a:ext cx="64807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740352" y="4725144"/>
            <a:ext cx="108012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Primary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956376" y="5229200"/>
            <a:ext cx="64807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345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25" idx="2"/>
            <a:endCxn id="26" idx="0"/>
          </p:cNvCxnSpPr>
          <p:nvPr/>
        </p:nvCxnSpPr>
        <p:spPr>
          <a:xfrm flipH="1">
            <a:off x="6985861" y="4005064"/>
            <a:ext cx="574471" cy="21602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5" idx="2"/>
            <a:endCxn id="24" idx="0"/>
          </p:cNvCxnSpPr>
          <p:nvPr/>
        </p:nvCxnSpPr>
        <p:spPr>
          <a:xfrm>
            <a:off x="7560332" y="4005064"/>
            <a:ext cx="37597" cy="21602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5" idx="2"/>
            <a:endCxn id="23" idx="0"/>
          </p:cNvCxnSpPr>
          <p:nvPr/>
        </p:nvCxnSpPr>
        <p:spPr>
          <a:xfrm>
            <a:off x="7560332" y="4005064"/>
            <a:ext cx="720876" cy="21602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6" idx="2"/>
            <a:endCxn id="29" idx="0"/>
          </p:cNvCxnSpPr>
          <p:nvPr/>
        </p:nvCxnSpPr>
        <p:spPr>
          <a:xfrm flipH="1">
            <a:off x="6984268" y="4581128"/>
            <a:ext cx="1593" cy="14401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9" idx="2"/>
            <a:endCxn id="28" idx="0"/>
          </p:cNvCxnSpPr>
          <p:nvPr/>
        </p:nvCxnSpPr>
        <p:spPr>
          <a:xfrm>
            <a:off x="6984268" y="5085184"/>
            <a:ext cx="0" cy="14401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8" idx="2"/>
            <a:endCxn id="30" idx="0"/>
          </p:cNvCxnSpPr>
          <p:nvPr/>
        </p:nvCxnSpPr>
        <p:spPr>
          <a:xfrm>
            <a:off x="6984268" y="5589240"/>
            <a:ext cx="0" cy="14401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1" idx="2"/>
            <a:endCxn id="32" idx="0"/>
          </p:cNvCxnSpPr>
          <p:nvPr/>
        </p:nvCxnSpPr>
        <p:spPr>
          <a:xfrm>
            <a:off x="8280412" y="5085184"/>
            <a:ext cx="0" cy="14401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3" idx="2"/>
            <a:endCxn id="31" idx="0"/>
          </p:cNvCxnSpPr>
          <p:nvPr/>
        </p:nvCxnSpPr>
        <p:spPr>
          <a:xfrm flipH="1">
            <a:off x="8280412" y="4581128"/>
            <a:ext cx="796" cy="14401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75856" y="414908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number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83626" y="413978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54731" y="414908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number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Formal Grammars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Chomsky Hierarchy</a:t>
            </a:r>
          </a:p>
          <a:p>
            <a:pPr lvl="1"/>
            <a:r>
              <a:rPr lang="en-US" altLang="ko-KR" dirty="0" smtClean="0"/>
              <a:t>Type 0 : Recursively Enumerable </a:t>
            </a:r>
          </a:p>
          <a:p>
            <a:pPr lvl="1"/>
            <a:r>
              <a:rPr lang="en-US" altLang="ko-KR" dirty="0" smtClean="0"/>
              <a:t>Type 1 : Context-sensitive</a:t>
            </a:r>
          </a:p>
          <a:p>
            <a:pPr lvl="1"/>
            <a:r>
              <a:rPr lang="en-US" altLang="ko-KR" dirty="0" smtClean="0"/>
              <a:t>Type 2 : </a:t>
            </a:r>
            <a:r>
              <a:rPr lang="en-US" altLang="ko-KR" b="1" dirty="0" smtClean="0"/>
              <a:t>Context-free</a:t>
            </a:r>
          </a:p>
          <a:p>
            <a:pPr lvl="1"/>
            <a:r>
              <a:rPr lang="en-US" altLang="ko-KR" dirty="0" smtClean="0"/>
              <a:t>Type 3 : </a:t>
            </a:r>
            <a:r>
              <a:rPr lang="en-US" altLang="ko-KR" b="1" dirty="0" smtClean="0"/>
              <a:t>Regular</a:t>
            </a:r>
          </a:p>
          <a:p>
            <a:r>
              <a:rPr lang="en-US" altLang="ko-KR" dirty="0" smtClean="0"/>
              <a:t>Others</a:t>
            </a:r>
          </a:p>
          <a:p>
            <a:pPr lvl="1"/>
            <a:r>
              <a:rPr lang="en-US" altLang="ko-KR" dirty="0" smtClean="0"/>
              <a:t>Parsing Expression Grammar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Formal Grammar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Consists of</a:t>
            </a:r>
          </a:p>
          <a:p>
            <a:pPr lvl="1"/>
            <a:r>
              <a:rPr lang="en-US" altLang="ko-KR" dirty="0" smtClean="0"/>
              <a:t>Non-terminals</a:t>
            </a:r>
          </a:p>
          <a:p>
            <a:pPr lvl="1"/>
            <a:r>
              <a:rPr lang="en-US" altLang="ko-KR" dirty="0" smtClean="0"/>
              <a:t>Terminals</a:t>
            </a:r>
          </a:p>
          <a:p>
            <a:pPr lvl="1"/>
            <a:r>
              <a:rPr lang="en-US" altLang="ko-KR" dirty="0" smtClean="0"/>
              <a:t>Production rules</a:t>
            </a:r>
          </a:p>
          <a:p>
            <a:pPr lvl="1"/>
            <a:r>
              <a:rPr lang="en-US" altLang="ko-KR" dirty="0" smtClean="0"/>
              <a:t>Starting non-terminal (root)</a:t>
            </a:r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Context-free Grammar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</a:t>
            </a:r>
            <a:r>
              <a:rPr lang="en-US" altLang="ko-KR" dirty="0" smtClean="0"/>
              <a:t>Production rule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왼쪽에 </a:t>
            </a:r>
            <a:r>
              <a:rPr lang="en-US" altLang="ko-KR" dirty="0" smtClean="0"/>
              <a:t>non-terminal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475656" y="2924944"/>
            <a:ext cx="18722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altLang="ko-KR" sz="3200" dirty="0" smtClean="0"/>
              <a:t>S → </a:t>
            </a:r>
            <a:r>
              <a:rPr lang="en-US" altLang="ko-KR" sz="3200" dirty="0" err="1" smtClean="0"/>
              <a:t>aSa</a:t>
            </a:r>
            <a:endParaRPr lang="en-US" altLang="ko-KR" sz="3200" dirty="0" smtClean="0"/>
          </a:p>
          <a:p>
            <a:pPr marL="0" lvl="1">
              <a:buNone/>
            </a:pPr>
            <a:r>
              <a:rPr lang="en-US" altLang="ko-KR" sz="3200" dirty="0" smtClean="0"/>
              <a:t>S → </a:t>
            </a:r>
            <a:r>
              <a:rPr lang="en-US" altLang="ko-KR" sz="3200" dirty="0" err="1" smtClean="0"/>
              <a:t>bSb</a:t>
            </a:r>
            <a:endParaRPr lang="en-US" altLang="ko-KR" sz="3200" dirty="0" smtClean="0"/>
          </a:p>
          <a:p>
            <a:pPr marL="0" lvl="1">
              <a:buNone/>
            </a:pPr>
            <a:r>
              <a:rPr lang="en-US" altLang="ko-KR" sz="3200" dirty="0" smtClean="0"/>
              <a:t>S → </a:t>
            </a:r>
            <a:r>
              <a:rPr lang="el-GR" altLang="ko-KR" sz="3200" dirty="0" smtClean="0"/>
              <a:t>ε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149080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(E)BNF</a:t>
            </a:r>
            <a:r>
              <a:rPr lang="ko-KR" altLang="en-US" dirty="0" smtClean="0"/>
              <a:t>로 표현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Regular Grammar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</a:t>
            </a:r>
            <a:r>
              <a:rPr lang="en-US" altLang="ko-KR" dirty="0" smtClean="0"/>
              <a:t>Production rule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왼쪽에 </a:t>
            </a:r>
            <a:r>
              <a:rPr lang="en-US" altLang="ko-KR" dirty="0" smtClean="0"/>
              <a:t>non-terminal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오른쪽에도 </a:t>
            </a:r>
            <a:r>
              <a:rPr lang="en-US" altLang="ko-KR" dirty="0" smtClean="0"/>
              <a:t>non-terminal</a:t>
            </a:r>
            <a:r>
              <a:rPr lang="ko-KR" altLang="en-US" dirty="0" smtClean="0"/>
              <a:t>이 하나만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항상 한쪽만</a:t>
            </a:r>
            <a:r>
              <a:rPr lang="en-US" altLang="ko-KR" dirty="0" smtClean="0"/>
              <a:t>(</a:t>
            </a:r>
            <a:r>
              <a:rPr lang="ko-KR" altLang="en-US" dirty="0" smtClean="0"/>
              <a:t>왼쪽이든 오른쪽이든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S </a:t>
            </a:r>
            <a:r>
              <a:rPr lang="en-US" altLang="ko-KR" dirty="0" smtClean="0">
                <a:sym typeface="Wingdings" pitchFamily="2" charset="2"/>
              </a:rPr>
              <a:t> a</a:t>
            </a:r>
          </a:p>
          <a:p>
            <a:pPr lvl="1">
              <a:buNone/>
            </a:pPr>
            <a:r>
              <a:rPr lang="en-US" altLang="ko-KR" dirty="0" smtClean="0">
                <a:sym typeface="Wingdings" pitchFamily="2" charset="2"/>
              </a:rPr>
              <a:t>S  </a:t>
            </a:r>
            <a:r>
              <a:rPr lang="en-US" altLang="ko-KR" dirty="0" err="1" smtClean="0">
                <a:sym typeface="Wingdings" pitchFamily="2" charset="2"/>
              </a:rPr>
              <a:t>aS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altLang="ko-KR" dirty="0" smtClean="0">
                <a:sym typeface="Wingdings" pitchFamily="2" charset="2"/>
              </a:rPr>
              <a:t>S  </a:t>
            </a:r>
            <a:r>
              <a:rPr lang="en-US" altLang="ko-KR" dirty="0" err="1" smtClean="0">
                <a:sym typeface="Wingdings" pitchFamily="2" charset="2"/>
              </a:rPr>
              <a:t>bS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4149080"/>
            <a:ext cx="315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Regular expression</a:t>
            </a:r>
            <a:r>
              <a:rPr lang="ko-KR" altLang="en-US" dirty="0" smtClean="0"/>
              <a:t>으로 표현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4280" y="44998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a|b</a:t>
            </a:r>
            <a:r>
              <a:rPr lang="en-US" altLang="ko-KR" dirty="0" smtClean="0"/>
              <a:t>)*a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807</Words>
  <Application>Microsoft Office PowerPoint</Application>
  <PresentationFormat>화면 슬라이드 쇼(4:3)</PresentationFormat>
  <Paragraphs>229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Parsing 기초</vt:lpstr>
      <vt:lpstr>슬라이드 2</vt:lpstr>
      <vt:lpstr>Parsing</vt:lpstr>
      <vt:lpstr>Parsing</vt:lpstr>
      <vt:lpstr>Lexer &amp; Parser</vt:lpstr>
      <vt:lpstr>Formal Grammars</vt:lpstr>
      <vt:lpstr>Formal Grammar</vt:lpstr>
      <vt:lpstr>Context-free Grammar</vt:lpstr>
      <vt:lpstr>Regular Grammar</vt:lpstr>
      <vt:lpstr>Regular Grammar</vt:lpstr>
      <vt:lpstr>(Formal) Grammar of Java 5.0</vt:lpstr>
      <vt:lpstr>Grammar of Arithmetic</vt:lpstr>
      <vt:lpstr>Problem #1 - 날짜 추출</vt:lpstr>
      <vt:lpstr>Regular Expression</vt:lpstr>
      <vt:lpstr>Regular Expression</vt:lpstr>
      <vt:lpstr>Regular Expression 요약</vt:lpstr>
      <vt:lpstr>Java Regular Expression</vt:lpstr>
      <vt:lpstr>Java Regular Expression</vt:lpstr>
      <vt:lpstr>Rob Pike’s comment</vt:lpstr>
      <vt:lpstr>Rob Pike’s comment</vt:lpstr>
      <vt:lpstr>Some examples</vt:lpstr>
      <vt:lpstr>연습문제</vt:lpstr>
      <vt:lpstr>Regular Expression 정리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 기초</dc:title>
  <dc:creator>jooyung.han</dc:creator>
  <cp:lastModifiedBy>jooyung.han</cp:lastModifiedBy>
  <cp:revision>128</cp:revision>
  <dcterms:created xsi:type="dcterms:W3CDTF">2012-06-21T00:48:41Z</dcterms:created>
  <dcterms:modified xsi:type="dcterms:W3CDTF">2012-06-28T09:02:13Z</dcterms:modified>
</cp:coreProperties>
</file>