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7" r:id="rId2"/>
    <p:sldId id="258" r:id="rId3"/>
    <p:sldId id="259" r:id="rId4"/>
    <p:sldId id="260" r:id="rId5"/>
    <p:sldId id="261" r:id="rId6"/>
    <p:sldId id="287" r:id="rId7"/>
    <p:sldId id="262" r:id="rId8"/>
    <p:sldId id="263" r:id="rId9"/>
    <p:sldId id="264" r:id="rId10"/>
    <p:sldId id="265" r:id="rId11"/>
    <p:sldId id="266" r:id="rId12"/>
    <p:sldId id="288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89" r:id="rId24"/>
    <p:sldId id="277" r:id="rId25"/>
    <p:sldId id="278" r:id="rId26"/>
    <p:sldId id="292" r:id="rId27"/>
    <p:sldId id="290" r:id="rId28"/>
    <p:sldId id="293" r:id="rId29"/>
    <p:sldId id="282" r:id="rId30"/>
    <p:sldId id="279" r:id="rId31"/>
    <p:sldId id="294" r:id="rId32"/>
    <p:sldId id="280" r:id="rId33"/>
    <p:sldId id="295" r:id="rId34"/>
    <p:sldId id="284" r:id="rId35"/>
    <p:sldId id="281" r:id="rId36"/>
    <p:sldId id="296" r:id="rId3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438" autoAdjust="0"/>
  </p:normalViewPr>
  <p:slideViewPr>
    <p:cSldViewPr>
      <p:cViewPr varScale="1">
        <p:scale>
          <a:sx n="73" d="100"/>
          <a:sy n="73" d="100"/>
        </p:scale>
        <p:origin x="-179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9E521-41E3-4B66-9BDE-6453190F86E3}" type="datetimeFigureOut">
              <a:rPr lang="ko-KR" altLang="en-US" smtClean="0"/>
              <a:pPr/>
              <a:t>2012-06-28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6313FD-09D7-4D33-84E1-E5D43791BE3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적어도 </a:t>
            </a:r>
            <a:r>
              <a:rPr lang="en-US" altLang="ko-KR" dirty="0" smtClean="0"/>
              <a:t>“1+2” 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“3-2” </a:t>
            </a:r>
            <a:r>
              <a:rPr lang="ko-KR" altLang="en-US" dirty="0" smtClean="0"/>
              <a:t>는 처리</a:t>
            </a:r>
            <a:endParaRPr lang="en-US" altLang="ko-KR" dirty="0" smtClean="0"/>
          </a:p>
          <a:p>
            <a:r>
              <a:rPr lang="en-US" altLang="ko-KR" dirty="0" smtClean="0">
                <a:sym typeface="Wingdings" pitchFamily="2" charset="2"/>
              </a:rPr>
              <a:t> “1+2+3” </a:t>
            </a:r>
            <a:r>
              <a:rPr lang="ko-KR" altLang="en-US" dirty="0" smtClean="0">
                <a:sym typeface="Wingdings" pitchFamily="2" charset="2"/>
              </a:rPr>
              <a:t>은 반복문으로 처리할 수 있을 듯</a:t>
            </a:r>
            <a:r>
              <a:rPr lang="en-US" altLang="ko-KR" dirty="0" smtClean="0">
                <a:sym typeface="Wingdings" pitchFamily="2" charset="2"/>
              </a:rPr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C5A3E-0DC6-49A7-9EB4-65C2D5FC9EEF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Non-terminal</a:t>
            </a:r>
            <a:r>
              <a:rPr lang="ko-KR" altLang="en-US" dirty="0" smtClean="0"/>
              <a:t>을 각각 함수로 만든다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각 함수는 자신의 규칙만 맞는지 확인하면 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문제가 간단해진다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C5A3E-0DC6-49A7-9EB4-65C2D5FC9EEF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Parse</a:t>
            </a:r>
            <a:r>
              <a:rPr lang="en-US" altLang="ko-KR" baseline="0" dirty="0" smtClean="0"/>
              <a:t> tree</a:t>
            </a:r>
            <a:r>
              <a:rPr lang="ko-KR" altLang="en-US" baseline="0" dirty="0" smtClean="0"/>
              <a:t>를 명시적으로 만든 다음</a:t>
            </a:r>
            <a:r>
              <a:rPr lang="en-US" altLang="ko-KR" baseline="0" dirty="0" smtClean="0"/>
              <a:t>, </a:t>
            </a:r>
          </a:p>
          <a:p>
            <a:r>
              <a:rPr lang="en-US" altLang="ko-KR" baseline="0" dirty="0" smtClean="0"/>
              <a:t>Tree</a:t>
            </a:r>
            <a:r>
              <a:rPr lang="ko-KR" altLang="en-US" baseline="0" dirty="0" smtClean="0"/>
              <a:t>를 순회하면서 처리하는 방법이 있고</a:t>
            </a:r>
            <a:r>
              <a:rPr lang="en-US" altLang="ko-KR" baseline="0" dirty="0" smtClean="0"/>
              <a:t>,</a:t>
            </a:r>
          </a:p>
          <a:p>
            <a:r>
              <a:rPr lang="en-US" altLang="ko-KR" baseline="0" dirty="0" smtClean="0"/>
              <a:t>Tree</a:t>
            </a:r>
            <a:r>
              <a:rPr lang="ko-KR" altLang="en-US" baseline="0" dirty="0" smtClean="0"/>
              <a:t>를 만드는 대신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바로 계산하는 방법도 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5/7</a:t>
            </a:r>
            <a:r>
              <a:rPr lang="ko-KR" altLang="en-US" baseline="0" dirty="0" smtClean="0"/>
              <a:t>을 </a:t>
            </a:r>
            <a:r>
              <a:rPr lang="en-US" altLang="ko-KR" baseline="0" dirty="0" smtClean="0"/>
              <a:t>term()</a:t>
            </a:r>
            <a:r>
              <a:rPr lang="ko-KR" altLang="en-US" baseline="0" dirty="0" smtClean="0"/>
              <a:t>에서 처리하여 반환할 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계산한 값을 반환하는 셈이다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대신 </a:t>
            </a:r>
            <a:r>
              <a:rPr lang="en-US" altLang="ko-KR" baseline="0" dirty="0" smtClean="0"/>
              <a:t>Term </a:t>
            </a:r>
            <a:r>
              <a:rPr lang="ko-KR" altLang="en-US" baseline="0" dirty="0" smtClean="0"/>
              <a:t>이라는 구조체를 반환할 수도 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C5A3E-0DC6-49A7-9EB4-65C2D5FC9EEF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C5A3E-0DC6-49A7-9EB4-65C2D5FC9EEF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잘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C5A3E-0DC6-49A7-9EB4-65C2D5FC9EEF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잘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C5A3E-0DC6-49A7-9EB4-65C2D5FC9EEF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잘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C5A3E-0DC6-49A7-9EB4-65C2D5FC9EEF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잘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C5A3E-0DC6-49A7-9EB4-65C2D5FC9EEF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“1+2+3”</a:t>
            </a:r>
            <a:r>
              <a:rPr lang="ko-KR" altLang="en-US" dirty="0" smtClean="0"/>
              <a:t>은</a:t>
            </a:r>
            <a:r>
              <a:rPr lang="en-US" altLang="ko-KR" dirty="0" smtClean="0"/>
              <a:t>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“1+2*3” </a:t>
            </a:r>
            <a:r>
              <a:rPr lang="ko-KR" altLang="en-US" dirty="0" smtClean="0"/>
              <a:t>은 오답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연산자 우선순위가 고려되지 않았다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어떻게 해야 할까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C5A3E-0DC6-49A7-9EB4-65C2D5FC9EEF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C5A3E-0DC6-49A7-9EB4-65C2D5FC9EEF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어떻게 </a:t>
            </a:r>
            <a:r>
              <a:rPr lang="en-US" altLang="ko-KR" dirty="0" smtClean="0"/>
              <a:t>2*3</a:t>
            </a:r>
            <a:r>
              <a:rPr lang="ko-KR" altLang="en-US" dirty="0" smtClean="0"/>
              <a:t>을 먼저 계산할까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C5A3E-0DC6-49A7-9EB4-65C2D5FC9EEF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지금 우리가 풀어야 할 과제는 </a:t>
            </a:r>
            <a:r>
              <a:rPr lang="en-US" altLang="ko-KR" dirty="0" smtClean="0"/>
              <a:t>5/7</a:t>
            </a:r>
            <a:r>
              <a:rPr lang="ko-KR" altLang="en-US" dirty="0" smtClean="0"/>
              <a:t>을 먼저 처리하기 위한 방법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토큰화를 한 결과를 어떻게 처리하면 </a:t>
            </a:r>
            <a:r>
              <a:rPr lang="en-US" altLang="ko-KR" dirty="0" smtClean="0"/>
              <a:t>5/7</a:t>
            </a:r>
            <a:r>
              <a:rPr lang="ko-KR" altLang="en-US" dirty="0" smtClean="0"/>
              <a:t>을 먼저 처리할 수 있을까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이 방법에 대한 고민이 이미 많이 되었고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결과가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문법</a:t>
            </a:r>
            <a:r>
              <a:rPr lang="en-US" altLang="ko-KR" dirty="0" smtClean="0"/>
              <a:t>’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C5A3E-0DC6-49A7-9EB4-65C2D5FC9EEF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문법을 사용하기로 마음먹는 것은 생각만큼 쉽게 해낼 수 있는 것이 아니다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경험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공부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도움이 없으면 어렵다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문법은 어떻게 사용하는가</a:t>
            </a:r>
            <a:r>
              <a:rPr lang="en-US" altLang="ko-KR" dirty="0" smtClean="0"/>
              <a:t>?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그래서 </a:t>
            </a:r>
            <a:r>
              <a:rPr lang="en-US" altLang="ko-KR" dirty="0" smtClean="0"/>
              <a:t>2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Expression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C5A3E-0DC6-49A7-9EB4-65C2D5FC9EEF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2</a:t>
            </a:r>
            <a:r>
              <a:rPr lang="en-US" altLang="ko-KR" baseline="0" dirty="0" smtClean="0"/>
              <a:t> + 3 </a:t>
            </a:r>
            <a:r>
              <a:rPr lang="ko-KR" altLang="en-US" baseline="0" dirty="0" smtClean="0"/>
              <a:t>은 문법적으로 이렇게 표현된다</a:t>
            </a:r>
            <a:r>
              <a:rPr lang="en-US" altLang="ko-KR" baseline="0" dirty="0" smtClean="0"/>
              <a:t>.</a:t>
            </a:r>
            <a:endParaRPr lang="en-US" altLang="ko-KR" baseline="0" dirty="0"/>
          </a:p>
          <a:p>
            <a:r>
              <a:rPr lang="ko-KR" altLang="en-US" baseline="0" dirty="0" smtClean="0"/>
              <a:t>여기서 사용한 문법은 </a:t>
            </a:r>
            <a:r>
              <a:rPr lang="en-US" altLang="ko-KR" baseline="0" dirty="0" smtClean="0"/>
              <a:t>CFG</a:t>
            </a:r>
            <a:r>
              <a:rPr lang="ko-KR" altLang="en-US" baseline="0" dirty="0" smtClean="0"/>
              <a:t>라는 형식의 문법이며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표현 방법은 </a:t>
            </a:r>
            <a:r>
              <a:rPr lang="en-US" altLang="ko-KR" baseline="0" dirty="0" smtClean="0"/>
              <a:t>BNF</a:t>
            </a:r>
            <a:r>
              <a:rPr lang="ko-KR" altLang="en-US" baseline="0" dirty="0" smtClean="0"/>
              <a:t> 변종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CFG</a:t>
            </a:r>
            <a:r>
              <a:rPr lang="ko-KR" altLang="en-US" baseline="0" dirty="0" smtClean="0"/>
              <a:t>는 생성에 관한 것이며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생성 규칙을 역으로 찾아내는 과정이 인식</a:t>
            </a:r>
            <a:r>
              <a:rPr lang="en-US" altLang="ko-KR" baseline="0" dirty="0" smtClean="0"/>
              <a:t>(recognition)</a:t>
            </a:r>
            <a:r>
              <a:rPr lang="ko-KR" altLang="en-US" baseline="0" dirty="0" smtClean="0"/>
              <a:t>이다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“</a:t>
            </a:r>
            <a:r>
              <a:rPr lang="ko-KR" altLang="en-US" baseline="0" dirty="0" smtClean="0"/>
              <a:t>아 </a:t>
            </a:r>
            <a:r>
              <a:rPr lang="en-US" altLang="ko-KR" baseline="0" dirty="0" smtClean="0"/>
              <a:t>2+3</a:t>
            </a:r>
            <a:r>
              <a:rPr lang="ko-KR" altLang="en-US" baseline="0" dirty="0" smtClean="0"/>
              <a:t>은 이런 과정으로 생성되는 구나</a:t>
            </a:r>
            <a:r>
              <a:rPr lang="en-US" altLang="ko-KR" baseline="0" dirty="0" smtClean="0"/>
              <a:t>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C5A3E-0DC6-49A7-9EB4-65C2D5FC9EEF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드디어 곱하기</a:t>
            </a:r>
            <a:r>
              <a:rPr lang="en-US" altLang="ko-KR" dirty="0" smtClean="0"/>
              <a:t>(*)</a:t>
            </a:r>
            <a:r>
              <a:rPr lang="ko-KR" altLang="en-US" dirty="0" smtClean="0"/>
              <a:t>를 더하기</a:t>
            </a:r>
            <a:r>
              <a:rPr lang="en-US" altLang="ko-KR" dirty="0" smtClean="0"/>
              <a:t>(+)</a:t>
            </a:r>
            <a:r>
              <a:rPr lang="ko-KR" altLang="en-US" dirty="0" smtClean="0"/>
              <a:t>보다 우선하도록 표현할 수 있게 되었다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이런 </a:t>
            </a:r>
            <a:r>
              <a:rPr lang="en-US" altLang="ko-KR" dirty="0" smtClean="0"/>
              <a:t>Tree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Parse tree</a:t>
            </a:r>
            <a:r>
              <a:rPr lang="ko-KR" altLang="en-US" dirty="0" smtClean="0"/>
              <a:t>라고 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문제는 </a:t>
            </a:r>
            <a:r>
              <a:rPr lang="ko-KR" altLang="en-US" dirty="0" err="1" smtClean="0"/>
              <a:t>토큰스트림을</a:t>
            </a:r>
            <a:r>
              <a:rPr lang="ko-KR" altLang="en-US" dirty="0" smtClean="0"/>
              <a:t> 이런 </a:t>
            </a:r>
            <a:r>
              <a:rPr lang="ko-KR" altLang="en-US" dirty="0" err="1" smtClean="0"/>
              <a:t>트리처럼</a:t>
            </a:r>
            <a:r>
              <a:rPr lang="ko-KR" altLang="en-US" dirty="0" smtClean="0"/>
              <a:t> 처리할 수 있어야 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토큰 </a:t>
            </a:r>
            <a:r>
              <a:rPr lang="ko-KR" altLang="en-US" dirty="0" err="1" smtClean="0"/>
              <a:t>스트림을</a:t>
            </a:r>
            <a:r>
              <a:rPr lang="ko-KR" altLang="en-US" dirty="0" smtClean="0"/>
              <a:t> </a:t>
            </a:r>
            <a:r>
              <a:rPr lang="en-US" altLang="ko-KR" dirty="0" smtClean="0"/>
              <a:t>Parse</a:t>
            </a:r>
            <a:r>
              <a:rPr lang="en-US" altLang="ko-KR" baseline="0" dirty="0" smtClean="0"/>
              <a:t> tree</a:t>
            </a:r>
            <a:r>
              <a:rPr lang="ko-KR" altLang="en-US" baseline="0" dirty="0" smtClean="0"/>
              <a:t>로 만드는 과정이 </a:t>
            </a:r>
            <a:r>
              <a:rPr lang="en-US" altLang="ko-KR" dirty="0" smtClean="0"/>
              <a:t>Parsing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C5A3E-0DC6-49A7-9EB4-65C2D5FC9EEF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오른 쪽의 내용은 문법으로 환원시킬 수 없다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혹은 생성할 수 없다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C5A3E-0DC6-49A7-9EB4-65C2D5FC9EEF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541EB-D013-4D9B-A735-5B7715178086}" type="datetimeFigureOut">
              <a:rPr lang="ko-KR" altLang="en-US" smtClean="0"/>
              <a:pPr/>
              <a:t>2012-06-28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5B354-653C-4F35-83BF-57C12C394D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541EB-D013-4D9B-A735-5B7715178086}" type="datetimeFigureOut">
              <a:rPr lang="ko-KR" altLang="en-US" smtClean="0"/>
              <a:pPr/>
              <a:t>2012-06-28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5B354-653C-4F35-83BF-57C12C394D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541EB-D013-4D9B-A735-5B7715178086}" type="datetimeFigureOut">
              <a:rPr lang="ko-KR" altLang="en-US" smtClean="0"/>
              <a:pPr/>
              <a:t>2012-06-28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5B354-653C-4F35-83BF-57C12C394D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541EB-D013-4D9B-A735-5B7715178086}" type="datetimeFigureOut">
              <a:rPr lang="ko-KR" altLang="en-US" smtClean="0"/>
              <a:pPr/>
              <a:t>2012-06-28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5B354-653C-4F35-83BF-57C12C394D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541EB-D013-4D9B-A735-5B7715178086}" type="datetimeFigureOut">
              <a:rPr lang="ko-KR" altLang="en-US" smtClean="0"/>
              <a:pPr/>
              <a:t>2012-06-28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5B354-653C-4F35-83BF-57C12C394D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541EB-D013-4D9B-A735-5B7715178086}" type="datetimeFigureOut">
              <a:rPr lang="ko-KR" altLang="en-US" smtClean="0"/>
              <a:pPr/>
              <a:t>2012-06-28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5B354-653C-4F35-83BF-57C12C394D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541EB-D013-4D9B-A735-5B7715178086}" type="datetimeFigureOut">
              <a:rPr lang="ko-KR" altLang="en-US" smtClean="0"/>
              <a:pPr/>
              <a:t>2012-06-28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5B354-653C-4F35-83BF-57C12C394D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541EB-D013-4D9B-A735-5B7715178086}" type="datetimeFigureOut">
              <a:rPr lang="ko-KR" altLang="en-US" smtClean="0"/>
              <a:pPr/>
              <a:t>2012-06-28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5B354-653C-4F35-83BF-57C12C394D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541EB-D013-4D9B-A735-5B7715178086}" type="datetimeFigureOut">
              <a:rPr lang="ko-KR" altLang="en-US" smtClean="0"/>
              <a:pPr/>
              <a:t>2012-06-28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5B354-653C-4F35-83BF-57C12C394D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541EB-D013-4D9B-A735-5B7715178086}" type="datetimeFigureOut">
              <a:rPr lang="ko-KR" altLang="en-US" smtClean="0"/>
              <a:pPr/>
              <a:t>2012-06-28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5B354-653C-4F35-83BF-57C12C394D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541EB-D013-4D9B-A735-5B7715178086}" type="datetimeFigureOut">
              <a:rPr lang="ko-KR" altLang="en-US" smtClean="0"/>
              <a:pPr/>
              <a:t>2012-06-28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5B354-653C-4F35-83BF-57C12C394D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541EB-D013-4D9B-A735-5B7715178086}" type="datetimeFigureOut">
              <a:rPr lang="ko-KR" altLang="en-US" smtClean="0"/>
              <a:pPr/>
              <a:t>2012-06-28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5B354-653C-4F35-83BF-57C12C394D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Programming: Principles and Practices using C++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Chapter 6, 7: </a:t>
            </a:r>
            <a:r>
              <a:rPr lang="ko-KR" altLang="en-US" dirty="0" err="1" smtClean="0"/>
              <a:t>데스크탑</a:t>
            </a:r>
            <a:r>
              <a:rPr lang="ko-KR" altLang="en-US" dirty="0" smtClean="0"/>
              <a:t> 계산기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토큰화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47664" y="1988840"/>
            <a:ext cx="11256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11*12</a:t>
            </a:r>
            <a:endParaRPr lang="ko-KR" altLang="en-US" sz="2800" dirty="0"/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2843808" y="2276872"/>
            <a:ext cx="12241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4283968" y="1772816"/>
            <a:ext cx="64807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‘8’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283968" y="2204864"/>
            <a:ext cx="64807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11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932040" y="1772816"/>
            <a:ext cx="64807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‘*’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932040" y="2204864"/>
            <a:ext cx="64807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580112" y="1772816"/>
            <a:ext cx="64807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‘8’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5580112" y="2204864"/>
            <a:ext cx="64807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12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707904" y="1412776"/>
            <a:ext cx="6217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/>
              <a:t>tok</a:t>
            </a:r>
            <a:r>
              <a:rPr lang="en-US" altLang="ko-KR" sz="2000" dirty="0" smtClean="0"/>
              <a:t>:</a:t>
            </a:r>
            <a:endParaRPr lang="ko-KR" alt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1547664" y="3789040"/>
            <a:ext cx="11801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1+2*3</a:t>
            </a:r>
            <a:endParaRPr lang="ko-KR" altLang="en-US" sz="2800" dirty="0"/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2843808" y="4077072"/>
            <a:ext cx="12241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4283968" y="3573016"/>
            <a:ext cx="64807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‘8’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4283968" y="4005064"/>
            <a:ext cx="64807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4932040" y="3573016"/>
            <a:ext cx="64807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‘+’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4932040" y="4005064"/>
            <a:ext cx="64807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5580112" y="3573016"/>
            <a:ext cx="64807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‘8’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5580112" y="4005064"/>
            <a:ext cx="64807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707904" y="3212976"/>
            <a:ext cx="6217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/>
              <a:t>tok</a:t>
            </a:r>
            <a:r>
              <a:rPr lang="en-US" altLang="ko-KR" sz="2000" dirty="0" smtClean="0"/>
              <a:t>:</a:t>
            </a:r>
            <a:endParaRPr lang="ko-KR" altLang="en-US" sz="2000" dirty="0"/>
          </a:p>
        </p:txBody>
      </p:sp>
      <p:sp>
        <p:nvSpPr>
          <p:cNvPr id="22" name="직사각형 21"/>
          <p:cNvSpPr/>
          <p:nvPr/>
        </p:nvSpPr>
        <p:spPr>
          <a:xfrm>
            <a:off x="6228184" y="3573016"/>
            <a:ext cx="64807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‘*’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6228184" y="4005064"/>
            <a:ext cx="64807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6876256" y="3573016"/>
            <a:ext cx="64807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‘8’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6876256" y="4005064"/>
            <a:ext cx="64807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187624" y="5445224"/>
            <a:ext cx="16289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1+2*3+4</a:t>
            </a:r>
            <a:endParaRPr lang="ko-KR" altLang="en-US" sz="2800" dirty="0"/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2843808" y="5733256"/>
            <a:ext cx="12241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4283968" y="5229200"/>
            <a:ext cx="64807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‘8’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4283968" y="5661248"/>
            <a:ext cx="64807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4932040" y="5229200"/>
            <a:ext cx="64807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‘+’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4932040" y="5661248"/>
            <a:ext cx="64807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5580112" y="5229200"/>
            <a:ext cx="64807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‘8’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5580112" y="5661248"/>
            <a:ext cx="64807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707904" y="4869160"/>
            <a:ext cx="6217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/>
              <a:t>tok</a:t>
            </a:r>
            <a:r>
              <a:rPr lang="en-US" altLang="ko-KR" sz="2000" dirty="0" smtClean="0"/>
              <a:t>:</a:t>
            </a:r>
            <a:endParaRPr lang="ko-KR" altLang="en-US" sz="2000" dirty="0"/>
          </a:p>
        </p:txBody>
      </p:sp>
      <p:sp>
        <p:nvSpPr>
          <p:cNvPr id="35" name="직사각형 34"/>
          <p:cNvSpPr/>
          <p:nvPr/>
        </p:nvSpPr>
        <p:spPr>
          <a:xfrm>
            <a:off x="6228184" y="5229200"/>
            <a:ext cx="64807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‘*’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6228184" y="5661248"/>
            <a:ext cx="64807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6876256" y="5229200"/>
            <a:ext cx="64807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‘8’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6876256" y="5661248"/>
            <a:ext cx="64807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7524328" y="5229200"/>
            <a:ext cx="64807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‘+’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7524328" y="5661248"/>
            <a:ext cx="64807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8172400" y="5229200"/>
            <a:ext cx="64807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‘8’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8172400" y="5661248"/>
            <a:ext cx="64807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풀어야 할 숙제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3573016"/>
            <a:ext cx="8229600" cy="2553147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45+5/7 </a:t>
            </a:r>
            <a:r>
              <a:rPr lang="ko-KR" altLang="en-US" dirty="0" smtClean="0"/>
              <a:t>이라는 수식에서 </a:t>
            </a:r>
            <a:r>
              <a:rPr lang="en-US" altLang="ko-KR" dirty="0" smtClean="0"/>
              <a:t>45, +, 5, /, 7</a:t>
            </a:r>
            <a:r>
              <a:rPr lang="ko-KR" altLang="en-US" dirty="0" smtClean="0"/>
              <a:t>을 어떻게 찾을까</a:t>
            </a:r>
            <a:r>
              <a:rPr lang="en-US" altLang="ko-KR" dirty="0" smtClean="0"/>
              <a:t>?  </a:t>
            </a:r>
            <a:r>
              <a:rPr lang="en-US" altLang="ko-KR" b="1" dirty="0" smtClean="0">
                <a:sym typeface="Wingdings" pitchFamily="2" charset="2"/>
              </a:rPr>
              <a:t> </a:t>
            </a:r>
            <a:r>
              <a:rPr lang="ko-KR" altLang="en-US" b="1" dirty="0" smtClean="0">
                <a:sym typeface="Wingdings" pitchFamily="2" charset="2"/>
              </a:rPr>
              <a:t>토큰화</a:t>
            </a:r>
            <a:endParaRPr lang="en-US" altLang="ko-KR" b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“45”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45</a:t>
            </a:r>
            <a:r>
              <a:rPr lang="ko-KR" altLang="en-US" dirty="0" smtClean="0"/>
              <a:t>로 어떻게 바꿀까</a:t>
            </a:r>
            <a:r>
              <a:rPr lang="en-US" altLang="ko-KR" dirty="0" smtClean="0"/>
              <a:t>? </a:t>
            </a:r>
            <a:r>
              <a:rPr lang="en-US" altLang="ko-KR" b="1" dirty="0" smtClean="0">
                <a:sym typeface="Wingdings" pitchFamily="2" charset="2"/>
              </a:rPr>
              <a:t> </a:t>
            </a:r>
            <a:r>
              <a:rPr lang="ko-KR" altLang="en-US" b="1" dirty="0" smtClean="0">
                <a:sym typeface="Wingdings" pitchFamily="2" charset="2"/>
              </a:rPr>
              <a:t>토큰화</a:t>
            </a:r>
            <a:endParaRPr lang="en-US" altLang="ko-KR" b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5/7</a:t>
            </a:r>
            <a:r>
              <a:rPr lang="ko-KR" altLang="en-US" dirty="0" smtClean="0"/>
              <a:t>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먼저 계산하려면 어떻게</a:t>
            </a:r>
            <a:r>
              <a:rPr lang="en-US" altLang="ko-KR" dirty="0" smtClean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5/7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.71</a:t>
            </a:r>
            <a:r>
              <a:rPr lang="ko-KR" altLang="en-US" dirty="0" smtClean="0"/>
              <a:t>로 처리하려면</a:t>
            </a:r>
            <a:r>
              <a:rPr lang="en-US" altLang="ko-KR" dirty="0" smtClean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변수 </a:t>
            </a:r>
            <a:r>
              <a:rPr lang="en-US" altLang="ko-KR" dirty="0" smtClean="0"/>
              <a:t>v=7 </a:t>
            </a:r>
            <a:r>
              <a:rPr lang="ko-KR" altLang="en-US" dirty="0" smtClean="0"/>
              <a:t>등은 어떻게 지원할까</a:t>
            </a:r>
            <a:r>
              <a:rPr lang="en-US" altLang="ko-KR" dirty="0" smtClean="0"/>
              <a:t>? </a:t>
            </a:r>
            <a:r>
              <a:rPr lang="en-US" altLang="ko-KR" dirty="0" smtClean="0">
                <a:sym typeface="Wingdings" pitchFamily="2" charset="2"/>
              </a:rPr>
              <a:t> </a:t>
            </a:r>
            <a:r>
              <a:rPr lang="ko-KR" altLang="en-US" dirty="0" smtClean="0">
                <a:sym typeface="Wingdings" pitchFamily="2" charset="2"/>
              </a:rPr>
              <a:t>나중에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57200" y="1268761"/>
            <a:ext cx="8229600" cy="223224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큰 그림</a:t>
            </a:r>
            <a:endParaRPr kumimoji="0" lang="en-US" altLang="ko-K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3200" dirty="0" smtClean="0"/>
              <a:t>  while (not finished) {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read a line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3200" dirty="0" smtClean="0"/>
              <a:t>    calculate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write result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3200" dirty="0" smtClean="0"/>
              <a:t>  }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고민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45+5/7 </a:t>
            </a:r>
            <a:r>
              <a:rPr lang="ko-KR" altLang="en-US" dirty="0" smtClean="0"/>
              <a:t>이란 수식에서 </a:t>
            </a:r>
            <a:r>
              <a:rPr lang="en-US" altLang="ko-KR" dirty="0" smtClean="0"/>
              <a:t>+</a:t>
            </a:r>
            <a:r>
              <a:rPr lang="ko-KR" altLang="en-US" dirty="0" smtClean="0"/>
              <a:t>보다 </a:t>
            </a:r>
            <a:r>
              <a:rPr lang="en-US" altLang="ko-KR" dirty="0" smtClean="0"/>
              <a:t>/</a:t>
            </a:r>
            <a:r>
              <a:rPr lang="ko-KR" altLang="en-US" dirty="0" smtClean="0"/>
              <a:t>를 먼저 고려해야 한다는 </a:t>
            </a:r>
            <a:r>
              <a:rPr lang="en-US" altLang="ko-KR" dirty="0" smtClean="0"/>
              <a:t>‘</a:t>
            </a:r>
            <a:r>
              <a:rPr lang="ko-KR" altLang="en-US" b="1" dirty="0" smtClean="0">
                <a:solidFill>
                  <a:schemeClr val="accent2"/>
                </a:solidFill>
              </a:rPr>
              <a:t>당연한</a:t>
            </a:r>
            <a:r>
              <a:rPr lang="ko-KR" altLang="en-US" dirty="0" smtClean="0"/>
              <a:t> 규칙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을 컴퓨터가 이해하도록 하려면 어떻게 할까</a:t>
            </a:r>
            <a:r>
              <a:rPr lang="en-US" altLang="ko-KR" dirty="0" smtClean="0"/>
              <a:t>?</a:t>
            </a:r>
          </a:p>
          <a:p>
            <a:pPr lvl="1"/>
            <a:r>
              <a:rPr lang="en-US" altLang="ko-KR" dirty="0" smtClean="0"/>
              <a:t>5, /, 7</a:t>
            </a:r>
            <a:r>
              <a:rPr lang="ko-KR" altLang="en-US" dirty="0" smtClean="0"/>
              <a:t>을 결합하는 규칙을 먼저 적용하고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45, +, (5/7)</a:t>
            </a:r>
            <a:r>
              <a:rPr lang="ko-KR" altLang="en-US" dirty="0" smtClean="0"/>
              <a:t>을 결합하는 규칙을 적용하고</a:t>
            </a:r>
            <a:r>
              <a:rPr lang="en-US" altLang="ko-KR" dirty="0" smtClean="0"/>
              <a:t>...</a:t>
            </a:r>
          </a:p>
          <a:p>
            <a:pPr lvl="1"/>
            <a:r>
              <a:rPr lang="ko-KR" altLang="en-US" dirty="0" smtClean="0"/>
              <a:t>이런 규칙의 모음이 바로 </a:t>
            </a:r>
            <a:r>
              <a:rPr lang="en-US" altLang="ko-KR" b="1" dirty="0" smtClean="0">
                <a:solidFill>
                  <a:schemeClr val="accent2"/>
                </a:solidFill>
              </a:rPr>
              <a:t>‘</a:t>
            </a:r>
            <a:r>
              <a:rPr lang="ko-KR" altLang="en-US" b="1" dirty="0" smtClean="0">
                <a:solidFill>
                  <a:schemeClr val="accent2"/>
                </a:solidFill>
              </a:rPr>
              <a:t>문법</a:t>
            </a:r>
            <a:r>
              <a:rPr lang="en-US" altLang="ko-KR" b="1" dirty="0" smtClean="0">
                <a:solidFill>
                  <a:schemeClr val="accent2"/>
                </a:solidFill>
              </a:rPr>
              <a:t>(Grammar)’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45*/+(5 </a:t>
            </a:r>
            <a:r>
              <a:rPr lang="ko-KR" altLang="en-US" dirty="0" smtClean="0"/>
              <a:t>를 수식이라고 보지 않는다는 것은 </a:t>
            </a:r>
            <a:r>
              <a:rPr lang="en-US" altLang="ko-KR" dirty="0" smtClean="0"/>
              <a:t>this that dog cat </a:t>
            </a:r>
            <a:r>
              <a:rPr lang="ko-KR" altLang="en-US" dirty="0" smtClean="0"/>
              <a:t>이 영어가 아닌 것과 마찬가지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영어에 영문법이 있듯이 수식에서 수식문법이 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당연하다고 알고 있던 수식 문법을 컴퓨터가 이해하도록 </a:t>
            </a:r>
            <a:r>
              <a:rPr lang="ko-KR" altLang="en-US" b="1" dirty="0" smtClean="0">
                <a:solidFill>
                  <a:schemeClr val="accent2"/>
                </a:solidFill>
              </a:rPr>
              <a:t>표현</a:t>
            </a:r>
            <a:r>
              <a:rPr lang="ko-KR" altLang="en-US" dirty="0" smtClean="0"/>
              <a:t>해보자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수식 문법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3322712" cy="4525963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altLang="ko-KR" b="1" dirty="0" smtClean="0"/>
              <a:t>Expression:</a:t>
            </a:r>
          </a:p>
          <a:p>
            <a:pPr>
              <a:buNone/>
            </a:pPr>
            <a:r>
              <a:rPr lang="en-US" altLang="ko-KR" dirty="0" smtClean="0"/>
              <a:t>	Term</a:t>
            </a:r>
          </a:p>
          <a:p>
            <a:pPr>
              <a:buNone/>
            </a:pPr>
            <a:r>
              <a:rPr lang="en-US" altLang="ko-KR" dirty="0" smtClean="0"/>
              <a:t>	Expression 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</a:rPr>
              <a:t>“+”</a:t>
            </a:r>
            <a:r>
              <a:rPr lang="en-US" altLang="ko-KR" dirty="0" smtClean="0"/>
              <a:t> Term</a:t>
            </a:r>
          </a:p>
          <a:p>
            <a:pPr>
              <a:buNone/>
            </a:pPr>
            <a:r>
              <a:rPr lang="en-US" altLang="ko-KR" dirty="0" smtClean="0"/>
              <a:t>	Expression 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</a:rPr>
              <a:t>“-”</a:t>
            </a:r>
            <a:r>
              <a:rPr lang="en-US" altLang="ko-KR" dirty="0" smtClean="0"/>
              <a:t> Term</a:t>
            </a:r>
          </a:p>
          <a:p>
            <a:pPr>
              <a:buNone/>
            </a:pPr>
            <a:r>
              <a:rPr lang="en-US" altLang="ko-KR" b="1" dirty="0" smtClean="0"/>
              <a:t>Term:</a:t>
            </a:r>
          </a:p>
          <a:p>
            <a:pPr>
              <a:buNone/>
            </a:pPr>
            <a:r>
              <a:rPr lang="en-US" altLang="ko-KR" dirty="0" smtClean="0"/>
              <a:t>	Primary</a:t>
            </a:r>
          </a:p>
          <a:p>
            <a:pPr>
              <a:buNone/>
            </a:pPr>
            <a:r>
              <a:rPr lang="en-US" altLang="ko-KR" dirty="0" smtClean="0"/>
              <a:t>	Term 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</a:rPr>
              <a:t>“*”</a:t>
            </a:r>
            <a:r>
              <a:rPr lang="en-US" altLang="ko-KR" dirty="0" smtClean="0"/>
              <a:t> Primary</a:t>
            </a:r>
          </a:p>
          <a:p>
            <a:pPr>
              <a:buNone/>
            </a:pPr>
            <a:r>
              <a:rPr lang="en-US" altLang="ko-KR" dirty="0" smtClean="0"/>
              <a:t>	Term 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</a:rPr>
              <a:t>“/”</a:t>
            </a:r>
            <a:r>
              <a:rPr lang="en-US" altLang="ko-KR" dirty="0" smtClean="0"/>
              <a:t> Primary</a:t>
            </a:r>
          </a:p>
          <a:p>
            <a:pPr>
              <a:buNone/>
            </a:pPr>
            <a:r>
              <a:rPr lang="en-US" altLang="ko-KR" b="1" dirty="0" smtClean="0"/>
              <a:t>Primary:</a:t>
            </a:r>
          </a:p>
          <a:p>
            <a:pPr>
              <a:buNone/>
            </a:pPr>
            <a:r>
              <a:rPr lang="en-US" altLang="ko-KR" dirty="0" smtClean="0"/>
              <a:t>	Number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</a:rPr>
              <a:t>“(“</a:t>
            </a:r>
            <a:r>
              <a:rPr lang="en-US" altLang="ko-KR" dirty="0" smtClean="0"/>
              <a:t> Expression 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</a:rPr>
              <a:t>“)”</a:t>
            </a:r>
          </a:p>
          <a:p>
            <a:pPr>
              <a:buNone/>
            </a:pPr>
            <a:r>
              <a:rPr lang="en-US" altLang="ko-KR" b="1" dirty="0" smtClean="0"/>
              <a:t>Number:</a:t>
            </a:r>
          </a:p>
          <a:p>
            <a:pPr>
              <a:buNone/>
            </a:pPr>
            <a:r>
              <a:rPr lang="en-US" altLang="ko-KR" dirty="0" smtClean="0"/>
              <a:t>	floating-point-literal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08537" y="573325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508104" y="4912364"/>
            <a:ext cx="2312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Floating-point-literal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43854" y="4091473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Number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72516" y="3270582"/>
            <a:ext cx="983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Primary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318838" y="2449691"/>
            <a:ext cx="690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Term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026066" y="1628800"/>
            <a:ext cx="1276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Expression</a:t>
            </a:r>
            <a:endParaRPr lang="ko-KR" altLang="en-US" dirty="0"/>
          </a:p>
        </p:txBody>
      </p:sp>
      <p:cxnSp>
        <p:nvCxnSpPr>
          <p:cNvPr id="24" name="직선 화살표 연결선 23"/>
          <p:cNvCxnSpPr>
            <a:stCxn id="4" idx="0"/>
            <a:endCxn id="5" idx="2"/>
          </p:cNvCxnSpPr>
          <p:nvPr/>
        </p:nvCxnSpPr>
        <p:spPr>
          <a:xfrm flipV="1">
            <a:off x="6664189" y="5281696"/>
            <a:ext cx="1" cy="4515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5" idx="0"/>
            <a:endCxn id="6" idx="2"/>
          </p:cNvCxnSpPr>
          <p:nvPr/>
        </p:nvCxnSpPr>
        <p:spPr>
          <a:xfrm flipH="1" flipV="1">
            <a:off x="6664189" y="4460805"/>
            <a:ext cx="1" cy="4515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7" idx="0"/>
            <a:endCxn id="8" idx="2"/>
          </p:cNvCxnSpPr>
          <p:nvPr/>
        </p:nvCxnSpPr>
        <p:spPr>
          <a:xfrm flipV="1">
            <a:off x="6664189" y="2819023"/>
            <a:ext cx="0" cy="4515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8" idx="0"/>
            <a:endCxn id="9" idx="2"/>
          </p:cNvCxnSpPr>
          <p:nvPr/>
        </p:nvCxnSpPr>
        <p:spPr>
          <a:xfrm flipV="1">
            <a:off x="6664189" y="1998132"/>
            <a:ext cx="1" cy="4515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6" idx="0"/>
            <a:endCxn id="7" idx="2"/>
          </p:cNvCxnSpPr>
          <p:nvPr/>
        </p:nvCxnSpPr>
        <p:spPr>
          <a:xfrm flipV="1">
            <a:off x="6664189" y="3639914"/>
            <a:ext cx="0" cy="4515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아래쪽 화살표 32"/>
          <p:cNvSpPr/>
          <p:nvPr/>
        </p:nvSpPr>
        <p:spPr>
          <a:xfrm>
            <a:off x="4427984" y="4437112"/>
            <a:ext cx="792088" cy="1512168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아래쪽 화살표 33"/>
          <p:cNvSpPr/>
          <p:nvPr/>
        </p:nvSpPr>
        <p:spPr>
          <a:xfrm rot="10800000">
            <a:off x="4427984" y="2276872"/>
            <a:ext cx="792088" cy="1512168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3250704" cy="4525963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altLang="ko-KR" b="1" dirty="0" smtClean="0"/>
              <a:t>Expression:</a:t>
            </a:r>
          </a:p>
          <a:p>
            <a:pPr>
              <a:buNone/>
            </a:pPr>
            <a:r>
              <a:rPr lang="en-US" altLang="ko-KR" dirty="0" smtClean="0"/>
              <a:t>	Term</a:t>
            </a:r>
          </a:p>
          <a:p>
            <a:pPr>
              <a:buNone/>
            </a:pPr>
            <a:r>
              <a:rPr lang="en-US" altLang="ko-KR" dirty="0" smtClean="0"/>
              <a:t>	Expression 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</a:rPr>
              <a:t>“+”</a:t>
            </a:r>
            <a:r>
              <a:rPr lang="en-US" altLang="ko-KR" dirty="0" smtClean="0"/>
              <a:t> Term</a:t>
            </a:r>
          </a:p>
          <a:p>
            <a:pPr>
              <a:buNone/>
            </a:pPr>
            <a:r>
              <a:rPr lang="en-US" altLang="ko-KR" dirty="0" smtClean="0"/>
              <a:t>	Expression 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</a:rPr>
              <a:t>“-”</a:t>
            </a:r>
            <a:r>
              <a:rPr lang="en-US" altLang="ko-KR" dirty="0" smtClean="0"/>
              <a:t> Term</a:t>
            </a:r>
          </a:p>
          <a:p>
            <a:pPr>
              <a:buNone/>
            </a:pPr>
            <a:r>
              <a:rPr lang="en-US" altLang="ko-KR" b="1" dirty="0" smtClean="0"/>
              <a:t>Term:</a:t>
            </a:r>
          </a:p>
          <a:p>
            <a:pPr>
              <a:buNone/>
            </a:pPr>
            <a:r>
              <a:rPr lang="en-US" altLang="ko-KR" dirty="0" smtClean="0"/>
              <a:t>	Primary</a:t>
            </a:r>
          </a:p>
          <a:p>
            <a:pPr>
              <a:buNone/>
            </a:pPr>
            <a:r>
              <a:rPr lang="en-US" altLang="ko-KR" dirty="0" smtClean="0"/>
              <a:t>	Term 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</a:rPr>
              <a:t>“*”</a:t>
            </a:r>
            <a:r>
              <a:rPr lang="en-US" altLang="ko-KR" dirty="0" smtClean="0"/>
              <a:t> Primary</a:t>
            </a:r>
          </a:p>
          <a:p>
            <a:pPr>
              <a:buNone/>
            </a:pPr>
            <a:r>
              <a:rPr lang="en-US" altLang="ko-KR" dirty="0" smtClean="0"/>
              <a:t>	Term 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</a:rPr>
              <a:t>“/”</a:t>
            </a:r>
            <a:r>
              <a:rPr lang="en-US" altLang="ko-KR" dirty="0" smtClean="0"/>
              <a:t> Primary</a:t>
            </a:r>
          </a:p>
          <a:p>
            <a:pPr>
              <a:buNone/>
            </a:pPr>
            <a:r>
              <a:rPr lang="en-US" altLang="ko-KR" b="1" dirty="0" smtClean="0"/>
              <a:t>Primary:</a:t>
            </a:r>
          </a:p>
          <a:p>
            <a:pPr>
              <a:buNone/>
            </a:pPr>
            <a:r>
              <a:rPr lang="en-US" altLang="ko-KR" dirty="0" smtClean="0"/>
              <a:t>	Number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</a:rPr>
              <a:t>“(“</a:t>
            </a:r>
            <a:r>
              <a:rPr lang="en-US" altLang="ko-KR" dirty="0" smtClean="0"/>
              <a:t> Expression 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</a:rPr>
              <a:t>“)”</a:t>
            </a:r>
          </a:p>
          <a:p>
            <a:pPr>
              <a:buNone/>
            </a:pPr>
            <a:r>
              <a:rPr lang="en-US" altLang="ko-KR" b="1" dirty="0" smtClean="0"/>
              <a:t>Number:</a:t>
            </a:r>
          </a:p>
          <a:p>
            <a:pPr>
              <a:buNone/>
            </a:pPr>
            <a:r>
              <a:rPr lang="en-US" altLang="ko-KR" dirty="0" smtClean="0"/>
              <a:t>	floating-point-literal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74551" y="573325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09868" y="491236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Number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438530" y="4091473"/>
            <a:ext cx="983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Primary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584852" y="3270582"/>
            <a:ext cx="690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Term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156176" y="1628800"/>
            <a:ext cx="1276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Expression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621014" y="5733256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+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292080" y="2449691"/>
            <a:ext cx="1276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Expression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7600979" y="573325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236296" y="491236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Number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264958" y="4091473"/>
            <a:ext cx="983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Primary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411280" y="3270582"/>
            <a:ext cx="690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Term</a:t>
            </a:r>
            <a:endParaRPr lang="ko-KR" altLang="en-US" dirty="0"/>
          </a:p>
        </p:txBody>
      </p:sp>
      <p:cxnSp>
        <p:nvCxnSpPr>
          <p:cNvPr id="45" name="직선 화살표 연결선 44"/>
          <p:cNvCxnSpPr>
            <a:stCxn id="4" idx="0"/>
            <a:endCxn id="6" idx="2"/>
          </p:cNvCxnSpPr>
          <p:nvPr/>
        </p:nvCxnSpPr>
        <p:spPr>
          <a:xfrm flipV="1">
            <a:off x="5930203" y="5281696"/>
            <a:ext cx="0" cy="4515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6" idx="0"/>
            <a:endCxn id="7" idx="2"/>
          </p:cNvCxnSpPr>
          <p:nvPr/>
        </p:nvCxnSpPr>
        <p:spPr>
          <a:xfrm flipV="1">
            <a:off x="5930203" y="4460805"/>
            <a:ext cx="0" cy="4515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7" idx="0"/>
            <a:endCxn id="8" idx="2"/>
          </p:cNvCxnSpPr>
          <p:nvPr/>
        </p:nvCxnSpPr>
        <p:spPr>
          <a:xfrm flipV="1">
            <a:off x="5930203" y="3639914"/>
            <a:ext cx="0" cy="4515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8" idx="0"/>
            <a:endCxn id="35" idx="2"/>
          </p:cNvCxnSpPr>
          <p:nvPr/>
        </p:nvCxnSpPr>
        <p:spPr>
          <a:xfrm flipV="1">
            <a:off x="5930203" y="2819023"/>
            <a:ext cx="1" cy="4515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35" idx="0"/>
            <a:endCxn id="9" idx="2"/>
          </p:cNvCxnSpPr>
          <p:nvPr/>
        </p:nvCxnSpPr>
        <p:spPr>
          <a:xfrm flipV="1">
            <a:off x="5930204" y="1998132"/>
            <a:ext cx="864096" cy="4515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18" idx="0"/>
            <a:endCxn id="9" idx="2"/>
          </p:cNvCxnSpPr>
          <p:nvPr/>
        </p:nvCxnSpPr>
        <p:spPr>
          <a:xfrm flipV="1">
            <a:off x="6794299" y="1998132"/>
            <a:ext cx="1" cy="37351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>
            <a:stCxn id="43" idx="0"/>
            <a:endCxn id="9" idx="2"/>
          </p:cNvCxnSpPr>
          <p:nvPr/>
        </p:nvCxnSpPr>
        <p:spPr>
          <a:xfrm flipH="1" flipV="1">
            <a:off x="6794300" y="1998132"/>
            <a:ext cx="962331" cy="12724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stCxn id="42" idx="0"/>
            <a:endCxn id="43" idx="2"/>
          </p:cNvCxnSpPr>
          <p:nvPr/>
        </p:nvCxnSpPr>
        <p:spPr>
          <a:xfrm flipV="1">
            <a:off x="7756631" y="3639914"/>
            <a:ext cx="0" cy="4515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stCxn id="41" idx="0"/>
            <a:endCxn id="42" idx="2"/>
          </p:cNvCxnSpPr>
          <p:nvPr/>
        </p:nvCxnSpPr>
        <p:spPr>
          <a:xfrm flipV="1">
            <a:off x="7756631" y="4460805"/>
            <a:ext cx="0" cy="4515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stCxn id="40" idx="0"/>
            <a:endCxn id="41" idx="2"/>
          </p:cNvCxnSpPr>
          <p:nvPr/>
        </p:nvCxnSpPr>
        <p:spPr>
          <a:xfrm flipV="1">
            <a:off x="7756631" y="5281696"/>
            <a:ext cx="0" cy="4515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7236296" y="2132856"/>
            <a:ext cx="15869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/>
              <a:t>Expression </a:t>
            </a:r>
            <a:r>
              <a:rPr lang="en-US" altLang="ko-KR" sz="1200" dirty="0" smtClean="0">
                <a:solidFill>
                  <a:schemeClr val="accent2">
                    <a:lumMod val="75000"/>
                  </a:schemeClr>
                </a:solidFill>
              </a:rPr>
              <a:t>“+”</a:t>
            </a:r>
            <a:r>
              <a:rPr lang="en-US" altLang="ko-KR" sz="1200" dirty="0" smtClean="0"/>
              <a:t> Term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 rot="16200000">
            <a:off x="4200657" y="2903526"/>
            <a:ext cx="12484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Reduce</a:t>
            </a:r>
          </a:p>
          <a:p>
            <a:pPr algn="ctr"/>
            <a:r>
              <a:rPr lang="en-US" altLang="ko-KR" dirty="0" smtClean="0"/>
              <a:t>Recognize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 rot="5400000">
            <a:off x="4259839" y="4679006"/>
            <a:ext cx="11301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Generate</a:t>
            </a:r>
          </a:p>
          <a:p>
            <a:pPr algn="ctr"/>
            <a:r>
              <a:rPr lang="en-US" altLang="ko-KR" dirty="0" smtClean="0"/>
              <a:t>Produce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3178696" cy="4525963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altLang="ko-KR" b="1" dirty="0" smtClean="0"/>
              <a:t>Expression:</a:t>
            </a:r>
          </a:p>
          <a:p>
            <a:pPr>
              <a:buNone/>
            </a:pPr>
            <a:r>
              <a:rPr lang="en-US" altLang="ko-KR" dirty="0" smtClean="0"/>
              <a:t>	Term</a:t>
            </a:r>
          </a:p>
          <a:p>
            <a:pPr>
              <a:buNone/>
            </a:pPr>
            <a:r>
              <a:rPr lang="en-US" altLang="ko-KR" dirty="0" smtClean="0"/>
              <a:t>	Expression 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</a:rPr>
              <a:t>“+”</a:t>
            </a:r>
            <a:r>
              <a:rPr lang="en-US" altLang="ko-KR" dirty="0" smtClean="0"/>
              <a:t> Term</a:t>
            </a:r>
          </a:p>
          <a:p>
            <a:pPr>
              <a:buNone/>
            </a:pPr>
            <a:r>
              <a:rPr lang="en-US" altLang="ko-KR" dirty="0" smtClean="0"/>
              <a:t>	Expression 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</a:rPr>
              <a:t>“-”</a:t>
            </a:r>
            <a:r>
              <a:rPr lang="en-US" altLang="ko-KR" dirty="0" smtClean="0"/>
              <a:t> Term</a:t>
            </a:r>
          </a:p>
          <a:p>
            <a:pPr>
              <a:buNone/>
            </a:pPr>
            <a:r>
              <a:rPr lang="en-US" altLang="ko-KR" b="1" dirty="0" smtClean="0"/>
              <a:t>Term:</a:t>
            </a:r>
          </a:p>
          <a:p>
            <a:pPr>
              <a:buNone/>
            </a:pPr>
            <a:r>
              <a:rPr lang="en-US" altLang="ko-KR" dirty="0" smtClean="0"/>
              <a:t>	Primary</a:t>
            </a:r>
          </a:p>
          <a:p>
            <a:pPr>
              <a:buNone/>
            </a:pPr>
            <a:r>
              <a:rPr lang="en-US" altLang="ko-KR" dirty="0" smtClean="0"/>
              <a:t>	Term 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</a:rPr>
              <a:t>“*”</a:t>
            </a:r>
            <a:r>
              <a:rPr lang="en-US" altLang="ko-KR" dirty="0" smtClean="0"/>
              <a:t> Primary</a:t>
            </a:r>
          </a:p>
          <a:p>
            <a:pPr>
              <a:buNone/>
            </a:pPr>
            <a:r>
              <a:rPr lang="en-US" altLang="ko-KR" dirty="0" smtClean="0"/>
              <a:t>	Term 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</a:rPr>
              <a:t>“/”</a:t>
            </a:r>
            <a:r>
              <a:rPr lang="en-US" altLang="ko-KR" dirty="0" smtClean="0"/>
              <a:t> Primary</a:t>
            </a:r>
          </a:p>
          <a:p>
            <a:pPr>
              <a:buNone/>
            </a:pPr>
            <a:r>
              <a:rPr lang="en-US" altLang="ko-KR" b="1" dirty="0" smtClean="0"/>
              <a:t>Primary:</a:t>
            </a:r>
          </a:p>
          <a:p>
            <a:pPr>
              <a:buNone/>
            </a:pPr>
            <a:r>
              <a:rPr lang="en-US" altLang="ko-KR" dirty="0" smtClean="0"/>
              <a:t>	Number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</a:rPr>
              <a:t>“(“</a:t>
            </a:r>
            <a:r>
              <a:rPr lang="en-US" altLang="ko-KR" dirty="0" smtClean="0"/>
              <a:t> Expression 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</a:rPr>
              <a:t>“)”</a:t>
            </a:r>
          </a:p>
          <a:p>
            <a:pPr>
              <a:buNone/>
            </a:pPr>
            <a:r>
              <a:rPr lang="en-US" altLang="ko-KR" b="1" dirty="0" smtClean="0"/>
              <a:t>Number:</a:t>
            </a:r>
          </a:p>
          <a:p>
            <a:pPr>
              <a:buNone/>
            </a:pPr>
            <a:r>
              <a:rPr lang="en-US" altLang="ko-KR" dirty="0" smtClean="0"/>
              <a:t>	floating-point-literal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68750" y="572396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45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067385" y="4903072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Number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096047" y="4082181"/>
            <a:ext cx="983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Primary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242369" y="3261290"/>
            <a:ext cx="690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Term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813693" y="1619508"/>
            <a:ext cx="1276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Expression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278531" y="5723964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+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949597" y="2440399"/>
            <a:ext cx="1276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Expression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106211" y="5723964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11.5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893813" y="4903072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Number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922475" y="4082181"/>
            <a:ext cx="983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Primary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068797" y="3261290"/>
            <a:ext cx="690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Term</a:t>
            </a:r>
            <a:endParaRPr lang="ko-KR" altLang="en-US" dirty="0"/>
          </a:p>
        </p:txBody>
      </p:sp>
      <p:cxnSp>
        <p:nvCxnSpPr>
          <p:cNvPr id="45" name="직선 화살표 연결선 44"/>
          <p:cNvCxnSpPr>
            <a:stCxn id="4" idx="0"/>
            <a:endCxn id="6" idx="2"/>
          </p:cNvCxnSpPr>
          <p:nvPr/>
        </p:nvCxnSpPr>
        <p:spPr>
          <a:xfrm flipV="1">
            <a:off x="4587720" y="5272404"/>
            <a:ext cx="0" cy="4515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6" idx="0"/>
            <a:endCxn id="7" idx="2"/>
          </p:cNvCxnSpPr>
          <p:nvPr/>
        </p:nvCxnSpPr>
        <p:spPr>
          <a:xfrm flipV="1">
            <a:off x="4587720" y="4451513"/>
            <a:ext cx="0" cy="4515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7" idx="0"/>
            <a:endCxn id="8" idx="2"/>
          </p:cNvCxnSpPr>
          <p:nvPr/>
        </p:nvCxnSpPr>
        <p:spPr>
          <a:xfrm flipV="1">
            <a:off x="4587720" y="3630622"/>
            <a:ext cx="0" cy="4515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8" idx="0"/>
            <a:endCxn id="35" idx="2"/>
          </p:cNvCxnSpPr>
          <p:nvPr/>
        </p:nvCxnSpPr>
        <p:spPr>
          <a:xfrm flipV="1">
            <a:off x="4587720" y="2809731"/>
            <a:ext cx="1" cy="4515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35" idx="0"/>
            <a:endCxn id="9" idx="2"/>
          </p:cNvCxnSpPr>
          <p:nvPr/>
        </p:nvCxnSpPr>
        <p:spPr>
          <a:xfrm flipV="1">
            <a:off x="4587721" y="1988840"/>
            <a:ext cx="864096" cy="4515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18" idx="0"/>
            <a:endCxn id="9" idx="2"/>
          </p:cNvCxnSpPr>
          <p:nvPr/>
        </p:nvCxnSpPr>
        <p:spPr>
          <a:xfrm flipV="1">
            <a:off x="5451816" y="1988840"/>
            <a:ext cx="1" cy="37351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>
            <a:stCxn id="29" idx="0"/>
            <a:endCxn id="9" idx="2"/>
          </p:cNvCxnSpPr>
          <p:nvPr/>
        </p:nvCxnSpPr>
        <p:spPr>
          <a:xfrm flipH="1" flipV="1">
            <a:off x="5451817" y="1988840"/>
            <a:ext cx="1867467" cy="7827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stCxn id="42" idx="0"/>
            <a:endCxn id="43" idx="2"/>
          </p:cNvCxnSpPr>
          <p:nvPr/>
        </p:nvCxnSpPr>
        <p:spPr>
          <a:xfrm flipV="1">
            <a:off x="6414148" y="3630622"/>
            <a:ext cx="0" cy="4515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stCxn id="41" idx="0"/>
            <a:endCxn id="42" idx="2"/>
          </p:cNvCxnSpPr>
          <p:nvPr/>
        </p:nvCxnSpPr>
        <p:spPr>
          <a:xfrm flipV="1">
            <a:off x="6414148" y="4451513"/>
            <a:ext cx="0" cy="4515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stCxn id="40" idx="0"/>
            <a:endCxn id="41" idx="2"/>
          </p:cNvCxnSpPr>
          <p:nvPr/>
        </p:nvCxnSpPr>
        <p:spPr>
          <a:xfrm flipV="1">
            <a:off x="6414148" y="5272404"/>
            <a:ext cx="0" cy="4515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5893813" y="2123564"/>
            <a:ext cx="15869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/>
              <a:t>Expression </a:t>
            </a:r>
            <a:r>
              <a:rPr lang="en-US" altLang="ko-KR" sz="1200" dirty="0" smtClean="0">
                <a:solidFill>
                  <a:schemeClr val="accent2">
                    <a:lumMod val="75000"/>
                  </a:schemeClr>
                </a:solidFill>
              </a:rPr>
              <a:t>“+”</a:t>
            </a:r>
            <a:r>
              <a:rPr lang="en-US" altLang="ko-KR" sz="1200" dirty="0" smtClean="0"/>
              <a:t> Term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6973933" y="2771636"/>
            <a:ext cx="690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Term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8102042" y="572396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737359" y="4903072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Number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7766021" y="4082181"/>
            <a:ext cx="983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Primary</a:t>
            </a:r>
            <a:endParaRPr lang="ko-KR" altLang="en-US" dirty="0"/>
          </a:p>
        </p:txBody>
      </p:sp>
      <p:cxnSp>
        <p:nvCxnSpPr>
          <p:cNvPr id="44" name="직선 화살표 연결선 43"/>
          <p:cNvCxnSpPr>
            <a:stCxn id="43" idx="0"/>
            <a:endCxn id="29" idx="2"/>
          </p:cNvCxnSpPr>
          <p:nvPr/>
        </p:nvCxnSpPr>
        <p:spPr>
          <a:xfrm flipV="1">
            <a:off x="6414148" y="3140968"/>
            <a:ext cx="905136" cy="1203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37" idx="0"/>
            <a:endCxn id="29" idx="2"/>
          </p:cNvCxnSpPr>
          <p:nvPr/>
        </p:nvCxnSpPr>
        <p:spPr>
          <a:xfrm flipH="1" flipV="1">
            <a:off x="7319284" y="3140968"/>
            <a:ext cx="938410" cy="9412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36" idx="0"/>
            <a:endCxn id="37" idx="2"/>
          </p:cNvCxnSpPr>
          <p:nvPr/>
        </p:nvCxnSpPr>
        <p:spPr>
          <a:xfrm flipV="1">
            <a:off x="8257694" y="4451513"/>
            <a:ext cx="0" cy="4515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stCxn id="34" idx="0"/>
            <a:endCxn id="36" idx="2"/>
          </p:cNvCxnSpPr>
          <p:nvPr/>
        </p:nvCxnSpPr>
        <p:spPr>
          <a:xfrm flipV="1">
            <a:off x="8257694" y="5272404"/>
            <a:ext cx="0" cy="4515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178059" y="5723964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endParaRPr lang="ko-KR" altLang="en-US" dirty="0"/>
          </a:p>
        </p:txBody>
      </p:sp>
      <p:cxnSp>
        <p:nvCxnSpPr>
          <p:cNvPr id="65" name="직선 화살표 연결선 64"/>
          <p:cNvCxnSpPr>
            <a:stCxn id="60" idx="0"/>
            <a:endCxn id="29" idx="2"/>
          </p:cNvCxnSpPr>
          <p:nvPr/>
        </p:nvCxnSpPr>
        <p:spPr>
          <a:xfrm flipV="1">
            <a:off x="7319284" y="3140968"/>
            <a:ext cx="0" cy="25829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/>
          <p:cNvSpPr/>
          <p:nvPr/>
        </p:nvSpPr>
        <p:spPr>
          <a:xfrm>
            <a:off x="7477989" y="3275692"/>
            <a:ext cx="134248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/>
              <a:t>Term </a:t>
            </a:r>
            <a:r>
              <a:rPr lang="en-US" altLang="ko-KR" sz="1200" dirty="0" smtClean="0">
                <a:solidFill>
                  <a:schemeClr val="accent2">
                    <a:lumMod val="75000"/>
                  </a:schemeClr>
                </a:solidFill>
              </a:rPr>
              <a:t>“*”</a:t>
            </a:r>
            <a:r>
              <a:rPr lang="en-US" altLang="ko-KR" sz="1200" dirty="0" smtClean="0"/>
              <a:t> Primary</a:t>
            </a:r>
            <a:endParaRPr lang="ko-KR" alt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6012160" y="260648"/>
            <a:ext cx="3131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문법에 맞추어 맞는 규칙을 찾아내는 과정이 </a:t>
            </a:r>
            <a:r>
              <a:rPr lang="en-US" altLang="ko-KR" dirty="0" smtClean="0"/>
              <a:t>Parsing</a:t>
            </a:r>
          </a:p>
          <a:p>
            <a:r>
              <a:rPr lang="en-US" altLang="ko-KR" dirty="0" smtClean="0"/>
              <a:t>Parsing</a:t>
            </a:r>
            <a:r>
              <a:rPr lang="ko-KR" altLang="en-US" dirty="0" smtClean="0"/>
              <a:t>의 결과</a:t>
            </a:r>
            <a:r>
              <a:rPr lang="en-US" altLang="ko-KR" dirty="0" smtClean="0"/>
              <a:t>, </a:t>
            </a:r>
            <a:r>
              <a:rPr lang="en-US" altLang="ko-KR" b="1" dirty="0" smtClean="0">
                <a:solidFill>
                  <a:schemeClr val="accent2"/>
                </a:solidFill>
              </a:rPr>
              <a:t>parse tree</a:t>
            </a:r>
            <a:r>
              <a:rPr lang="ko-KR" altLang="en-US" dirty="0" smtClean="0"/>
              <a:t>가 도출된다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구성요소</a:t>
            </a:r>
            <a:r>
              <a:rPr lang="en-US" altLang="ko-KR" dirty="0" smtClean="0"/>
              <a:t>: </a:t>
            </a:r>
          </a:p>
          <a:p>
            <a:pPr lvl="1"/>
            <a:r>
              <a:rPr lang="en-US" altLang="ko-KR" dirty="0" smtClean="0"/>
              <a:t>Terminal</a:t>
            </a:r>
          </a:p>
          <a:p>
            <a:pPr lvl="1"/>
            <a:r>
              <a:rPr lang="en-US" altLang="ko-KR" dirty="0" smtClean="0"/>
              <a:t>Non-terminal</a:t>
            </a:r>
          </a:p>
          <a:p>
            <a:pPr lvl="1"/>
            <a:r>
              <a:rPr lang="en-US" altLang="ko-KR" dirty="0" smtClean="0"/>
              <a:t>Starting</a:t>
            </a:r>
          </a:p>
          <a:p>
            <a:pPr lvl="1"/>
            <a:r>
              <a:rPr lang="en-US" altLang="ko-KR" dirty="0" smtClean="0"/>
              <a:t>Production rules</a:t>
            </a:r>
          </a:p>
          <a:p>
            <a:pPr lvl="2"/>
            <a:r>
              <a:rPr lang="en-US" altLang="ko-KR" dirty="0" smtClean="0"/>
              <a:t>Sequence</a:t>
            </a:r>
          </a:p>
          <a:p>
            <a:pPr lvl="2"/>
            <a:r>
              <a:rPr lang="en-US" altLang="ko-KR" dirty="0" smtClean="0"/>
              <a:t>Alternative </a:t>
            </a:r>
            <a:endParaRPr lang="en-US" altLang="ko-KR" dirty="0" smtClean="0"/>
          </a:p>
          <a:p>
            <a:pPr lvl="2"/>
            <a:r>
              <a:rPr lang="en-US" altLang="ko-KR" b="1" dirty="0" smtClean="0"/>
              <a:t>Repetition</a:t>
            </a:r>
          </a:p>
          <a:p>
            <a:pPr lvl="3"/>
            <a:r>
              <a:rPr lang="ko-KR" altLang="en-US" b="1" dirty="0" smtClean="0"/>
              <a:t>재귀적 정의</a:t>
            </a:r>
            <a:endParaRPr lang="en-US" altLang="ko-KR" b="1" dirty="0" smtClean="0"/>
          </a:p>
          <a:p>
            <a:pPr lvl="3"/>
            <a:r>
              <a:rPr lang="en-US" altLang="ko-KR" b="1" dirty="0" smtClean="0"/>
              <a:t>{ } (zero or more)</a:t>
            </a:r>
          </a:p>
          <a:p>
            <a:pPr lvl="3"/>
            <a:r>
              <a:rPr lang="en-US" altLang="ko-KR" b="1" dirty="0" smtClean="0"/>
              <a:t>* (zero or more)</a:t>
            </a:r>
          </a:p>
          <a:p>
            <a:pPr lvl="3"/>
            <a:r>
              <a:rPr lang="en-US" altLang="ko-KR" b="1" dirty="0" smtClean="0"/>
              <a:t>+ (one or more)</a:t>
            </a:r>
            <a:endParaRPr lang="en-US" altLang="ko-KR" b="1" dirty="0" smtClean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788024" y="1772816"/>
            <a:ext cx="3995936" cy="327474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altLang="ko-KR" sz="2200" b="1" dirty="0" smtClean="0">
                <a:solidFill>
                  <a:prstClr val="black"/>
                </a:solidFill>
              </a:rPr>
              <a:t>List: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ko-KR" sz="2200" dirty="0" smtClean="0">
                <a:solidFill>
                  <a:prstClr val="black"/>
                </a:solidFill>
              </a:rPr>
              <a:t>	</a:t>
            </a:r>
            <a:r>
              <a:rPr lang="en-US" altLang="ko-KR" sz="2200" dirty="0" smtClean="0">
                <a:solidFill>
                  <a:schemeClr val="accent2">
                    <a:lumMod val="75000"/>
                  </a:schemeClr>
                </a:solidFill>
              </a:rPr>
              <a:t>“{“ </a:t>
            </a:r>
            <a:r>
              <a:rPr lang="en-US" altLang="ko-KR" sz="2200" dirty="0" smtClean="0">
                <a:solidFill>
                  <a:prstClr val="black"/>
                </a:solidFill>
              </a:rPr>
              <a:t>Sequence </a:t>
            </a:r>
            <a:r>
              <a:rPr lang="en-US" altLang="ko-KR" sz="2200" dirty="0" smtClean="0">
                <a:solidFill>
                  <a:schemeClr val="accent2">
                    <a:lumMod val="75000"/>
                  </a:schemeClr>
                </a:solidFill>
              </a:rPr>
              <a:t>“}”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ko-KR" sz="2200" b="1" dirty="0" smtClean="0">
                <a:solidFill>
                  <a:prstClr val="black"/>
                </a:solidFill>
              </a:rPr>
              <a:t>Sequence: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ko-KR" sz="2200" dirty="0" smtClean="0">
                <a:solidFill>
                  <a:prstClr val="black"/>
                </a:solidFill>
              </a:rPr>
              <a:t>	Element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ko-KR" sz="2200" dirty="0" smtClean="0">
                <a:solidFill>
                  <a:prstClr val="black"/>
                </a:solidFill>
              </a:rPr>
              <a:t>	Element </a:t>
            </a:r>
            <a:r>
              <a:rPr lang="en-US" altLang="ko-KR" sz="2200" dirty="0" smtClean="0">
                <a:solidFill>
                  <a:schemeClr val="accent2">
                    <a:lumMod val="75000"/>
                  </a:schemeClr>
                </a:solidFill>
              </a:rPr>
              <a:t>“,” </a:t>
            </a:r>
            <a:r>
              <a:rPr lang="en-US" altLang="ko-KR" sz="2200" dirty="0" smtClean="0">
                <a:solidFill>
                  <a:prstClr val="black"/>
                </a:solidFill>
              </a:rPr>
              <a:t>Sequence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ko-KR" sz="2200" b="1" dirty="0" smtClean="0">
                <a:solidFill>
                  <a:prstClr val="black"/>
                </a:solidFill>
              </a:rPr>
              <a:t>Element: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ko-KR" sz="2200" dirty="0" smtClean="0">
                <a:solidFill>
                  <a:prstClr val="black"/>
                </a:solidFill>
              </a:rPr>
              <a:t>	</a:t>
            </a:r>
            <a:r>
              <a:rPr lang="en-US" altLang="ko-KR" sz="2200" dirty="0" smtClean="0">
                <a:solidFill>
                  <a:schemeClr val="accent2">
                    <a:lumMod val="75000"/>
                  </a:schemeClr>
                </a:solidFill>
              </a:rPr>
              <a:t>“A”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ko-KR" sz="2200" dirty="0" smtClean="0">
                <a:solidFill>
                  <a:prstClr val="black"/>
                </a:solidFill>
              </a:rPr>
              <a:t>	</a:t>
            </a:r>
            <a:r>
              <a:rPr lang="en-US" altLang="ko-KR" sz="2200" dirty="0" smtClean="0">
                <a:solidFill>
                  <a:schemeClr val="accent2">
                    <a:lumMod val="75000"/>
                  </a:schemeClr>
                </a:solidFill>
              </a:rPr>
              <a:t>“B”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8225" y="5157192"/>
            <a:ext cx="8839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{A}</a:t>
            </a:r>
          </a:p>
          <a:p>
            <a:r>
              <a:rPr lang="en-US" altLang="ko-KR" dirty="0" smtClean="0"/>
              <a:t>{B}</a:t>
            </a:r>
          </a:p>
          <a:p>
            <a:r>
              <a:rPr lang="en-US" altLang="ko-KR" dirty="0" smtClean="0"/>
              <a:t>{A,B}</a:t>
            </a:r>
          </a:p>
          <a:p>
            <a:r>
              <a:rPr lang="en-US" altLang="ko-KR" dirty="0" smtClean="0"/>
              <a:t>{A,A,B}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50353" y="5157192"/>
            <a:ext cx="9220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{ }</a:t>
            </a:r>
          </a:p>
          <a:p>
            <a:r>
              <a:rPr lang="en-US" altLang="ko-KR" dirty="0" smtClean="0"/>
              <a:t>A</a:t>
            </a:r>
          </a:p>
          <a:p>
            <a:r>
              <a:rPr lang="en-US" altLang="ko-KR" dirty="0" smtClean="0"/>
              <a:t>{A, B</a:t>
            </a:r>
          </a:p>
          <a:p>
            <a:r>
              <a:rPr lang="en-US" altLang="ko-KR" dirty="0" smtClean="0"/>
              <a:t>{A B C}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148064" y="5589240"/>
            <a:ext cx="6576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prstClr val="black"/>
                </a:solidFill>
              </a:rPr>
              <a:t>List?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문법을 코드로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ko-KR" dirty="0" err="1" smtClean="0">
                <a:latin typeface="Consolas" pitchFamily="49" charset="0"/>
                <a:cs typeface="Consolas" pitchFamily="49" charset="0"/>
              </a:rPr>
              <a:t>get_token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()    // </a:t>
            </a:r>
            <a:r>
              <a:rPr lang="en-US" altLang="ko-KR" dirty="0" err="1" smtClean="0">
                <a:latin typeface="Consolas" pitchFamily="49" charset="0"/>
                <a:cs typeface="Consolas" pitchFamily="49" charset="0"/>
              </a:rPr>
              <a:t>cin</a:t>
            </a:r>
            <a:r>
              <a:rPr lang="ko-KR" altLang="en-US" dirty="0" smtClean="0">
                <a:latin typeface="Consolas" pitchFamily="49" charset="0"/>
                <a:cs typeface="Consolas" pitchFamily="49" charset="0"/>
              </a:rPr>
              <a:t>에서 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token</a:t>
            </a:r>
            <a:r>
              <a:rPr lang="ko-KR" altLang="en-US" dirty="0" smtClean="0">
                <a:latin typeface="Consolas" pitchFamily="49" charset="0"/>
                <a:cs typeface="Consolas" pitchFamily="49" charset="0"/>
              </a:rPr>
              <a:t>생성</a:t>
            </a:r>
            <a:endParaRPr lang="en-US" altLang="ko-KR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altLang="ko-KR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expression()   // +</a:t>
            </a:r>
            <a:r>
              <a:rPr lang="ko-KR" altLang="en-US" dirty="0" smtClean="0">
                <a:latin typeface="Consolas" pitchFamily="49" charset="0"/>
                <a:cs typeface="Consolas" pitchFamily="49" charset="0"/>
              </a:rPr>
              <a:t>와 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- </a:t>
            </a:r>
            <a:r>
              <a:rPr lang="ko-KR" altLang="en-US" dirty="0" smtClean="0">
                <a:latin typeface="Consolas" pitchFamily="49" charset="0"/>
                <a:cs typeface="Consolas" pitchFamily="49" charset="0"/>
              </a:rPr>
              <a:t>처리</a:t>
            </a:r>
            <a:endParaRPr lang="en-US" altLang="ko-KR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term()         // *, / </a:t>
            </a:r>
            <a:r>
              <a:rPr lang="ko-KR" altLang="en-US" dirty="0" smtClean="0">
                <a:latin typeface="Consolas" pitchFamily="49" charset="0"/>
                <a:cs typeface="Consolas" pitchFamily="49" charset="0"/>
              </a:rPr>
              <a:t>처리</a:t>
            </a:r>
            <a:endParaRPr lang="en-US" altLang="ko-KR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primary()      // </a:t>
            </a:r>
            <a:r>
              <a:rPr lang="ko-KR" altLang="en-US" dirty="0" smtClean="0">
                <a:latin typeface="Consolas" pitchFamily="49" charset="0"/>
                <a:cs typeface="Consolas" pitchFamily="49" charset="0"/>
              </a:rPr>
              <a:t>수치 및 괄호 </a:t>
            </a:r>
            <a:r>
              <a:rPr lang="ko-KR" altLang="en-US" dirty="0" smtClean="0">
                <a:latin typeface="Consolas" pitchFamily="49" charset="0"/>
                <a:cs typeface="Consolas" pitchFamily="49" charset="0"/>
              </a:rPr>
              <a:t>처리</a:t>
            </a:r>
            <a:endParaRPr lang="en-US" altLang="ko-KR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altLang="ko-KR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619672" y="2204864"/>
            <a:ext cx="53285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number </a:t>
            </a:r>
            <a:r>
              <a:rPr lang="ko-KR" altLang="en-US" dirty="0" smtClean="0"/>
              <a:t>와 ‘*’</a:t>
            </a:r>
            <a:r>
              <a:rPr lang="en-US" altLang="ko-KR" dirty="0" smtClean="0"/>
              <a:t>, ‘-’ </a:t>
            </a:r>
            <a:r>
              <a:rPr lang="ko-KR" altLang="en-US" dirty="0" smtClean="0"/>
              <a:t>등은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get_token</a:t>
            </a:r>
            <a:r>
              <a:rPr lang="en-US" altLang="ko-KR" dirty="0" smtClean="0"/>
              <a:t>()</a:t>
            </a:r>
            <a:r>
              <a:rPr lang="ko-KR" altLang="en-US" dirty="0" smtClean="0"/>
              <a:t>에서 처리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691680" y="4725144"/>
            <a:ext cx="532859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Expression </a:t>
            </a:r>
            <a:r>
              <a:rPr lang="en-US" altLang="ko-KR" dirty="0" smtClean="0">
                <a:sym typeface="Wingdings" pitchFamily="2" charset="2"/>
              </a:rPr>
              <a:t> </a:t>
            </a:r>
            <a:r>
              <a:rPr lang="en-US" altLang="ko-KR" dirty="0" smtClean="0"/>
              <a:t>Expression ‘+’ Term </a:t>
            </a:r>
            <a:r>
              <a:rPr lang="ko-KR" altLang="en-US" dirty="0" smtClean="0"/>
              <a:t>규칙이 적용된 결과로서의 </a:t>
            </a:r>
            <a:r>
              <a:rPr lang="en-US" altLang="ko-KR" dirty="0" smtClean="0"/>
              <a:t>Expression</a:t>
            </a:r>
            <a:r>
              <a:rPr lang="ko-KR" altLang="en-US" dirty="0" smtClean="0"/>
              <a:t>을 어떻게 반환할까</a:t>
            </a:r>
            <a:r>
              <a:rPr lang="en-US" altLang="ko-KR" dirty="0" smtClean="0"/>
              <a:t>?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Expression </a:t>
            </a:r>
            <a:r>
              <a:rPr lang="ko-KR" altLang="en-US" dirty="0" smtClean="0"/>
              <a:t>이라는 구조체를 만들까</a:t>
            </a:r>
            <a:r>
              <a:rPr lang="en-US" altLang="ko-KR" dirty="0" smtClean="0"/>
              <a:t>?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계산기에서는 미리 계산한 결과</a:t>
            </a:r>
            <a:r>
              <a:rPr lang="en-US" altLang="ko-KR" dirty="0" smtClean="0"/>
              <a:t>(double)</a:t>
            </a:r>
            <a:r>
              <a:rPr lang="ko-KR" altLang="en-US" dirty="0" smtClean="0"/>
              <a:t>를 반환하는 것으로도 충분하다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문법을 코드로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Token </a:t>
            </a:r>
            <a:r>
              <a:rPr lang="en-US" altLang="ko-KR" dirty="0" err="1" smtClean="0">
                <a:latin typeface="Consolas" pitchFamily="49" charset="0"/>
                <a:cs typeface="Consolas" pitchFamily="49" charset="0"/>
              </a:rPr>
              <a:t>get_token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()   // </a:t>
            </a:r>
            <a:r>
              <a:rPr lang="ko-KR" altLang="en-US" dirty="0" smtClean="0">
                <a:latin typeface="Consolas" pitchFamily="49" charset="0"/>
                <a:cs typeface="Consolas" pitchFamily="49" charset="0"/>
              </a:rPr>
              <a:t>토큰 생성</a:t>
            </a:r>
            <a:endParaRPr lang="en-US" altLang="ko-KR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altLang="ko-KR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double expression() // +</a:t>
            </a:r>
            <a:r>
              <a:rPr lang="ko-KR" altLang="en-US" dirty="0" smtClean="0">
                <a:latin typeface="Consolas" pitchFamily="49" charset="0"/>
                <a:cs typeface="Consolas" pitchFamily="49" charset="0"/>
              </a:rPr>
              <a:t>와 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- </a:t>
            </a:r>
            <a:r>
              <a:rPr lang="ko-KR" altLang="en-US" dirty="0" smtClean="0">
                <a:latin typeface="Consolas" pitchFamily="49" charset="0"/>
                <a:cs typeface="Consolas" pitchFamily="49" charset="0"/>
              </a:rPr>
              <a:t>처리</a:t>
            </a:r>
            <a:endParaRPr lang="en-US" altLang="ko-KR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double term()       // *, / </a:t>
            </a:r>
            <a:r>
              <a:rPr lang="ko-KR" altLang="en-US" dirty="0" smtClean="0">
                <a:latin typeface="Consolas" pitchFamily="49" charset="0"/>
                <a:cs typeface="Consolas" pitchFamily="49" charset="0"/>
              </a:rPr>
              <a:t>처리</a:t>
            </a:r>
            <a:endParaRPr lang="en-US" altLang="ko-KR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double primary()    // </a:t>
            </a:r>
            <a:r>
              <a:rPr lang="ko-KR" altLang="en-US" dirty="0" smtClean="0">
                <a:latin typeface="Consolas" pitchFamily="49" charset="0"/>
                <a:cs typeface="Consolas" pitchFamily="49" charset="0"/>
              </a:rPr>
              <a:t>수치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/</a:t>
            </a:r>
            <a:r>
              <a:rPr lang="ko-KR" altLang="en-US" dirty="0" smtClean="0">
                <a:latin typeface="Consolas" pitchFamily="49" charset="0"/>
                <a:cs typeface="Consolas" pitchFamily="49" charset="0"/>
              </a:rPr>
              <a:t>괄호 처리</a:t>
            </a:r>
            <a:endParaRPr lang="en-US" altLang="ko-KR" dirty="0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Expression() - </a:t>
            </a:r>
            <a:r>
              <a:rPr lang="ko-KR" altLang="en-US" dirty="0" smtClean="0"/>
              <a:t>잘못된 시도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double </a:t>
            </a:r>
            <a:r>
              <a:rPr lang="en-US" altLang="ko-KR" b="1" dirty="0" smtClean="0">
                <a:latin typeface="Consolas" pitchFamily="49" charset="0"/>
                <a:cs typeface="Consolas" pitchFamily="49" charset="0"/>
              </a:rPr>
              <a:t>expression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() 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double left = </a:t>
            </a:r>
            <a:r>
              <a:rPr lang="en-US" altLang="ko-KR" b="1" dirty="0" smtClean="0">
                <a:latin typeface="Consolas" pitchFamily="49" charset="0"/>
                <a:cs typeface="Consolas" pitchFamily="49" charset="0"/>
              </a:rPr>
              <a:t>expression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Token t = </a:t>
            </a:r>
            <a:r>
              <a:rPr lang="en-US" altLang="ko-KR" b="1" dirty="0" err="1" smtClean="0">
                <a:latin typeface="Consolas" pitchFamily="49" charset="0"/>
                <a:cs typeface="Consolas" pitchFamily="49" charset="0"/>
              </a:rPr>
              <a:t>get_token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switch (</a:t>
            </a:r>
            <a:r>
              <a:rPr lang="en-US" altLang="ko-KR" dirty="0" err="1" smtClean="0">
                <a:latin typeface="Consolas" pitchFamily="49" charset="0"/>
                <a:cs typeface="Consolas" pitchFamily="49" charset="0"/>
              </a:rPr>
              <a:t>t.kind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) {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case ‘+’: 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  return left + </a:t>
            </a:r>
            <a:r>
              <a:rPr lang="en-US" altLang="ko-KR" b="1" dirty="0" smtClean="0">
                <a:latin typeface="Consolas" pitchFamily="49" charset="0"/>
                <a:cs typeface="Consolas" pitchFamily="49" charset="0"/>
              </a:rPr>
              <a:t>term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case ‘-’: 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  return left - </a:t>
            </a:r>
            <a:r>
              <a:rPr lang="en-US" altLang="ko-KR" b="1" dirty="0" smtClean="0">
                <a:latin typeface="Consolas" pitchFamily="49" charset="0"/>
                <a:cs typeface="Consolas" pitchFamily="49" charset="0"/>
              </a:rPr>
              <a:t>term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default: 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  return left;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}</a:t>
            </a:r>
            <a:endParaRPr lang="ko-KR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5580112" y="1700809"/>
            <a:ext cx="3178696" cy="129614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fontScale="62500" lnSpcReduction="20000"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Expression: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Term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Expression </a:t>
            </a: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“+”</a:t>
            </a: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Term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Expression </a:t>
            </a: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“-”</a:t>
            </a: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Term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계산</a:t>
            </a:r>
            <a:r>
              <a:rPr lang="ko-KR" altLang="en-US" dirty="0" smtClean="0"/>
              <a:t>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ko-KR" altLang="en-US" dirty="0" smtClean="0"/>
              <a:t>실행하면 대충 이런 느낌</a:t>
            </a:r>
            <a:r>
              <a:rPr lang="en-US" altLang="ko-KR" dirty="0" smtClean="0"/>
              <a:t>...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907704" y="2924944"/>
            <a:ext cx="4572000" cy="26776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buNone/>
            </a:pPr>
            <a:r>
              <a:rPr lang="ko-KR" altLang="en-US" sz="2800" dirty="0" smtClean="0"/>
              <a:t>수식</a:t>
            </a:r>
            <a:r>
              <a:rPr lang="en-US" altLang="ko-KR" sz="2800" dirty="0" smtClean="0"/>
              <a:t>: 2+2</a:t>
            </a:r>
          </a:p>
          <a:p>
            <a:pPr>
              <a:buNone/>
            </a:pPr>
            <a:r>
              <a:rPr lang="ko-KR" altLang="en-US" sz="2800" dirty="0" smtClean="0"/>
              <a:t>결과</a:t>
            </a:r>
            <a:r>
              <a:rPr lang="en-US" altLang="ko-KR" sz="2800" dirty="0" smtClean="0"/>
              <a:t>: 4</a:t>
            </a:r>
          </a:p>
          <a:p>
            <a:pPr>
              <a:buNone/>
            </a:pPr>
            <a:r>
              <a:rPr lang="ko-KR" altLang="en-US" sz="2800" dirty="0" smtClean="0"/>
              <a:t>수식</a:t>
            </a:r>
            <a:r>
              <a:rPr lang="en-US" altLang="ko-KR" sz="2800" dirty="0" smtClean="0"/>
              <a:t>: 2+2*3</a:t>
            </a:r>
          </a:p>
          <a:p>
            <a:pPr>
              <a:buNone/>
            </a:pPr>
            <a:r>
              <a:rPr lang="ko-KR" altLang="en-US" sz="2800" dirty="0" smtClean="0"/>
              <a:t>결과</a:t>
            </a:r>
            <a:r>
              <a:rPr lang="en-US" altLang="ko-KR" sz="2800" dirty="0" smtClean="0"/>
              <a:t>: 8</a:t>
            </a:r>
          </a:p>
          <a:p>
            <a:pPr>
              <a:buNone/>
            </a:pPr>
            <a:r>
              <a:rPr lang="ko-KR" altLang="en-US" sz="2800" dirty="0" smtClean="0"/>
              <a:t>수식</a:t>
            </a:r>
            <a:r>
              <a:rPr lang="en-US" altLang="ko-KR" sz="2800" dirty="0" smtClean="0"/>
              <a:t>: 2+3-25/5</a:t>
            </a:r>
          </a:p>
          <a:p>
            <a:pPr>
              <a:buNone/>
            </a:pPr>
            <a:r>
              <a:rPr lang="ko-KR" altLang="en-US" sz="2800" dirty="0" smtClean="0"/>
              <a:t>결과</a:t>
            </a:r>
            <a:r>
              <a:rPr lang="en-US" altLang="ko-KR" sz="2800" dirty="0" smtClean="0"/>
              <a:t>: 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55976" y="274638"/>
            <a:ext cx="4330824" cy="114300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Expression() </a:t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ko-KR" altLang="en-US" dirty="0" smtClean="0"/>
              <a:t>잘못된 시도 </a:t>
            </a:r>
            <a:r>
              <a:rPr lang="en-US" altLang="ko-KR" dirty="0" smtClean="0"/>
              <a:t>#2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double </a:t>
            </a:r>
            <a:r>
              <a:rPr lang="en-US" altLang="ko-KR" b="1" dirty="0" smtClean="0">
                <a:latin typeface="Consolas" pitchFamily="49" charset="0"/>
                <a:cs typeface="Consolas" pitchFamily="49" charset="0"/>
              </a:rPr>
              <a:t>expression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() 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double left = </a:t>
            </a:r>
            <a:r>
              <a:rPr lang="en-US" altLang="ko-KR" b="1" dirty="0" smtClean="0">
                <a:latin typeface="Consolas" pitchFamily="49" charset="0"/>
                <a:cs typeface="Consolas" pitchFamily="49" charset="0"/>
              </a:rPr>
              <a:t>term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Token t = </a:t>
            </a:r>
            <a:r>
              <a:rPr lang="en-US" altLang="ko-KR" b="1" dirty="0" err="1" smtClean="0">
                <a:latin typeface="Consolas" pitchFamily="49" charset="0"/>
                <a:cs typeface="Consolas" pitchFamily="49" charset="0"/>
              </a:rPr>
              <a:t>get_token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switch (</a:t>
            </a:r>
            <a:r>
              <a:rPr lang="en-US" altLang="ko-KR" dirty="0" err="1" smtClean="0">
                <a:latin typeface="Consolas" pitchFamily="49" charset="0"/>
                <a:cs typeface="Consolas" pitchFamily="49" charset="0"/>
              </a:rPr>
              <a:t>t.kind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) {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case ‘+’: 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  return left + </a:t>
            </a:r>
            <a:r>
              <a:rPr lang="en-US" altLang="ko-KR" b="1" dirty="0" smtClean="0">
                <a:latin typeface="Consolas" pitchFamily="49" charset="0"/>
                <a:cs typeface="Consolas" pitchFamily="49" charset="0"/>
              </a:rPr>
              <a:t>expression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case ‘-’: 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  return left - </a:t>
            </a:r>
            <a:r>
              <a:rPr lang="en-US" altLang="ko-KR" b="1" dirty="0" smtClean="0">
                <a:latin typeface="Consolas" pitchFamily="49" charset="0"/>
                <a:cs typeface="Consolas" pitchFamily="49" charset="0"/>
              </a:rPr>
              <a:t>expression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default: 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  return left;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}</a:t>
            </a:r>
            <a:endParaRPr lang="ko-KR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5724128" y="1628800"/>
            <a:ext cx="3178696" cy="129614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fontScale="62500" lnSpcReduction="20000"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Expression: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Term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Term </a:t>
            </a: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“+”</a:t>
            </a: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Expression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Term </a:t>
            </a: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“-”</a:t>
            </a: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Expression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99992" y="274638"/>
            <a:ext cx="4186808" cy="114300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Expression() </a:t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ko-KR" altLang="en-US" dirty="0" smtClean="0"/>
              <a:t>잘못된 시도 </a:t>
            </a:r>
            <a:r>
              <a:rPr lang="en-US" altLang="ko-KR" dirty="0" smtClean="0"/>
              <a:t>#3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double </a:t>
            </a:r>
            <a:r>
              <a:rPr lang="en-US" altLang="ko-KR" b="1" dirty="0" smtClean="0">
                <a:latin typeface="Consolas" pitchFamily="49" charset="0"/>
                <a:cs typeface="Consolas" pitchFamily="49" charset="0"/>
              </a:rPr>
              <a:t>expression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() 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double left = </a:t>
            </a:r>
            <a:r>
              <a:rPr lang="en-US" altLang="ko-KR" b="1" dirty="0" smtClean="0">
                <a:latin typeface="Consolas" pitchFamily="49" charset="0"/>
                <a:cs typeface="Consolas" pitchFamily="49" charset="0"/>
              </a:rPr>
              <a:t>term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Token t = </a:t>
            </a:r>
            <a:r>
              <a:rPr lang="en-US" altLang="ko-KR" b="1" dirty="0" err="1" smtClean="0">
                <a:latin typeface="Consolas" pitchFamily="49" charset="0"/>
                <a:cs typeface="Consolas" pitchFamily="49" charset="0"/>
              </a:rPr>
              <a:t>get_token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ko-KR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(true) {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  switch (</a:t>
            </a:r>
            <a:r>
              <a:rPr lang="en-US" altLang="ko-KR" dirty="0" err="1" smtClean="0">
                <a:latin typeface="Consolas" pitchFamily="49" charset="0"/>
                <a:cs typeface="Consolas" pitchFamily="49" charset="0"/>
              </a:rPr>
              <a:t>t.kind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) {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  case ‘+’: 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    left += </a:t>
            </a:r>
            <a:r>
              <a:rPr lang="en-US" altLang="ko-KR" b="1" dirty="0" smtClean="0">
                <a:latin typeface="Consolas" pitchFamily="49" charset="0"/>
                <a:cs typeface="Consolas" pitchFamily="49" charset="0"/>
              </a:rPr>
              <a:t>term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    t = </a:t>
            </a:r>
            <a:r>
              <a:rPr lang="en-US" altLang="ko-KR" b="1" dirty="0" err="1" smtClean="0">
                <a:latin typeface="Consolas" pitchFamily="49" charset="0"/>
                <a:cs typeface="Consolas" pitchFamily="49" charset="0"/>
              </a:rPr>
              <a:t>get_token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    break;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  case ‘-’: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    left -= </a:t>
            </a:r>
            <a:r>
              <a:rPr lang="en-US" altLang="ko-KR" b="1" dirty="0" smtClean="0">
                <a:latin typeface="Consolas" pitchFamily="49" charset="0"/>
                <a:cs typeface="Consolas" pitchFamily="49" charset="0"/>
              </a:rPr>
              <a:t>term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    t = </a:t>
            </a:r>
            <a:r>
              <a:rPr lang="en-US" altLang="ko-KR" b="1" dirty="0" err="1" smtClean="0">
                <a:latin typeface="Consolas" pitchFamily="49" charset="0"/>
                <a:cs typeface="Consolas" pitchFamily="49" charset="0"/>
              </a:rPr>
              <a:t>get_token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    break;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  default: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    return left;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}</a:t>
            </a:r>
            <a:endParaRPr lang="ko-KR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644008" y="1844824"/>
            <a:ext cx="4186808" cy="129614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Expression: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Term {(</a:t>
            </a: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“+”</a:t>
            </a: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|</a:t>
            </a: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”-”</a:t>
            </a: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Term}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644008" y="3717032"/>
            <a:ext cx="4186808" cy="129614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fontScale="92500"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Expression: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Term ((</a:t>
            </a: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“+”</a:t>
            </a: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|</a:t>
            </a: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”-”</a:t>
            </a: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Term)</a:t>
            </a: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63888" y="274638"/>
            <a:ext cx="5122912" cy="114300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Expression()</a:t>
            </a:r>
            <a:br>
              <a:rPr lang="en-US" altLang="ko-KR" dirty="0" smtClean="0"/>
            </a:br>
            <a:r>
              <a:rPr lang="en-US" altLang="ko-KR" dirty="0" smtClean="0"/>
              <a:t> - </a:t>
            </a:r>
            <a:r>
              <a:rPr lang="ko-KR" altLang="en-US" dirty="0" smtClean="0"/>
              <a:t>성공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332656"/>
            <a:ext cx="8229600" cy="5721499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ko-KR" sz="1600" b="1" dirty="0" err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Token_stream</a:t>
            </a:r>
            <a:r>
              <a:rPr lang="en-US" altLang="ko-KR" sz="1600" b="1" dirty="0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600" b="1" dirty="0" err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ts</a:t>
            </a:r>
            <a:r>
              <a:rPr lang="en-US" altLang="ko-KR" sz="1600" b="1" dirty="0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None/>
            </a:pPr>
            <a:endParaRPr lang="en-US" altLang="ko-KR" sz="1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double </a:t>
            </a:r>
            <a:r>
              <a:rPr lang="en-US" altLang="ko-KR" sz="1600" b="1" dirty="0" smtClean="0">
                <a:latin typeface="Consolas" pitchFamily="49" charset="0"/>
                <a:cs typeface="Consolas" pitchFamily="49" charset="0"/>
              </a:rPr>
              <a:t>expression</a:t>
            </a:r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() </a:t>
            </a:r>
          </a:p>
          <a:p>
            <a:pPr>
              <a:buNone/>
            </a:pPr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None/>
            </a:pPr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  double left = </a:t>
            </a:r>
            <a:r>
              <a:rPr lang="en-US" altLang="ko-KR" sz="1600" b="1" dirty="0" smtClean="0">
                <a:latin typeface="Consolas" pitchFamily="49" charset="0"/>
                <a:cs typeface="Consolas" pitchFamily="49" charset="0"/>
              </a:rPr>
              <a:t>term</a:t>
            </a:r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buNone/>
            </a:pPr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  Token t = </a:t>
            </a:r>
            <a:r>
              <a:rPr lang="en-US" altLang="ko-KR" sz="1600" b="1" dirty="0" err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ts.get</a:t>
            </a:r>
            <a:r>
              <a:rPr lang="en-US" altLang="ko-KR" sz="1600" dirty="0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buNone/>
            </a:pPr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  while (true) {</a:t>
            </a:r>
          </a:p>
          <a:p>
            <a:pPr>
              <a:buNone/>
            </a:pPr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    switch (</a:t>
            </a:r>
            <a:r>
              <a:rPr lang="en-US" altLang="ko-KR" sz="1600" dirty="0" err="1" smtClean="0">
                <a:latin typeface="Consolas" pitchFamily="49" charset="0"/>
                <a:cs typeface="Consolas" pitchFamily="49" charset="0"/>
              </a:rPr>
              <a:t>t.kind</a:t>
            </a:r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) {</a:t>
            </a:r>
          </a:p>
          <a:p>
            <a:pPr>
              <a:buNone/>
            </a:pPr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    case ‘+’: </a:t>
            </a:r>
          </a:p>
          <a:p>
            <a:pPr>
              <a:buNone/>
            </a:pPr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      left += </a:t>
            </a:r>
            <a:r>
              <a:rPr lang="en-US" altLang="ko-KR" sz="1600" b="1" dirty="0" smtClean="0">
                <a:latin typeface="Consolas" pitchFamily="49" charset="0"/>
                <a:cs typeface="Consolas" pitchFamily="49" charset="0"/>
              </a:rPr>
              <a:t>term</a:t>
            </a:r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buNone/>
            </a:pPr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      t = </a:t>
            </a:r>
            <a:r>
              <a:rPr lang="en-US" altLang="ko-KR" sz="1600" b="1" dirty="0" err="1" smtClean="0">
                <a:latin typeface="Consolas" pitchFamily="49" charset="0"/>
                <a:cs typeface="Consolas" pitchFamily="49" charset="0"/>
              </a:rPr>
              <a:t>ts.get</a:t>
            </a:r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buNone/>
            </a:pPr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      break;</a:t>
            </a:r>
          </a:p>
          <a:p>
            <a:pPr>
              <a:buNone/>
            </a:pPr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    case ‘-’:</a:t>
            </a:r>
          </a:p>
          <a:p>
            <a:pPr>
              <a:buNone/>
            </a:pPr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      left -= </a:t>
            </a:r>
            <a:r>
              <a:rPr lang="en-US" altLang="ko-KR" sz="1600" b="1" dirty="0" smtClean="0">
                <a:latin typeface="Consolas" pitchFamily="49" charset="0"/>
                <a:cs typeface="Consolas" pitchFamily="49" charset="0"/>
              </a:rPr>
              <a:t>term</a:t>
            </a:r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buNone/>
            </a:pPr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      t = </a:t>
            </a:r>
            <a:r>
              <a:rPr lang="en-US" altLang="ko-KR" sz="1600" b="1" dirty="0" err="1" smtClean="0">
                <a:latin typeface="Consolas" pitchFamily="49" charset="0"/>
                <a:cs typeface="Consolas" pitchFamily="49" charset="0"/>
              </a:rPr>
              <a:t>ts.get</a:t>
            </a:r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buNone/>
            </a:pPr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      break;</a:t>
            </a:r>
          </a:p>
          <a:p>
            <a:pPr>
              <a:buNone/>
            </a:pPr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    default:</a:t>
            </a:r>
          </a:p>
          <a:p>
            <a:pPr>
              <a:buNone/>
            </a:pPr>
            <a:r>
              <a:rPr lang="en-US" altLang="ko-KR" sz="1600" b="1" dirty="0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altLang="ko-KR" sz="1600" b="1" dirty="0" err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ts.putback</a:t>
            </a:r>
            <a:r>
              <a:rPr lang="en-US" altLang="ko-KR" sz="1600" b="1" dirty="0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(t);</a:t>
            </a:r>
          </a:p>
          <a:p>
            <a:pPr>
              <a:buNone/>
            </a:pPr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      return left;</a:t>
            </a:r>
          </a:p>
          <a:p>
            <a:pPr>
              <a:buNone/>
            </a:pPr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buNone/>
            </a:pPr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buNone/>
            </a:pPr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}</a:t>
            </a:r>
            <a:endParaRPr lang="ko-KR" altLang="en-US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79912" y="4725144"/>
            <a:ext cx="474014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One-</a:t>
            </a:r>
            <a:r>
              <a:rPr lang="en-US" altLang="ko-KR" dirty="0" err="1" smtClean="0"/>
              <a:t>lookahead</a:t>
            </a:r>
            <a:endParaRPr lang="en-US" altLang="ko-KR" dirty="0" smtClean="0"/>
          </a:p>
          <a:p>
            <a:r>
              <a:rPr lang="en-US" altLang="ko-KR" dirty="0" smtClean="0"/>
              <a:t>And Backup!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이렇게 되는 </a:t>
            </a:r>
            <a:r>
              <a:rPr lang="en-US" altLang="ko-KR" dirty="0" err="1" smtClean="0"/>
              <a:t>Token_stream</a:t>
            </a:r>
            <a:r>
              <a:rPr lang="ko-KR" altLang="en-US" dirty="0" smtClean="0"/>
              <a:t>이 있으면 좋겠다</a:t>
            </a:r>
            <a:r>
              <a:rPr lang="en-US" altLang="ko-KR" dirty="0" smtClean="0"/>
              <a:t>.</a:t>
            </a:r>
          </a:p>
          <a:p>
            <a:r>
              <a:rPr lang="en-US" altLang="ko-KR" b="1" dirty="0" smtClean="0"/>
              <a:t>Wishful thinking</a:t>
            </a:r>
            <a:endParaRPr lang="ko-KR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332656"/>
            <a:ext cx="8229600" cy="5721499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double </a:t>
            </a:r>
            <a:r>
              <a:rPr lang="en-US" altLang="ko-KR" sz="1600" b="1" dirty="0" smtClean="0">
                <a:latin typeface="Consolas" pitchFamily="49" charset="0"/>
                <a:cs typeface="Consolas" pitchFamily="49" charset="0"/>
              </a:rPr>
              <a:t>term</a:t>
            </a:r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() </a:t>
            </a:r>
            <a:endParaRPr lang="en-US" altLang="ko-KR" sz="1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None/>
            </a:pPr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  double left = </a:t>
            </a:r>
            <a:r>
              <a:rPr lang="en-US" altLang="ko-KR" sz="1600" b="1" dirty="0" smtClean="0">
                <a:latin typeface="Consolas" pitchFamily="49" charset="0"/>
                <a:cs typeface="Consolas" pitchFamily="49" charset="0"/>
              </a:rPr>
              <a:t>primary</a:t>
            </a:r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();</a:t>
            </a:r>
            <a:endParaRPr lang="en-US" altLang="ko-KR" sz="1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  Token t = </a:t>
            </a:r>
            <a:r>
              <a:rPr lang="en-US" altLang="ko-KR" sz="1600" b="1" dirty="0" err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ts.get</a:t>
            </a:r>
            <a:r>
              <a:rPr lang="en-US" altLang="ko-KR" sz="1600" dirty="0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buNone/>
            </a:pPr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  while (true) {</a:t>
            </a:r>
          </a:p>
          <a:p>
            <a:pPr>
              <a:buNone/>
            </a:pPr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    switch (</a:t>
            </a:r>
            <a:r>
              <a:rPr lang="en-US" altLang="ko-KR" sz="1600" dirty="0" err="1" smtClean="0">
                <a:latin typeface="Consolas" pitchFamily="49" charset="0"/>
                <a:cs typeface="Consolas" pitchFamily="49" charset="0"/>
              </a:rPr>
              <a:t>t.kind</a:t>
            </a:r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) {</a:t>
            </a:r>
          </a:p>
          <a:p>
            <a:pPr>
              <a:buNone/>
            </a:pPr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    case </a:t>
            </a:r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‘*’: </a:t>
            </a:r>
            <a:endParaRPr lang="en-US" altLang="ko-KR" sz="1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      left </a:t>
            </a:r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*= </a:t>
            </a:r>
            <a:r>
              <a:rPr lang="en-US" altLang="ko-KR" sz="1600" b="1" dirty="0" smtClean="0">
                <a:latin typeface="Consolas" pitchFamily="49" charset="0"/>
                <a:cs typeface="Consolas" pitchFamily="49" charset="0"/>
              </a:rPr>
              <a:t>primary</a:t>
            </a:r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();</a:t>
            </a:r>
            <a:endParaRPr lang="en-US" altLang="ko-KR" sz="1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      t = </a:t>
            </a:r>
            <a:r>
              <a:rPr lang="en-US" altLang="ko-KR" sz="1600" b="1" dirty="0" err="1" smtClean="0">
                <a:latin typeface="Consolas" pitchFamily="49" charset="0"/>
                <a:cs typeface="Consolas" pitchFamily="49" charset="0"/>
              </a:rPr>
              <a:t>ts.get</a:t>
            </a:r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buNone/>
            </a:pPr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      break;</a:t>
            </a:r>
          </a:p>
          <a:p>
            <a:pPr>
              <a:buNone/>
            </a:pPr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    case </a:t>
            </a:r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‘/’:</a:t>
            </a:r>
            <a:endParaRPr lang="en-US" altLang="ko-KR" sz="1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      left </a:t>
            </a:r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/= </a:t>
            </a:r>
            <a:r>
              <a:rPr lang="en-US" altLang="ko-KR" sz="1600" b="1" dirty="0" smtClean="0">
                <a:latin typeface="Consolas" pitchFamily="49" charset="0"/>
                <a:cs typeface="Consolas" pitchFamily="49" charset="0"/>
              </a:rPr>
              <a:t>primary</a:t>
            </a:r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();</a:t>
            </a:r>
            <a:endParaRPr lang="en-US" altLang="ko-KR" sz="1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      t = </a:t>
            </a:r>
            <a:r>
              <a:rPr lang="en-US" altLang="ko-KR" sz="1600" b="1" dirty="0" err="1" smtClean="0">
                <a:latin typeface="Consolas" pitchFamily="49" charset="0"/>
                <a:cs typeface="Consolas" pitchFamily="49" charset="0"/>
              </a:rPr>
              <a:t>ts.get</a:t>
            </a:r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buNone/>
            </a:pPr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      break;</a:t>
            </a:r>
          </a:p>
          <a:p>
            <a:pPr>
              <a:buNone/>
            </a:pPr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    default:</a:t>
            </a:r>
          </a:p>
          <a:p>
            <a:pPr>
              <a:buNone/>
            </a:pPr>
            <a:r>
              <a:rPr lang="en-US" altLang="ko-KR" sz="1600" b="1" dirty="0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altLang="ko-KR" sz="1600" b="1" dirty="0" err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ts.putback</a:t>
            </a:r>
            <a:r>
              <a:rPr lang="en-US" altLang="ko-KR" sz="1600" b="1" dirty="0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(t);</a:t>
            </a:r>
          </a:p>
          <a:p>
            <a:pPr>
              <a:buNone/>
            </a:pPr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      return left;</a:t>
            </a:r>
          </a:p>
          <a:p>
            <a:pPr>
              <a:buNone/>
            </a:pPr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buNone/>
            </a:pPr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buNone/>
            </a:pPr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}</a:t>
            </a:r>
            <a:endParaRPr lang="ko-KR" altLang="en-US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27984" y="332656"/>
            <a:ext cx="4248472" cy="83099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Term</a:t>
            </a:r>
            <a:r>
              <a:rPr lang="en-US" altLang="ko-KR" sz="2400" dirty="0" smtClean="0"/>
              <a:t>:</a:t>
            </a:r>
          </a:p>
          <a:p>
            <a:r>
              <a:rPr lang="en-US" altLang="ko-KR" sz="2400" dirty="0" smtClean="0"/>
              <a:t> </a:t>
            </a:r>
            <a:r>
              <a:rPr lang="en-US" altLang="ko-KR" sz="2400" dirty="0" smtClean="0"/>
              <a:t> Primary ((‘*’|’/’) Primary)*</a:t>
            </a:r>
            <a:endParaRPr lang="en-US" altLang="ko-KR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double primary() {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{ 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Token t = </a:t>
            </a:r>
            <a:r>
              <a:rPr lang="en-US" altLang="ko-KR" b="1" dirty="0" err="1" smtClean="0">
                <a:latin typeface="Consolas" pitchFamily="49" charset="0"/>
                <a:cs typeface="Consolas" pitchFamily="49" charset="0"/>
              </a:rPr>
              <a:t>ts.get</a:t>
            </a:r>
            <a:r>
              <a:rPr lang="en-US" altLang="ko-KR" b="1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switch (</a:t>
            </a:r>
            <a:r>
              <a:rPr lang="en-US" altLang="ko-KR" dirty="0" err="1" smtClean="0">
                <a:latin typeface="Consolas" pitchFamily="49" charset="0"/>
                <a:cs typeface="Consolas" pitchFamily="49" charset="0"/>
              </a:rPr>
              <a:t>t.kind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) {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case ‘(‘: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{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  double d = </a:t>
            </a:r>
            <a:r>
              <a:rPr lang="en-US" altLang="ko-KR" b="1" dirty="0" smtClean="0">
                <a:latin typeface="Consolas" pitchFamily="49" charset="0"/>
                <a:cs typeface="Consolas" pitchFamily="49" charset="0"/>
              </a:rPr>
              <a:t>expression();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  t = </a:t>
            </a:r>
            <a:r>
              <a:rPr lang="en-US" altLang="ko-KR" b="1" dirty="0" err="1" smtClean="0">
                <a:latin typeface="Consolas" pitchFamily="49" charset="0"/>
                <a:cs typeface="Consolas" pitchFamily="49" charset="0"/>
              </a:rPr>
              <a:t>ts.get</a:t>
            </a:r>
            <a:r>
              <a:rPr lang="en-US" altLang="ko-KR" b="1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  if (</a:t>
            </a:r>
            <a:r>
              <a:rPr lang="en-US" altLang="ko-KR" dirty="0" err="1" smtClean="0">
                <a:latin typeface="Consolas" pitchFamily="49" charset="0"/>
                <a:cs typeface="Consolas" pitchFamily="49" charset="0"/>
              </a:rPr>
              <a:t>t.kind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!= ‘)’) error(“’)’</a:t>
            </a:r>
            <a:r>
              <a:rPr lang="ko-KR" altLang="en-US" dirty="0" smtClean="0">
                <a:latin typeface="Consolas" pitchFamily="49" charset="0"/>
                <a:cs typeface="Consolas" pitchFamily="49" charset="0"/>
              </a:rPr>
              <a:t>가 없음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”);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  return d;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case number: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altLang="ko-KR" dirty="0" err="1" smtClean="0">
                <a:latin typeface="Consolas" pitchFamily="49" charset="0"/>
                <a:cs typeface="Consolas" pitchFamily="49" charset="0"/>
              </a:rPr>
              <a:t>t.value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default: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  error(“Primary missing”);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}</a:t>
            </a:r>
            <a:endParaRPr lang="ko-KR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24128" y="404664"/>
            <a:ext cx="2952328" cy="12003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Primary</a:t>
            </a:r>
            <a:r>
              <a:rPr lang="en-US" altLang="ko-KR" sz="2400" dirty="0" smtClean="0"/>
              <a:t>:</a:t>
            </a:r>
          </a:p>
          <a:p>
            <a:r>
              <a:rPr lang="en-US" altLang="ko-KR" sz="2400" dirty="0" smtClean="0"/>
              <a:t>  Number</a:t>
            </a:r>
          </a:p>
          <a:p>
            <a:r>
              <a:rPr lang="en-US" altLang="ko-KR" sz="2400" dirty="0" smtClean="0">
                <a:solidFill>
                  <a:schemeClr val="accent2">
                    <a:lumMod val="75000"/>
                  </a:schemeClr>
                </a:solidFill>
              </a:rPr>
              <a:t>  ‘(‘ </a:t>
            </a:r>
            <a:r>
              <a:rPr lang="en-US" altLang="ko-KR" sz="2400" dirty="0" smtClean="0"/>
              <a:t>Expression </a:t>
            </a:r>
            <a:r>
              <a:rPr lang="en-US" altLang="ko-KR" sz="2400" dirty="0" smtClean="0">
                <a:solidFill>
                  <a:schemeClr val="accent2">
                    <a:lumMod val="75000"/>
                  </a:schemeClr>
                </a:solidFill>
              </a:rPr>
              <a:t>‘)’</a:t>
            </a:r>
            <a:endParaRPr lang="ko-KR" alt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1196752"/>
            <a:ext cx="16401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/>
              <a:t>main()</a:t>
            </a:r>
            <a:endParaRPr lang="ko-KR" alt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2627784" y="2060848"/>
            <a:ext cx="29442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/>
              <a:t>expression()</a:t>
            </a:r>
            <a:endParaRPr lang="ko-KR" altLang="en-US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5796136" y="3068960"/>
            <a:ext cx="15772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/>
              <a:t>term()</a:t>
            </a:r>
            <a:endParaRPr lang="ko-KR" altLang="en-US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5940152" y="4365104"/>
            <a:ext cx="22892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/>
              <a:t>primary()</a:t>
            </a:r>
            <a:endParaRPr lang="ko-KR" altLang="en-US" sz="4000" dirty="0"/>
          </a:p>
        </p:txBody>
      </p:sp>
      <p:cxnSp>
        <p:nvCxnSpPr>
          <p:cNvPr id="9" name="직선 화살표 연결선 8"/>
          <p:cNvCxnSpPr>
            <a:stCxn id="4" idx="2"/>
            <a:endCxn id="5" idx="1"/>
          </p:cNvCxnSpPr>
          <p:nvPr/>
        </p:nvCxnSpPr>
        <p:spPr>
          <a:xfrm>
            <a:off x="1503665" y="1904638"/>
            <a:ext cx="1124119" cy="5101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5" idx="3"/>
            <a:endCxn id="6" idx="0"/>
          </p:cNvCxnSpPr>
          <p:nvPr/>
        </p:nvCxnSpPr>
        <p:spPr>
          <a:xfrm>
            <a:off x="5571988" y="2414791"/>
            <a:ext cx="1012762" cy="6541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6" idx="2"/>
            <a:endCxn id="7" idx="0"/>
          </p:cNvCxnSpPr>
          <p:nvPr/>
        </p:nvCxnSpPr>
        <p:spPr>
          <a:xfrm>
            <a:off x="6584750" y="3776846"/>
            <a:ext cx="500043" cy="5882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구부러진 연결선 25"/>
          <p:cNvCxnSpPr>
            <a:stCxn id="7" idx="1"/>
            <a:endCxn id="5" idx="2"/>
          </p:cNvCxnSpPr>
          <p:nvPr/>
        </p:nvCxnSpPr>
        <p:spPr>
          <a:xfrm rot="10800000">
            <a:off x="4099886" y="2768735"/>
            <a:ext cx="1840266" cy="1950313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아래쪽 화살표 28"/>
          <p:cNvSpPr/>
          <p:nvPr/>
        </p:nvSpPr>
        <p:spPr>
          <a:xfrm>
            <a:off x="7884368" y="2132856"/>
            <a:ext cx="720080" cy="1872208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3203848" y="3789040"/>
            <a:ext cx="11573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Recursive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 rot="5400000">
            <a:off x="7775944" y="2673328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Descent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남은 과제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ko-KR" dirty="0" smtClean="0"/>
              <a:t>Tokenizing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wishful thinking</a:t>
            </a:r>
            <a:r>
              <a:rPr lang="ko-KR" altLang="en-US" dirty="0" smtClean="0"/>
              <a:t>으로 남아있다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오류 처리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Divide by zero</a:t>
            </a:r>
          </a:p>
          <a:p>
            <a:pPr lvl="1"/>
            <a:r>
              <a:rPr lang="en-US" altLang="ko-KR" dirty="0" smtClean="0"/>
              <a:t>Abort or Recover?</a:t>
            </a:r>
          </a:p>
          <a:p>
            <a:pPr lvl="1"/>
            <a:r>
              <a:rPr lang="en-US" altLang="ko-KR" dirty="0" smtClean="0"/>
              <a:t>Graceful exit</a:t>
            </a:r>
          </a:p>
          <a:p>
            <a:r>
              <a:rPr lang="ko-KR" altLang="en-US" dirty="0" smtClean="0"/>
              <a:t>기능 추가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% : </a:t>
            </a:r>
            <a:r>
              <a:rPr lang="ko-KR" altLang="en-US" dirty="0" smtClean="0"/>
              <a:t>양변이 정수이면</a:t>
            </a:r>
            <a:r>
              <a:rPr lang="en-US" altLang="ko-KR" dirty="0" smtClean="0"/>
              <a:t>. (</a:t>
            </a:r>
            <a:r>
              <a:rPr lang="ko-KR" altLang="en-US" dirty="0" smtClean="0"/>
              <a:t>아니면 오류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변수 도입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...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Get_token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Token </a:t>
            </a:r>
            <a:r>
              <a:rPr lang="en-US" altLang="ko-KR" b="1" dirty="0" err="1" smtClean="0">
                <a:latin typeface="Consolas" pitchFamily="49" charset="0"/>
                <a:cs typeface="Consolas" pitchFamily="49" charset="0"/>
              </a:rPr>
              <a:t>get_token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() {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char </a:t>
            </a:r>
            <a:r>
              <a:rPr lang="en-US" altLang="ko-KR" dirty="0" err="1" smtClean="0">
                <a:latin typeface="Consolas" pitchFamily="49" charset="0"/>
                <a:cs typeface="Consolas" pitchFamily="49" charset="0"/>
              </a:rPr>
              <a:t>ch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ko-KR" dirty="0" err="1" smtClean="0">
                <a:latin typeface="Consolas" pitchFamily="49" charset="0"/>
                <a:cs typeface="Consolas" pitchFamily="49" charset="0"/>
              </a:rPr>
              <a:t>cin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&gt;&gt; </a:t>
            </a:r>
            <a:r>
              <a:rPr lang="en-US" altLang="ko-KR" dirty="0" err="1" smtClean="0">
                <a:latin typeface="Consolas" pitchFamily="49" charset="0"/>
                <a:cs typeface="Consolas" pitchFamily="49" charset="0"/>
              </a:rPr>
              <a:t>ch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;   </a:t>
            </a:r>
            <a:r>
              <a:rPr lang="en-US" altLang="ko-KR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// one </a:t>
            </a:r>
            <a:r>
              <a:rPr lang="en-US" altLang="ko-KR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lookahead</a:t>
            </a:r>
            <a:r>
              <a:rPr lang="en-US" altLang="ko-KR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: </a:t>
            </a:r>
            <a:r>
              <a:rPr lang="en-US" altLang="ko-KR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ch</a:t>
            </a:r>
            <a:r>
              <a:rPr lang="en-US" altLang="ko-KR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ko-KR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getc</a:t>
            </a:r>
            <a:r>
              <a:rPr lang="en-US" altLang="ko-KR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ko-KR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stdin</a:t>
            </a:r>
            <a:r>
              <a:rPr lang="en-US" altLang="ko-KR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if (</a:t>
            </a:r>
            <a:r>
              <a:rPr lang="en-US" altLang="ko-KR" b="1" dirty="0" err="1" smtClean="0">
                <a:latin typeface="Consolas" pitchFamily="49" charset="0"/>
                <a:cs typeface="Consolas" pitchFamily="49" charset="0"/>
              </a:rPr>
              <a:t>is_op_char</a:t>
            </a:r>
            <a:r>
              <a:rPr lang="en-US" altLang="ko-KR" b="1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ko-KR" b="1" dirty="0" err="1" smtClean="0">
                <a:latin typeface="Consolas" pitchFamily="49" charset="0"/>
                <a:cs typeface="Consolas" pitchFamily="49" charset="0"/>
              </a:rPr>
              <a:t>ch</a:t>
            </a:r>
            <a:r>
              <a:rPr lang="en-US" altLang="ko-KR" b="1" dirty="0" smtClean="0">
                <a:latin typeface="Consolas" pitchFamily="49" charset="0"/>
                <a:cs typeface="Consolas" pitchFamily="49" charset="0"/>
              </a:rPr>
              <a:t>)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) {    // +, -, *, /, (, )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  return Token(</a:t>
            </a:r>
            <a:r>
              <a:rPr lang="en-US" altLang="ko-KR" dirty="0" err="1" smtClean="0">
                <a:latin typeface="Consolas" pitchFamily="49" charset="0"/>
                <a:cs typeface="Consolas" pitchFamily="49" charset="0"/>
              </a:rPr>
              <a:t>ch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} else if (</a:t>
            </a:r>
            <a:r>
              <a:rPr lang="en-US" altLang="ko-KR" b="1" dirty="0" err="1" smtClean="0">
                <a:latin typeface="Consolas" pitchFamily="49" charset="0"/>
                <a:cs typeface="Consolas" pitchFamily="49" charset="0"/>
              </a:rPr>
              <a:t>isdigit</a:t>
            </a:r>
            <a:r>
              <a:rPr lang="en-US" altLang="ko-KR" b="1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ko-KR" b="1" dirty="0" err="1" smtClean="0">
                <a:latin typeface="Consolas" pitchFamily="49" charset="0"/>
                <a:cs typeface="Consolas" pitchFamily="49" charset="0"/>
              </a:rPr>
              <a:t>ch</a:t>
            </a:r>
            <a:r>
              <a:rPr lang="en-US" altLang="ko-KR" b="1" dirty="0" smtClean="0">
                <a:latin typeface="Consolas" pitchFamily="49" charset="0"/>
                <a:cs typeface="Consolas" pitchFamily="49" charset="0"/>
              </a:rPr>
              <a:t>) || </a:t>
            </a:r>
            <a:r>
              <a:rPr lang="en-US" altLang="ko-KR" b="1" dirty="0" err="1" smtClean="0">
                <a:latin typeface="Consolas" pitchFamily="49" charset="0"/>
                <a:cs typeface="Consolas" pitchFamily="49" charset="0"/>
              </a:rPr>
              <a:t>ch</a:t>
            </a:r>
            <a:r>
              <a:rPr lang="en-US" altLang="ko-KR" b="1" dirty="0" smtClean="0">
                <a:latin typeface="Consolas" pitchFamily="49" charset="0"/>
                <a:cs typeface="Consolas" pitchFamily="49" charset="0"/>
              </a:rPr>
              <a:t> == ‘.’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) { // number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dirty="0" err="1" smtClean="0">
                <a:latin typeface="Consolas" pitchFamily="49" charset="0"/>
                <a:cs typeface="Consolas" pitchFamily="49" charset="0"/>
              </a:rPr>
              <a:t>cin.putback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ko-KR" dirty="0" err="1" smtClean="0">
                <a:latin typeface="Consolas" pitchFamily="49" charset="0"/>
                <a:cs typeface="Consolas" pitchFamily="49" charset="0"/>
              </a:rPr>
              <a:t>ch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); </a:t>
            </a:r>
            <a:r>
              <a:rPr lang="en-US" altLang="ko-KR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// backup : </a:t>
            </a:r>
            <a:r>
              <a:rPr lang="en-US" altLang="ko-KR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ungetc</a:t>
            </a:r>
            <a:r>
              <a:rPr lang="en-US" altLang="ko-KR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ko-KR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ch</a:t>
            </a:r>
            <a:r>
              <a:rPr lang="en-US" altLang="ko-KR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ko-KR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stdin</a:t>
            </a:r>
            <a:r>
              <a:rPr lang="en-US" altLang="ko-KR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  double value;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dirty="0" err="1" smtClean="0">
                <a:latin typeface="Consolas" pitchFamily="49" charset="0"/>
                <a:cs typeface="Consolas" pitchFamily="49" charset="0"/>
              </a:rPr>
              <a:t>cin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&gt;&gt; value;    </a:t>
            </a:r>
            <a:r>
              <a:rPr lang="en-US" altLang="ko-KR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// read : </a:t>
            </a:r>
            <a:r>
              <a:rPr lang="en-US" altLang="ko-KR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scanf</a:t>
            </a:r>
            <a:r>
              <a:rPr lang="en-US" altLang="ko-KR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(“%</a:t>
            </a:r>
            <a:r>
              <a:rPr lang="en-US" altLang="ko-KR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lf”,&amp;value</a:t>
            </a:r>
            <a:r>
              <a:rPr lang="en-US" altLang="ko-KR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  return Token(number, value);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error(“Unknown token”);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}</a:t>
            </a:r>
            <a:endParaRPr lang="ko-KR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Token_stream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Token </a:t>
            </a:r>
            <a:r>
              <a:rPr lang="en-US" altLang="ko-KR" dirty="0" err="1" smtClean="0">
                <a:latin typeface="Consolas" pitchFamily="49" charset="0"/>
                <a:cs typeface="Consolas" pitchFamily="49" charset="0"/>
              </a:rPr>
              <a:t>Token_stream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en-US" altLang="ko-KR" b="1" dirty="0" smtClean="0">
                <a:latin typeface="Consolas" pitchFamily="49" charset="0"/>
                <a:cs typeface="Consolas" pitchFamily="49" charset="0"/>
              </a:rPr>
              <a:t>get 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() {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if (full) {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 full = false;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 return buffer;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}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return </a:t>
            </a:r>
            <a:r>
              <a:rPr lang="en-US" altLang="ko-KR" dirty="0" err="1" smtClean="0">
                <a:latin typeface="Consolas" pitchFamily="49" charset="0"/>
                <a:cs typeface="Consolas" pitchFamily="49" charset="0"/>
              </a:rPr>
              <a:t>get_token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();</a:t>
            </a:r>
            <a:endParaRPr lang="en-US" altLang="ko-KR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None/>
            </a:pPr>
            <a:endParaRPr lang="en-US" altLang="ko-KR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void </a:t>
            </a:r>
            <a:r>
              <a:rPr lang="en-US" altLang="ko-KR" dirty="0" err="1" smtClean="0">
                <a:latin typeface="Consolas" pitchFamily="49" charset="0"/>
                <a:cs typeface="Consolas" pitchFamily="49" charset="0"/>
              </a:rPr>
              <a:t>Token_stream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en-US" altLang="ko-KR" dirty="0" err="1" smtClean="0">
                <a:latin typeface="Consolas" pitchFamily="49" charset="0"/>
                <a:cs typeface="Consolas" pitchFamily="49" charset="0"/>
              </a:rPr>
              <a:t>putback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(Token t) {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if (full) error(“Can’t </a:t>
            </a:r>
            <a:r>
              <a:rPr lang="en-US" altLang="ko-KR" dirty="0" err="1" smtClean="0">
                <a:latin typeface="Consolas" pitchFamily="49" charset="0"/>
                <a:cs typeface="Consolas" pitchFamily="49" charset="0"/>
              </a:rPr>
              <a:t>putback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twice”);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full = true;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buffer = t;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}</a:t>
            </a:r>
            <a:endParaRPr lang="ko-KR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기능 추가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변수를 추가하려면</a:t>
            </a:r>
            <a:r>
              <a:rPr lang="en-US" altLang="ko-KR" dirty="0" smtClean="0"/>
              <a:t>?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&gt; let </a:t>
            </a:r>
            <a:r>
              <a:rPr lang="en-US" altLang="ko-KR" b="1" dirty="0" smtClean="0">
                <a:solidFill>
                  <a:srgbClr val="C00000"/>
                </a:solidFill>
              </a:rPr>
              <a:t>pi</a:t>
            </a:r>
            <a:r>
              <a:rPr lang="en-US" altLang="ko-KR" dirty="0" smtClean="0"/>
              <a:t> = 3.14</a:t>
            </a:r>
          </a:p>
          <a:p>
            <a:pPr>
              <a:buNone/>
            </a:pPr>
            <a:r>
              <a:rPr lang="en-US" altLang="ko-KR" dirty="0" smtClean="0"/>
              <a:t>= 3.14</a:t>
            </a:r>
          </a:p>
          <a:p>
            <a:pPr>
              <a:buNone/>
            </a:pPr>
            <a:r>
              <a:rPr lang="en-US" altLang="ko-KR" dirty="0" smtClean="0"/>
              <a:t>&gt; 2 * </a:t>
            </a:r>
            <a:r>
              <a:rPr lang="en-US" altLang="ko-KR" b="1" dirty="0" smtClean="0">
                <a:solidFill>
                  <a:srgbClr val="C00000"/>
                </a:solidFill>
              </a:rPr>
              <a:t>pi</a:t>
            </a:r>
          </a:p>
          <a:p>
            <a:pPr>
              <a:buNone/>
            </a:pPr>
            <a:r>
              <a:rPr lang="en-US" altLang="ko-KR" dirty="0" smtClean="0"/>
              <a:t>= 6.28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95936" y="2780928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변수 선언</a:t>
            </a:r>
            <a:r>
              <a:rPr lang="en-US" altLang="ko-KR" dirty="0" smtClean="0"/>
              <a:t>(declaration)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계산기 </a:t>
            </a:r>
            <a:r>
              <a:rPr lang="ko-KR" altLang="en-US" dirty="0" smtClean="0"/>
              <a:t>골격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 smtClean="0"/>
              <a:t>Read a line</a:t>
            </a:r>
          </a:p>
          <a:p>
            <a:pPr>
              <a:buNone/>
            </a:pPr>
            <a:r>
              <a:rPr lang="en-US" altLang="ko-KR" dirty="0" smtClean="0"/>
              <a:t>Calculate</a:t>
            </a:r>
          </a:p>
          <a:p>
            <a:pPr>
              <a:buNone/>
            </a:pPr>
            <a:r>
              <a:rPr lang="en-US" altLang="ko-KR" dirty="0" smtClean="0"/>
              <a:t>Write </a:t>
            </a:r>
            <a:r>
              <a:rPr lang="en-US" altLang="ko-KR" dirty="0" smtClean="0"/>
              <a:t>result</a:t>
            </a:r>
          </a:p>
          <a:p>
            <a:pPr>
              <a:buNone/>
            </a:pPr>
            <a:r>
              <a:rPr lang="ko-KR" altLang="en-US" dirty="0" smtClean="0"/>
              <a:t>반복</a:t>
            </a:r>
            <a:r>
              <a:rPr lang="en-US" altLang="ko-KR" dirty="0" smtClean="0"/>
              <a:t>...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문법 확장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7211144" cy="4525963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altLang="ko-KR" b="1" dirty="0" smtClean="0">
                <a:solidFill>
                  <a:srgbClr val="C00000"/>
                </a:solidFill>
              </a:rPr>
              <a:t>Statement</a:t>
            </a:r>
            <a:r>
              <a:rPr lang="en-US" altLang="ko-KR" b="1" dirty="0" smtClean="0"/>
              <a:t>: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smtClean="0">
                <a:solidFill>
                  <a:srgbClr val="C00000"/>
                </a:solidFill>
              </a:rPr>
              <a:t>Declaration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smtClean="0"/>
              <a:t>Expression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b="1" dirty="0" smtClean="0">
                <a:solidFill>
                  <a:srgbClr val="C00000"/>
                </a:solidFill>
              </a:rPr>
              <a:t>Declaration</a:t>
            </a:r>
            <a:r>
              <a:rPr lang="en-US" altLang="ko-KR" b="1" dirty="0" smtClean="0"/>
              <a:t>: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smtClean="0">
                <a:solidFill>
                  <a:srgbClr val="C00000"/>
                </a:solidFill>
              </a:rPr>
              <a:t>“let” </a:t>
            </a:r>
            <a:r>
              <a:rPr lang="en-US" altLang="ko-KR" dirty="0" smtClean="0"/>
              <a:t>Name </a:t>
            </a:r>
            <a:r>
              <a:rPr lang="en-US" altLang="ko-KR" dirty="0" smtClean="0">
                <a:solidFill>
                  <a:srgbClr val="C00000"/>
                </a:solidFill>
              </a:rPr>
              <a:t>“=“</a:t>
            </a:r>
            <a:r>
              <a:rPr lang="en-US" altLang="ko-KR" dirty="0" smtClean="0"/>
              <a:t> </a:t>
            </a:r>
            <a:r>
              <a:rPr lang="en-US" altLang="ko-KR" dirty="0" smtClean="0"/>
              <a:t>Expression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b="1" dirty="0" smtClean="0">
                <a:solidFill>
                  <a:srgbClr val="C00000"/>
                </a:solidFill>
              </a:rPr>
              <a:t>Primary</a:t>
            </a:r>
            <a:r>
              <a:rPr lang="en-US" altLang="ko-KR" dirty="0" smtClean="0"/>
              <a:t>:</a:t>
            </a:r>
          </a:p>
          <a:p>
            <a:pPr>
              <a:buNone/>
            </a:pPr>
            <a:r>
              <a:rPr lang="en-US" altLang="ko-KR" dirty="0" smtClean="0"/>
              <a:t> </a:t>
            </a:r>
            <a:r>
              <a:rPr lang="en-US" altLang="ko-KR" dirty="0" smtClean="0"/>
              <a:t> Number</a:t>
            </a:r>
          </a:p>
          <a:p>
            <a:pPr>
              <a:buNone/>
            </a:pPr>
            <a:r>
              <a:rPr lang="en-US" altLang="ko-KR" dirty="0" smtClean="0"/>
              <a:t> 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C00000"/>
                </a:solidFill>
              </a:rPr>
              <a:t>Name</a:t>
            </a:r>
          </a:p>
          <a:p>
            <a:pPr>
              <a:buNone/>
            </a:pPr>
            <a:r>
              <a:rPr lang="en-US" altLang="ko-KR" dirty="0" smtClean="0"/>
              <a:t> 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C00000"/>
                </a:solidFill>
              </a:rPr>
              <a:t>“(“</a:t>
            </a:r>
            <a:r>
              <a:rPr lang="en-US" altLang="ko-KR" dirty="0" smtClean="0"/>
              <a:t> Expression </a:t>
            </a:r>
            <a:r>
              <a:rPr lang="en-US" altLang="ko-KR" dirty="0" smtClean="0">
                <a:solidFill>
                  <a:srgbClr val="C00000"/>
                </a:solidFill>
              </a:rPr>
              <a:t>“)”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토큰 추가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971600" y="1700808"/>
            <a:ext cx="403244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종류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sz="2800" dirty="0" smtClean="0"/>
              <a:t>Number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Name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Let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ko-KR" altLang="en-US" sz="2800" dirty="0" smtClean="0"/>
              <a:t>연산자</a:t>
            </a:r>
            <a:r>
              <a:rPr lang="en-US" altLang="ko-KR" sz="2800" dirty="0" smtClean="0"/>
              <a:t>(</a:t>
            </a:r>
            <a:r>
              <a:rPr lang="en-US" altLang="ko-KR" sz="2800" dirty="0" smtClean="0">
                <a:solidFill>
                  <a:srgbClr val="C00000"/>
                </a:solidFill>
              </a:rPr>
              <a:t>=</a:t>
            </a:r>
            <a:r>
              <a:rPr lang="en-US" altLang="ko-KR" sz="2800" dirty="0" smtClean="0"/>
              <a:t>, +, -, ..)</a:t>
            </a:r>
            <a:endParaRPr kumimoji="0" lang="en-US" altLang="ko-KR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괄호</a:t>
            </a:r>
            <a:endParaRPr kumimoji="0" lang="en-US" altLang="ko-KR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004048" y="2132856"/>
            <a:ext cx="3240360" cy="26776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2400" dirty="0" smtClean="0">
                <a:latin typeface="Consolas" pitchFamily="49" charset="0"/>
                <a:cs typeface="Consolas" pitchFamily="49" charset="0"/>
              </a:rPr>
              <a:t>class Token {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2400" dirty="0" smtClean="0">
                <a:latin typeface="Consolas" pitchFamily="49" charset="0"/>
                <a:cs typeface="Consolas" pitchFamily="49" charset="0"/>
              </a:rPr>
              <a:t>public: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2400" dirty="0" smtClean="0">
                <a:latin typeface="Consolas" pitchFamily="49" charset="0"/>
                <a:cs typeface="Consolas" pitchFamily="49" charset="0"/>
              </a:rPr>
              <a:t>  char kind;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2400" dirty="0" smtClean="0">
                <a:latin typeface="Consolas" pitchFamily="49" charset="0"/>
                <a:cs typeface="Consolas" pitchFamily="49" charset="0"/>
              </a:rPr>
              <a:t>  double value;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24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ko-KR" sz="2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string name;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2400" dirty="0" smtClean="0">
                <a:latin typeface="Consolas" pitchFamily="49" charset="0"/>
                <a:cs typeface="Consolas" pitchFamily="49" charset="0"/>
              </a:rPr>
              <a:t>};</a:t>
            </a: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2411760" y="3068960"/>
            <a:ext cx="2736304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ko-KR" sz="2400" dirty="0" smtClean="0">
                <a:latin typeface="Consolas" pitchFamily="49" charset="0"/>
                <a:cs typeface="Consolas" pitchFamily="49" charset="0"/>
              </a:rPr>
              <a:t>double </a:t>
            </a:r>
            <a:r>
              <a:rPr lang="en-US" altLang="ko-KR" sz="2400" b="1" dirty="0" smtClean="0">
                <a:latin typeface="Consolas" pitchFamily="49" charset="0"/>
                <a:cs typeface="Consolas" pitchFamily="49" charset="0"/>
              </a:rPr>
              <a:t>statement</a:t>
            </a:r>
            <a:r>
              <a:rPr lang="en-US" altLang="ko-KR" sz="2400" dirty="0" smtClean="0">
                <a:latin typeface="Consolas" pitchFamily="49" charset="0"/>
                <a:cs typeface="Consolas" pitchFamily="49" charset="0"/>
              </a:rPr>
              <a:t>() </a:t>
            </a:r>
          </a:p>
          <a:p>
            <a:pPr>
              <a:buNone/>
            </a:pPr>
            <a:r>
              <a:rPr lang="en-US" altLang="ko-KR" sz="24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None/>
            </a:pPr>
            <a:r>
              <a:rPr lang="en-US" altLang="ko-KR" sz="2400" dirty="0" smtClean="0">
                <a:latin typeface="Consolas" pitchFamily="49" charset="0"/>
                <a:cs typeface="Consolas" pitchFamily="49" charset="0"/>
              </a:rPr>
              <a:t>  Token t= </a:t>
            </a:r>
            <a:r>
              <a:rPr lang="en-US" altLang="ko-KR" sz="2400" b="1" dirty="0" err="1" smtClean="0">
                <a:latin typeface="Consolas" pitchFamily="49" charset="0"/>
                <a:cs typeface="Consolas" pitchFamily="49" charset="0"/>
              </a:rPr>
              <a:t>ts.get</a:t>
            </a:r>
            <a:r>
              <a:rPr lang="en-US" altLang="ko-KR" sz="24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buNone/>
            </a:pPr>
            <a:r>
              <a:rPr lang="en-US" altLang="ko-KR" sz="2400" dirty="0" smtClean="0">
                <a:latin typeface="Consolas" pitchFamily="49" charset="0"/>
                <a:cs typeface="Consolas" pitchFamily="49" charset="0"/>
              </a:rPr>
              <a:t>  switch (</a:t>
            </a:r>
            <a:r>
              <a:rPr lang="en-US" altLang="ko-KR" sz="2400" dirty="0" err="1" smtClean="0">
                <a:latin typeface="Consolas" pitchFamily="49" charset="0"/>
                <a:cs typeface="Consolas" pitchFamily="49" charset="0"/>
              </a:rPr>
              <a:t>t.kind</a:t>
            </a:r>
            <a:r>
              <a:rPr lang="en-US" altLang="ko-KR" sz="2400" dirty="0" smtClean="0">
                <a:latin typeface="Consolas" pitchFamily="49" charset="0"/>
                <a:cs typeface="Consolas" pitchFamily="49" charset="0"/>
              </a:rPr>
              <a:t>) {</a:t>
            </a:r>
          </a:p>
          <a:p>
            <a:pPr>
              <a:buNone/>
            </a:pPr>
            <a:r>
              <a:rPr lang="en-US" altLang="ko-KR" sz="2400" dirty="0" smtClean="0">
                <a:latin typeface="Consolas" pitchFamily="49" charset="0"/>
                <a:cs typeface="Consolas" pitchFamily="49" charset="0"/>
              </a:rPr>
              <a:t>  case </a:t>
            </a:r>
            <a:r>
              <a:rPr lang="en-US" altLang="ko-KR" sz="2400" b="1" dirty="0" smtClean="0">
                <a:latin typeface="Consolas" pitchFamily="49" charset="0"/>
                <a:cs typeface="Consolas" pitchFamily="49" charset="0"/>
              </a:rPr>
              <a:t>let</a:t>
            </a:r>
            <a:r>
              <a:rPr lang="en-US" altLang="ko-KR" sz="2400" dirty="0" smtClean="0">
                <a:latin typeface="Consolas" pitchFamily="49" charset="0"/>
                <a:cs typeface="Consolas" pitchFamily="49" charset="0"/>
              </a:rPr>
              <a:t>: </a:t>
            </a:r>
          </a:p>
          <a:p>
            <a:pPr>
              <a:buNone/>
            </a:pPr>
            <a:r>
              <a:rPr lang="en-US" altLang="ko-KR" sz="2400" dirty="0" smtClean="0"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altLang="ko-KR" sz="2400" b="1" dirty="0" smtClean="0">
                <a:latin typeface="Consolas" pitchFamily="49" charset="0"/>
                <a:cs typeface="Consolas" pitchFamily="49" charset="0"/>
              </a:rPr>
              <a:t>declaration</a:t>
            </a:r>
            <a:r>
              <a:rPr lang="en-US" altLang="ko-KR" sz="24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buNone/>
            </a:pPr>
            <a:r>
              <a:rPr lang="en-US" altLang="ko-KR" sz="2400" dirty="0" smtClean="0">
                <a:latin typeface="Consolas" pitchFamily="49" charset="0"/>
                <a:cs typeface="Consolas" pitchFamily="49" charset="0"/>
              </a:rPr>
              <a:t>  default:</a:t>
            </a:r>
          </a:p>
          <a:p>
            <a:pPr>
              <a:buNone/>
            </a:pPr>
            <a:r>
              <a:rPr lang="en-US" altLang="ko-KR" sz="2400" b="1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sz="2400" b="1" dirty="0" err="1" smtClean="0">
                <a:latin typeface="Consolas" pitchFamily="49" charset="0"/>
                <a:cs typeface="Consolas" pitchFamily="49" charset="0"/>
              </a:rPr>
              <a:t>ts.putback</a:t>
            </a:r>
            <a:r>
              <a:rPr lang="en-US" altLang="ko-KR" sz="2400" b="1" dirty="0" smtClean="0">
                <a:latin typeface="Consolas" pitchFamily="49" charset="0"/>
                <a:cs typeface="Consolas" pitchFamily="49" charset="0"/>
              </a:rPr>
              <a:t>(t);</a:t>
            </a:r>
          </a:p>
          <a:p>
            <a:pPr>
              <a:buNone/>
            </a:pPr>
            <a:r>
              <a:rPr lang="en-US" altLang="ko-KR" sz="2400" dirty="0" smtClean="0"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altLang="ko-KR" sz="2400" b="1" dirty="0" smtClean="0">
                <a:latin typeface="Consolas" pitchFamily="49" charset="0"/>
                <a:cs typeface="Consolas" pitchFamily="49" charset="0"/>
              </a:rPr>
              <a:t>expression</a:t>
            </a:r>
            <a:r>
              <a:rPr lang="en-US" altLang="ko-KR" sz="24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buNone/>
            </a:pPr>
            <a:r>
              <a:rPr lang="en-US" altLang="ko-KR" sz="2400" dirty="0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buNone/>
            </a:pPr>
            <a:r>
              <a:rPr lang="en-US" altLang="ko-KR" sz="2400" dirty="0" smtClean="0">
                <a:latin typeface="Consolas" pitchFamily="49" charset="0"/>
                <a:cs typeface="Consolas" pitchFamily="49" charset="0"/>
              </a:rPr>
              <a:t>}</a:t>
            </a:r>
            <a:endParaRPr lang="ko-KR" altLang="en-US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16016" y="332656"/>
            <a:ext cx="4104456" cy="23083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Statement:</a:t>
            </a:r>
          </a:p>
          <a:p>
            <a:r>
              <a:rPr lang="en-US" altLang="ko-KR" sz="2400" dirty="0" smtClean="0"/>
              <a:t>  Declaration</a:t>
            </a:r>
          </a:p>
          <a:p>
            <a:r>
              <a:rPr lang="en-US" altLang="ko-KR" sz="2400" dirty="0" smtClean="0"/>
              <a:t>  Expression</a:t>
            </a:r>
          </a:p>
          <a:p>
            <a:endParaRPr lang="en-US" altLang="ko-KR" sz="2400" dirty="0" smtClean="0"/>
          </a:p>
          <a:p>
            <a:r>
              <a:rPr lang="en-US" altLang="ko-KR" sz="2400" b="1" dirty="0" smtClean="0"/>
              <a:t>Declaration:</a:t>
            </a:r>
          </a:p>
          <a:p>
            <a:r>
              <a:rPr lang="en-US" altLang="ko-KR" sz="2400" dirty="0" smtClean="0"/>
              <a:t>  </a:t>
            </a:r>
            <a:r>
              <a:rPr lang="en-US" altLang="ko-KR" sz="2400" dirty="0" smtClean="0">
                <a:solidFill>
                  <a:srgbClr val="C00000"/>
                </a:solidFill>
              </a:rPr>
              <a:t>“let” </a:t>
            </a:r>
            <a:r>
              <a:rPr lang="en-US" altLang="ko-KR" sz="2400" dirty="0" smtClean="0"/>
              <a:t>Name </a:t>
            </a:r>
            <a:r>
              <a:rPr lang="en-US" altLang="ko-KR" sz="2400" dirty="0" smtClean="0">
                <a:solidFill>
                  <a:srgbClr val="C00000"/>
                </a:solidFill>
              </a:rPr>
              <a:t>“=“</a:t>
            </a:r>
            <a:r>
              <a:rPr lang="en-US" altLang="ko-KR" sz="2400" dirty="0" smtClean="0"/>
              <a:t> Expression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ko-KR" sz="2400" dirty="0" smtClean="0">
                <a:latin typeface="Consolas" pitchFamily="49" charset="0"/>
                <a:cs typeface="Consolas" pitchFamily="49" charset="0"/>
              </a:rPr>
              <a:t>double </a:t>
            </a:r>
            <a:r>
              <a:rPr lang="en-US" altLang="ko-KR" sz="2400" b="1" dirty="0" smtClean="0">
                <a:latin typeface="Consolas" pitchFamily="49" charset="0"/>
                <a:cs typeface="Consolas" pitchFamily="49" charset="0"/>
              </a:rPr>
              <a:t>declaration</a:t>
            </a:r>
            <a:r>
              <a:rPr lang="en-US" altLang="ko-KR" sz="2400" dirty="0" smtClean="0">
                <a:latin typeface="Consolas" pitchFamily="49" charset="0"/>
                <a:cs typeface="Consolas" pitchFamily="49" charset="0"/>
              </a:rPr>
              <a:t>() </a:t>
            </a:r>
            <a:endParaRPr lang="en-US" altLang="ko-KR" sz="24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altLang="ko-KR" sz="24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None/>
            </a:pPr>
            <a:r>
              <a:rPr lang="en-US" altLang="ko-KR" sz="2400" dirty="0" smtClean="0">
                <a:latin typeface="Consolas" pitchFamily="49" charset="0"/>
                <a:cs typeface="Consolas" pitchFamily="49" charset="0"/>
              </a:rPr>
              <a:t>  Token </a:t>
            </a:r>
            <a:r>
              <a:rPr lang="en-US" altLang="ko-KR" sz="2400" dirty="0" smtClean="0">
                <a:latin typeface="Consolas" pitchFamily="49" charset="0"/>
                <a:cs typeface="Consolas" pitchFamily="49" charset="0"/>
              </a:rPr>
              <a:t>t = </a:t>
            </a:r>
            <a:r>
              <a:rPr lang="en-US" altLang="ko-KR" sz="2400" b="1" dirty="0" err="1" smtClean="0">
                <a:latin typeface="Consolas" pitchFamily="49" charset="0"/>
                <a:cs typeface="Consolas" pitchFamily="49" charset="0"/>
              </a:rPr>
              <a:t>ts.get</a:t>
            </a:r>
            <a:r>
              <a:rPr lang="en-US" altLang="ko-KR" sz="24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buNone/>
            </a:pPr>
            <a:r>
              <a:rPr lang="en-US" altLang="ko-KR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400" dirty="0" smtClean="0">
                <a:latin typeface="Consolas" pitchFamily="49" charset="0"/>
                <a:cs typeface="Consolas" pitchFamily="49" charset="0"/>
              </a:rPr>
              <a:t> if (</a:t>
            </a:r>
            <a:r>
              <a:rPr lang="en-US" altLang="ko-KR" sz="2400" dirty="0" err="1" smtClean="0">
                <a:latin typeface="Consolas" pitchFamily="49" charset="0"/>
                <a:cs typeface="Consolas" pitchFamily="49" charset="0"/>
              </a:rPr>
              <a:t>t.kind</a:t>
            </a:r>
            <a:r>
              <a:rPr lang="en-US" altLang="ko-KR" sz="2400" dirty="0" smtClean="0">
                <a:latin typeface="Consolas" pitchFamily="49" charset="0"/>
                <a:cs typeface="Consolas" pitchFamily="49" charset="0"/>
              </a:rPr>
              <a:t> != name) error(“...”);</a:t>
            </a:r>
          </a:p>
          <a:p>
            <a:pPr>
              <a:buNone/>
            </a:pPr>
            <a:r>
              <a:rPr lang="en-US" altLang="ko-KR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400" dirty="0" smtClean="0">
                <a:latin typeface="Consolas" pitchFamily="49" charset="0"/>
                <a:cs typeface="Consolas" pitchFamily="49" charset="0"/>
              </a:rPr>
              <a:t> if (</a:t>
            </a:r>
            <a:r>
              <a:rPr lang="en-US" altLang="ko-KR" sz="2400" b="1" dirty="0" err="1" smtClean="0">
                <a:latin typeface="Consolas" pitchFamily="49" charset="0"/>
                <a:cs typeface="Consolas" pitchFamily="49" charset="0"/>
              </a:rPr>
              <a:t>is_defined</a:t>
            </a:r>
            <a:r>
              <a:rPr lang="en-US" altLang="ko-KR" sz="2400" dirty="0" smtClean="0">
                <a:latin typeface="Consolas" pitchFamily="49" charset="0"/>
                <a:cs typeface="Consolas" pitchFamily="49" charset="0"/>
              </a:rPr>
              <a:t>(t.name)) error(“...”);</a:t>
            </a:r>
            <a:endParaRPr lang="en-US" altLang="ko-KR" sz="24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altLang="ko-KR" sz="2400" dirty="0" smtClean="0">
                <a:latin typeface="Consolas" pitchFamily="49" charset="0"/>
                <a:cs typeface="Consolas" pitchFamily="49" charset="0"/>
              </a:rPr>
              <a:t>  double v = </a:t>
            </a:r>
            <a:r>
              <a:rPr lang="en-US" altLang="ko-KR" sz="2400" b="1" dirty="0" smtClean="0">
                <a:latin typeface="Consolas" pitchFamily="49" charset="0"/>
                <a:cs typeface="Consolas" pitchFamily="49" charset="0"/>
              </a:rPr>
              <a:t>expression</a:t>
            </a:r>
            <a:r>
              <a:rPr lang="en-US" altLang="ko-KR" sz="24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buNone/>
            </a:pPr>
            <a:r>
              <a:rPr lang="en-US" altLang="ko-KR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400" b="1" dirty="0" err="1" smtClean="0">
                <a:latin typeface="Consolas" pitchFamily="49" charset="0"/>
                <a:cs typeface="Consolas" pitchFamily="49" charset="0"/>
              </a:rPr>
              <a:t>define_variable</a:t>
            </a:r>
            <a:r>
              <a:rPr lang="en-US" altLang="ko-KR" sz="2400" dirty="0" smtClean="0">
                <a:latin typeface="Consolas" pitchFamily="49" charset="0"/>
                <a:cs typeface="Consolas" pitchFamily="49" charset="0"/>
              </a:rPr>
              <a:t>(t.name, v);</a:t>
            </a:r>
          </a:p>
          <a:p>
            <a:pPr>
              <a:buNone/>
            </a:pPr>
            <a:r>
              <a:rPr lang="en-US" altLang="ko-KR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400" dirty="0" smtClean="0">
                <a:latin typeface="Consolas" pitchFamily="49" charset="0"/>
                <a:cs typeface="Consolas" pitchFamily="49" charset="0"/>
              </a:rPr>
              <a:t> return v;</a:t>
            </a:r>
          </a:p>
          <a:p>
            <a:pPr>
              <a:buNone/>
            </a:pPr>
            <a:r>
              <a:rPr lang="en-US" altLang="ko-KR" sz="2400" dirty="0" smtClean="0">
                <a:latin typeface="Consolas" pitchFamily="49" charset="0"/>
                <a:cs typeface="Consolas" pitchFamily="49" charset="0"/>
              </a:rPr>
              <a:t>}</a:t>
            </a:r>
            <a:endParaRPr lang="ko-KR" altLang="en-US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16016" y="332656"/>
            <a:ext cx="4104456" cy="83099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Declaration</a:t>
            </a:r>
            <a:r>
              <a:rPr lang="en-US" altLang="ko-KR" sz="2400" b="1" dirty="0" smtClean="0"/>
              <a:t>:</a:t>
            </a:r>
          </a:p>
          <a:p>
            <a:r>
              <a:rPr lang="en-US" altLang="ko-KR" sz="2400" dirty="0" smtClean="0"/>
              <a:t>  </a:t>
            </a:r>
            <a:r>
              <a:rPr lang="en-US" altLang="ko-KR" sz="2400" dirty="0" smtClean="0">
                <a:solidFill>
                  <a:srgbClr val="C00000"/>
                </a:solidFill>
              </a:rPr>
              <a:t>“let” </a:t>
            </a:r>
            <a:r>
              <a:rPr lang="en-US" altLang="ko-KR" sz="2400" dirty="0" smtClean="0"/>
              <a:t>Name </a:t>
            </a:r>
            <a:r>
              <a:rPr lang="en-US" altLang="ko-KR" sz="2400" dirty="0" smtClean="0">
                <a:solidFill>
                  <a:srgbClr val="C00000"/>
                </a:solidFill>
              </a:rPr>
              <a:t>“=“</a:t>
            </a:r>
            <a:r>
              <a:rPr lang="en-US" altLang="ko-KR" sz="2400" dirty="0" smtClean="0"/>
              <a:t> Expression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double primary() {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{ 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Token t = </a:t>
            </a:r>
            <a:r>
              <a:rPr lang="en-US" altLang="ko-KR" b="1" dirty="0" err="1" smtClean="0">
                <a:latin typeface="Consolas" pitchFamily="49" charset="0"/>
                <a:cs typeface="Consolas" pitchFamily="49" charset="0"/>
              </a:rPr>
              <a:t>ts.get</a:t>
            </a:r>
            <a:r>
              <a:rPr lang="en-US" altLang="ko-KR" b="1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switch (</a:t>
            </a:r>
            <a:r>
              <a:rPr lang="en-US" altLang="ko-KR" dirty="0" err="1" smtClean="0">
                <a:latin typeface="Consolas" pitchFamily="49" charset="0"/>
                <a:cs typeface="Consolas" pitchFamily="49" charset="0"/>
              </a:rPr>
              <a:t>t.kind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) {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case ‘(‘: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{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  double d = </a:t>
            </a:r>
            <a:r>
              <a:rPr lang="en-US" altLang="ko-KR" b="1" dirty="0" smtClean="0">
                <a:latin typeface="Consolas" pitchFamily="49" charset="0"/>
                <a:cs typeface="Consolas" pitchFamily="49" charset="0"/>
              </a:rPr>
              <a:t>expression();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  t = </a:t>
            </a:r>
            <a:r>
              <a:rPr lang="en-US" altLang="ko-KR" b="1" dirty="0" err="1" smtClean="0">
                <a:latin typeface="Consolas" pitchFamily="49" charset="0"/>
                <a:cs typeface="Consolas" pitchFamily="49" charset="0"/>
              </a:rPr>
              <a:t>ts.get</a:t>
            </a:r>
            <a:r>
              <a:rPr lang="en-US" altLang="ko-KR" b="1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  if (</a:t>
            </a:r>
            <a:r>
              <a:rPr lang="en-US" altLang="ko-KR" dirty="0" err="1" smtClean="0">
                <a:latin typeface="Consolas" pitchFamily="49" charset="0"/>
                <a:cs typeface="Consolas" pitchFamily="49" charset="0"/>
              </a:rPr>
              <a:t>t.kind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!= ‘)’) error(“’)’</a:t>
            </a:r>
            <a:r>
              <a:rPr lang="ko-KR" altLang="en-US" dirty="0" smtClean="0">
                <a:latin typeface="Consolas" pitchFamily="49" charset="0"/>
                <a:cs typeface="Consolas" pitchFamily="49" charset="0"/>
              </a:rPr>
              <a:t>가 없음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”);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  return d;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case number: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altLang="ko-KR" dirty="0" err="1" smtClean="0">
                <a:latin typeface="Consolas" pitchFamily="49" charset="0"/>
                <a:cs typeface="Consolas" pitchFamily="49" charset="0"/>
              </a:rPr>
              <a:t>t.value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ko-KR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case name:</a:t>
            </a:r>
          </a:p>
          <a:p>
            <a:pPr>
              <a:buNone/>
            </a:pPr>
            <a:r>
              <a:rPr lang="en-US" altLang="ko-KR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altLang="ko-KR" b="1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get_variable</a:t>
            </a:r>
            <a:r>
              <a:rPr lang="en-US" altLang="ko-KR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(t.name);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default: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  error(“Primary missing”);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}</a:t>
            </a:r>
            <a:endParaRPr lang="ko-KR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16016" y="548680"/>
            <a:ext cx="4104456" cy="15696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Primary:</a:t>
            </a:r>
          </a:p>
          <a:p>
            <a:r>
              <a:rPr lang="en-US" altLang="ko-KR" sz="2400" dirty="0" smtClean="0"/>
              <a:t>  Number</a:t>
            </a:r>
          </a:p>
          <a:p>
            <a:r>
              <a:rPr lang="en-US" altLang="ko-KR" sz="2400" dirty="0" smtClean="0"/>
              <a:t>  “(“ Expression “)”</a:t>
            </a:r>
          </a:p>
          <a:p>
            <a:r>
              <a:rPr lang="en-US" altLang="ko-KR" sz="2400" dirty="0" smtClean="0"/>
              <a:t>  Name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ko-KR" dirty="0" smtClean="0"/>
              <a:t>Tokenizing</a:t>
            </a:r>
          </a:p>
          <a:p>
            <a:r>
              <a:rPr lang="en-US" altLang="ko-KR" dirty="0" smtClean="0"/>
              <a:t>Grammar: Production rules</a:t>
            </a:r>
          </a:p>
          <a:p>
            <a:r>
              <a:rPr lang="en-US" altLang="ko-KR" dirty="0" smtClean="0"/>
              <a:t>Parsing</a:t>
            </a:r>
          </a:p>
          <a:p>
            <a:pPr lvl="1"/>
            <a:r>
              <a:rPr lang="en-US" altLang="ko-KR" dirty="0" smtClean="0"/>
              <a:t>Evaluate during parsing</a:t>
            </a:r>
          </a:p>
          <a:p>
            <a:pPr lvl="1"/>
            <a:r>
              <a:rPr lang="en-US" altLang="ko-KR" dirty="0" smtClean="0"/>
              <a:t>Generate parse tree</a:t>
            </a:r>
          </a:p>
          <a:p>
            <a:r>
              <a:rPr lang="en-US" altLang="ko-KR" dirty="0" smtClean="0"/>
              <a:t>Grammar </a:t>
            </a:r>
            <a:r>
              <a:rPr lang="en-US" altLang="ko-KR" dirty="0" smtClean="0">
                <a:sym typeface="Wingdings" pitchFamily="2" charset="2"/>
              </a:rPr>
              <a:t> Code(Parser)</a:t>
            </a:r>
          </a:p>
          <a:p>
            <a:pPr lvl="1"/>
            <a:r>
              <a:rPr lang="en-US" altLang="ko-KR" dirty="0" smtClean="0">
                <a:sym typeface="Wingdings" pitchFamily="2" charset="2"/>
              </a:rPr>
              <a:t>Non terminal  parsing function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파싱</a:t>
            </a:r>
            <a:r>
              <a:rPr lang="ko-KR" altLang="en-US" dirty="0" smtClean="0"/>
              <a:t> 전략</a:t>
            </a:r>
            <a:r>
              <a:rPr lang="en-US" altLang="ko-KR" dirty="0" smtClean="0"/>
              <a:t>: One </a:t>
            </a:r>
            <a:r>
              <a:rPr lang="en-US" altLang="ko-KR" dirty="0" err="1" smtClean="0"/>
              <a:t>Lookahead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And backup (</a:t>
            </a:r>
            <a:r>
              <a:rPr lang="en-US" altLang="ko-KR" dirty="0" err="1" smtClean="0"/>
              <a:t>putback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Applied to both </a:t>
            </a:r>
            <a:r>
              <a:rPr lang="en-US" altLang="ko-KR" b="1" dirty="0" smtClean="0"/>
              <a:t>parsing</a:t>
            </a:r>
            <a:r>
              <a:rPr lang="en-US" altLang="ko-KR" dirty="0" smtClean="0"/>
              <a:t> and </a:t>
            </a:r>
            <a:r>
              <a:rPr lang="en-US" altLang="ko-KR" b="1" dirty="0" smtClean="0"/>
              <a:t>tokenizing </a:t>
            </a:r>
          </a:p>
          <a:p>
            <a:r>
              <a:rPr lang="ko-KR" altLang="en-US" dirty="0" smtClean="0"/>
              <a:t>전략</a:t>
            </a:r>
            <a:r>
              <a:rPr lang="en-US" altLang="ko-KR" dirty="0" smtClean="0"/>
              <a:t>: Growing software</a:t>
            </a:r>
          </a:p>
          <a:p>
            <a:pPr lvl="1"/>
            <a:r>
              <a:rPr lang="en-US" altLang="ko-KR" dirty="0" smtClean="0"/>
              <a:t>Start small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남은 숙제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문법 잘 </a:t>
            </a:r>
            <a:r>
              <a:rPr lang="ko-KR" altLang="en-US" dirty="0" smtClean="0"/>
              <a:t>정의하기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Parse tree</a:t>
            </a:r>
            <a:r>
              <a:rPr lang="ko-KR" altLang="en-US" dirty="0" smtClean="0"/>
              <a:t>로 만들어보기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Parse tree </a:t>
            </a:r>
            <a:r>
              <a:rPr lang="ko-KR" altLang="en-US" dirty="0" smtClean="0"/>
              <a:t>만들기 힌트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 err="1" smtClean="0"/>
              <a:t>struct</a:t>
            </a:r>
            <a:r>
              <a:rPr lang="en-US" altLang="ko-KR" dirty="0" smtClean="0"/>
              <a:t> Node {</a:t>
            </a:r>
          </a:p>
          <a:p>
            <a:pPr>
              <a:buNone/>
            </a:pPr>
            <a:r>
              <a:rPr lang="en-US" altLang="ko-KR" smtClean="0"/>
              <a:t>	...    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첫 시도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altLang="ko-KR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main()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ko-KR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&lt;&lt; </a:t>
            </a:r>
            <a:r>
              <a:rPr lang="en-US" altLang="ko-KR" dirty="0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“</a:t>
            </a:r>
            <a:r>
              <a:rPr lang="ko-KR" altLang="en-US" dirty="0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수식</a:t>
            </a:r>
            <a:r>
              <a:rPr lang="en-US" altLang="ko-KR" dirty="0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ko-KR" altLang="en-US" dirty="0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예</a:t>
            </a:r>
            <a:r>
              <a:rPr lang="en-US" altLang="ko-KR" dirty="0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. 2+3): </a:t>
            </a:r>
            <a:r>
              <a:rPr lang="en-US" altLang="ko-KR" dirty="0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”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ko-KR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left, right;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char op;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ko-KR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result;</a:t>
            </a:r>
          </a:p>
          <a:p>
            <a:pPr>
              <a:buNone/>
            </a:pPr>
            <a:r>
              <a:rPr lang="en-US" altLang="ko-KR" b="1" dirty="0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ko-KR" b="1" dirty="0" err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cin</a:t>
            </a:r>
            <a:r>
              <a:rPr lang="en-US" altLang="ko-KR" b="1" dirty="0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&gt;&gt; left &gt;&gt; op &gt;&gt; right;</a:t>
            </a:r>
          </a:p>
          <a:p>
            <a:pPr>
              <a:buNone/>
            </a:pPr>
            <a:endParaRPr lang="en-US" altLang="ko-KR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if (op == ‘+’)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  result = left + right;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else</a:t>
            </a:r>
            <a:r>
              <a:rPr lang="ko-KR" alt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if (op == ‘-’)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  result = left - right;</a:t>
            </a:r>
          </a:p>
          <a:p>
            <a:pPr>
              <a:buNone/>
            </a:pPr>
            <a:endParaRPr lang="en-US" altLang="ko-KR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ko-KR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&lt;&lt; “</a:t>
            </a:r>
            <a:r>
              <a:rPr lang="ko-KR" altLang="en-US" dirty="0" smtClean="0">
                <a:latin typeface="Consolas" pitchFamily="49" charset="0"/>
                <a:cs typeface="Consolas" pitchFamily="49" charset="0"/>
              </a:rPr>
              <a:t>결과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: ” &lt;&lt; result &lt;&lt; ‘\n’;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return 0;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두 번째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altLang="ko-KR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main()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ko-KR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&lt;&lt; </a:t>
            </a:r>
            <a:r>
              <a:rPr lang="en-US" altLang="ko-KR" dirty="0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“</a:t>
            </a:r>
            <a:r>
              <a:rPr lang="ko-KR" altLang="en-US" dirty="0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수식</a:t>
            </a:r>
            <a:r>
              <a:rPr lang="en-US" altLang="ko-KR" dirty="0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ko-KR" altLang="en-US" dirty="0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예</a:t>
            </a:r>
            <a:r>
              <a:rPr lang="en-US" altLang="ko-KR" dirty="0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: 1+2*3;): ”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ko-KR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left, right;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char op;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ko-KR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result;</a:t>
            </a:r>
          </a:p>
          <a:p>
            <a:pPr>
              <a:buNone/>
            </a:pPr>
            <a:r>
              <a:rPr lang="en-US" altLang="ko-KR" b="1" dirty="0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ko-KR" b="1" dirty="0" err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cin</a:t>
            </a:r>
            <a:r>
              <a:rPr lang="en-US" altLang="ko-KR" b="1" dirty="0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&gt;&gt; left;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ko-KR" b="1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en-US" altLang="ko-KR" b="1" dirty="0" err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cin</a:t>
            </a:r>
            <a:r>
              <a:rPr lang="en-US" altLang="ko-KR" b="1" dirty="0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&gt;&gt; op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) {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  if (op != ‘;’) </a:t>
            </a:r>
            <a:r>
              <a:rPr lang="en-US" altLang="ko-KR" b="1" dirty="0" err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cin</a:t>
            </a:r>
            <a:r>
              <a:rPr lang="en-US" altLang="ko-KR" b="1" dirty="0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&gt;&gt; right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  switch (op) {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  case ‘+’: left += right; break;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  case ‘-’: left -= right; break;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  case ‘*’: left *= right; break;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  case ‘/’: left /= right; break;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  default: </a:t>
            </a:r>
            <a:r>
              <a:rPr lang="en-US" altLang="ko-KR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&lt;&lt; “</a:t>
            </a:r>
            <a:r>
              <a:rPr lang="ko-KR" altLang="en-US" dirty="0" smtClean="0">
                <a:latin typeface="Consolas" pitchFamily="49" charset="0"/>
                <a:cs typeface="Consolas" pitchFamily="49" charset="0"/>
              </a:rPr>
              <a:t>결과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: ” &lt;&lt; left &lt;&lt; ‘\n’; return 0;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error(“</a:t>
            </a:r>
            <a:r>
              <a:rPr lang="ko-KR" altLang="en-US" dirty="0" smtClean="0">
                <a:latin typeface="Consolas" pitchFamily="49" charset="0"/>
                <a:cs typeface="Consolas" pitchFamily="49" charset="0"/>
              </a:rPr>
              <a:t>잘못된 수식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”);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고</a:t>
            </a:r>
            <a:r>
              <a:rPr lang="ko-KR" altLang="en-US" dirty="0" smtClean="0"/>
              <a:t>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ko-KR" dirty="0" smtClean="0"/>
              <a:t>+</a:t>
            </a:r>
            <a:r>
              <a:rPr lang="ko-KR" altLang="en-US" dirty="0" smtClean="0"/>
              <a:t>보다 </a:t>
            </a:r>
            <a:r>
              <a:rPr lang="en-US" altLang="ko-KR" dirty="0" smtClean="0"/>
              <a:t>*</a:t>
            </a:r>
            <a:r>
              <a:rPr lang="ko-KR" altLang="en-US" dirty="0" smtClean="0"/>
              <a:t>를 먼저 계산하려면 어떻게 해야 할까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읽으면서 바로 계산</a:t>
            </a:r>
            <a:r>
              <a:rPr lang="en-US" altLang="ko-KR" dirty="0" smtClean="0">
                <a:solidFill>
                  <a:schemeClr val="accent2"/>
                </a:solidFill>
              </a:rPr>
              <a:t>(</a:t>
            </a:r>
            <a:r>
              <a:rPr lang="ko-KR" altLang="en-US" dirty="0" smtClean="0">
                <a:solidFill>
                  <a:schemeClr val="accent2"/>
                </a:solidFill>
              </a:rPr>
              <a:t>이미 구현한 방식</a:t>
            </a:r>
            <a:r>
              <a:rPr lang="en-US" altLang="ko-KR" dirty="0" smtClean="0">
                <a:solidFill>
                  <a:schemeClr val="accent2"/>
                </a:solidFill>
              </a:rPr>
              <a:t>)</a:t>
            </a:r>
            <a:r>
              <a:rPr lang="ko-KR" altLang="en-US" dirty="0" smtClean="0"/>
              <a:t>해서는 안되겠다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1+2*3</a:t>
            </a:r>
            <a:r>
              <a:rPr lang="ko-KR" altLang="en-US" dirty="0" smtClean="0"/>
              <a:t>까지 읽으면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이때 </a:t>
            </a:r>
            <a:r>
              <a:rPr lang="en-US" altLang="ko-KR" dirty="0" smtClean="0"/>
              <a:t>2*3</a:t>
            </a:r>
            <a:r>
              <a:rPr lang="ko-KR" altLang="en-US" dirty="0" smtClean="0"/>
              <a:t>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계산해야 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이미 읽은 값은 어떻게 저장해두어야 할까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이런 고민의 결과로 나온 것이 토큰</a:t>
            </a:r>
            <a:r>
              <a:rPr lang="en-US" altLang="ko-KR" dirty="0" smtClean="0"/>
              <a:t>(Token)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토큰 형태로 만들어 저장해둘 수 있겠다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문자열을 토큰 목록으로 만드는 과정</a:t>
            </a:r>
            <a:r>
              <a:rPr lang="en-US" altLang="ko-KR" dirty="0" smtClean="0"/>
              <a:t>: </a:t>
            </a:r>
            <a:r>
              <a:rPr lang="ko-KR" altLang="en-US" b="1" dirty="0" smtClean="0">
                <a:solidFill>
                  <a:schemeClr val="accent2"/>
                </a:solidFill>
              </a:rPr>
              <a:t>토큰화</a:t>
            </a:r>
            <a:endParaRPr lang="en-US" altLang="ko-KR" b="1" dirty="0" smtClean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토큰</a:t>
            </a:r>
            <a:r>
              <a:rPr lang="ko-KR" altLang="en-US" dirty="0" smtClean="0"/>
              <a:t>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altLang="ko-KR" b="1" dirty="0" smtClean="0"/>
              <a:t>Tokenization(tokenizing)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ko-KR" altLang="en-US" dirty="0" smtClean="0"/>
              <a:t>입력된 문자들을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토큰</a:t>
            </a:r>
            <a:r>
              <a:rPr lang="en-US" altLang="ko-KR" dirty="0" smtClean="0"/>
              <a:t>(Token)’ </a:t>
            </a:r>
            <a:r>
              <a:rPr lang="ko-KR" altLang="en-US" dirty="0" smtClean="0"/>
              <a:t>단위로 조합한다</a:t>
            </a:r>
            <a:r>
              <a:rPr lang="en-US" altLang="ko-KR" dirty="0" smtClean="0"/>
              <a:t>.</a:t>
            </a:r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45+11.5/7 </a:t>
            </a:r>
            <a:r>
              <a:rPr lang="en-US" altLang="ko-KR" dirty="0" smtClean="0">
                <a:sym typeface="Wingdings" pitchFamily="2" charset="2"/>
              </a:rPr>
              <a:t> 45   +   11.5   /   7</a:t>
            </a:r>
          </a:p>
          <a:p>
            <a:pPr>
              <a:buNone/>
            </a:pPr>
            <a:endParaRPr lang="en-US" altLang="ko-KR" dirty="0" smtClean="0">
              <a:sym typeface="Wingdings" pitchFamily="2" charset="2"/>
            </a:endParaRPr>
          </a:p>
          <a:p>
            <a:pPr>
              <a:buNone/>
            </a:pPr>
            <a:r>
              <a:rPr lang="en-US" altLang="ko-KR" b="1" dirty="0" smtClean="0">
                <a:sym typeface="Wingdings" pitchFamily="2" charset="2"/>
              </a:rPr>
              <a:t>Token</a:t>
            </a:r>
          </a:p>
          <a:p>
            <a:pPr>
              <a:buNone/>
            </a:pPr>
            <a:r>
              <a:rPr lang="en-US" altLang="ko-KR" dirty="0" smtClean="0">
                <a:sym typeface="Wingdings" pitchFamily="2" charset="2"/>
              </a:rPr>
              <a:t>	</a:t>
            </a:r>
            <a:r>
              <a:rPr lang="ko-KR" altLang="en-US" dirty="0" smtClean="0">
                <a:sym typeface="Wingdings" pitchFamily="2" charset="2"/>
              </a:rPr>
              <a:t>문자열의 최소 의미단위</a:t>
            </a:r>
            <a:r>
              <a:rPr lang="en-US" altLang="ko-KR" dirty="0" smtClean="0">
                <a:sym typeface="Wingdings" pitchFamily="2" charset="2"/>
              </a:rPr>
              <a:t>.</a:t>
            </a:r>
          </a:p>
          <a:p>
            <a:pPr>
              <a:buNone/>
            </a:pPr>
            <a:r>
              <a:rPr lang="en-US" altLang="ko-KR" dirty="0" smtClean="0">
                <a:sym typeface="Wingdings" pitchFamily="2" charset="2"/>
              </a:rPr>
              <a:t>	(</a:t>
            </a:r>
            <a:r>
              <a:rPr lang="ko-KR" altLang="en-US" dirty="0" smtClean="0">
                <a:sym typeface="Wingdings" pitchFamily="2" charset="2"/>
              </a:rPr>
              <a:t>종류</a:t>
            </a:r>
            <a:r>
              <a:rPr lang="en-US" altLang="ko-KR" dirty="0" smtClean="0">
                <a:sym typeface="Wingdings" pitchFamily="2" charset="2"/>
              </a:rPr>
              <a:t>, </a:t>
            </a:r>
            <a:r>
              <a:rPr lang="ko-KR" altLang="en-US" dirty="0" smtClean="0">
                <a:sym typeface="Wingdings" pitchFamily="2" charset="2"/>
              </a:rPr>
              <a:t>값</a:t>
            </a:r>
            <a:r>
              <a:rPr lang="en-US" altLang="ko-KR" dirty="0" smtClean="0">
                <a:sym typeface="Wingdings" pitchFamily="2" charset="2"/>
              </a:rPr>
              <a:t>)</a:t>
            </a:r>
            <a:r>
              <a:rPr lang="ko-KR" altLang="en-US" dirty="0" smtClean="0">
                <a:sym typeface="Wingdings" pitchFamily="2" charset="2"/>
              </a:rPr>
              <a:t>의 쌍이다</a:t>
            </a:r>
            <a:r>
              <a:rPr lang="en-US" altLang="ko-KR" dirty="0" smtClean="0">
                <a:sym typeface="Wingdings" pitchFamily="2" charset="2"/>
              </a:rPr>
              <a:t>.</a:t>
            </a:r>
          </a:p>
          <a:p>
            <a:pPr>
              <a:buNone/>
            </a:pPr>
            <a:endParaRPr lang="en-US" altLang="ko-KR" dirty="0" smtClean="0">
              <a:sym typeface="Wingdings" pitchFamily="2" charset="2"/>
            </a:endParaRPr>
          </a:p>
          <a:p>
            <a:pPr>
              <a:buNone/>
            </a:pPr>
            <a:r>
              <a:rPr lang="ko-KR" altLang="en-US" b="1" dirty="0" smtClean="0">
                <a:sym typeface="Wingdings" pitchFamily="2" charset="2"/>
              </a:rPr>
              <a:t>계산기의 토큰</a:t>
            </a:r>
            <a:endParaRPr lang="en-US" altLang="ko-KR" b="1" dirty="0" smtClean="0">
              <a:sym typeface="Wingdings" pitchFamily="2" charset="2"/>
            </a:endParaRPr>
          </a:p>
          <a:p>
            <a:pPr>
              <a:buNone/>
            </a:pPr>
            <a:r>
              <a:rPr lang="en-US" altLang="ko-KR" dirty="0" smtClean="0">
                <a:sym typeface="Wingdings" pitchFamily="2" charset="2"/>
              </a:rPr>
              <a:t>	</a:t>
            </a:r>
            <a:r>
              <a:rPr lang="ko-KR" altLang="en-US" dirty="0" smtClean="0">
                <a:sym typeface="Wingdings" pitchFamily="2" charset="2"/>
              </a:rPr>
              <a:t>수치</a:t>
            </a:r>
            <a:r>
              <a:rPr lang="en-US" altLang="ko-KR" dirty="0" smtClean="0">
                <a:sym typeface="Wingdings" pitchFamily="2" charset="2"/>
              </a:rPr>
              <a:t>(</a:t>
            </a:r>
            <a:r>
              <a:rPr lang="ko-KR" altLang="en-US" dirty="0" smtClean="0">
                <a:sym typeface="Wingdings" pitchFamily="2" charset="2"/>
              </a:rPr>
              <a:t>부동소수점 </a:t>
            </a:r>
            <a:r>
              <a:rPr lang="ko-KR" altLang="en-US" dirty="0" err="1" smtClean="0">
                <a:sym typeface="Wingdings" pitchFamily="2" charset="2"/>
              </a:rPr>
              <a:t>리터럴</a:t>
            </a:r>
            <a:r>
              <a:rPr lang="en-US" altLang="ko-KR" dirty="0" smtClean="0">
                <a:sym typeface="Wingdings" pitchFamily="2" charset="2"/>
              </a:rPr>
              <a:t>): 3.14, 0.274e2, 42, …</a:t>
            </a:r>
          </a:p>
          <a:p>
            <a:pPr>
              <a:buNone/>
            </a:pPr>
            <a:r>
              <a:rPr lang="en-US" altLang="ko-KR" dirty="0" smtClean="0">
                <a:sym typeface="Wingdings" pitchFamily="2" charset="2"/>
              </a:rPr>
              <a:t>	</a:t>
            </a:r>
            <a:r>
              <a:rPr lang="ko-KR" altLang="en-US" dirty="0" smtClean="0">
                <a:sym typeface="Wingdings" pitchFamily="2" charset="2"/>
              </a:rPr>
              <a:t>연산자</a:t>
            </a:r>
            <a:r>
              <a:rPr lang="en-US" altLang="ko-KR" dirty="0" smtClean="0">
                <a:sym typeface="Wingdings" pitchFamily="2" charset="2"/>
              </a:rPr>
              <a:t>: +, -, *, /, %</a:t>
            </a:r>
          </a:p>
          <a:p>
            <a:pPr>
              <a:buNone/>
            </a:pPr>
            <a:r>
              <a:rPr lang="en-US" altLang="ko-KR" dirty="0" smtClean="0">
                <a:sym typeface="Wingdings" pitchFamily="2" charset="2"/>
              </a:rPr>
              <a:t>	</a:t>
            </a:r>
            <a:r>
              <a:rPr lang="ko-KR" altLang="en-US" dirty="0" smtClean="0">
                <a:sym typeface="Wingdings" pitchFamily="2" charset="2"/>
              </a:rPr>
              <a:t>괄호</a:t>
            </a:r>
            <a:r>
              <a:rPr lang="en-US" altLang="ko-KR" dirty="0" smtClean="0">
                <a:sym typeface="Wingdings" pitchFamily="2" charset="2"/>
              </a:rPr>
              <a:t>: (, )</a:t>
            </a:r>
            <a:endParaRPr lang="ko-KR" altLang="en-US" dirty="0"/>
          </a:p>
        </p:txBody>
      </p:sp>
      <p:sp>
        <p:nvSpPr>
          <p:cNvPr id="4" name="오른쪽 중괄호 3"/>
          <p:cNvSpPr/>
          <p:nvPr/>
        </p:nvSpPr>
        <p:spPr>
          <a:xfrm>
            <a:off x="3419872" y="5373216"/>
            <a:ext cx="144016" cy="50405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779912" y="5661248"/>
            <a:ext cx="4336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연산자와 괄호는 </a:t>
            </a:r>
            <a:r>
              <a:rPr lang="en-US" altLang="ko-KR" dirty="0" smtClean="0"/>
              <a:t>char </a:t>
            </a:r>
            <a:r>
              <a:rPr lang="ko-KR" altLang="en-US" dirty="0" smtClean="0"/>
              <a:t>하나로 표현 가능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04248" y="2780928"/>
            <a:ext cx="1944216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Lexical analysis</a:t>
            </a:r>
          </a:p>
          <a:p>
            <a:r>
              <a:rPr lang="en-US" altLang="ko-KR" dirty="0" err="1" smtClean="0"/>
              <a:t>Lexer</a:t>
            </a:r>
            <a:endParaRPr lang="en-US" altLang="ko-KR" dirty="0" smtClean="0"/>
          </a:p>
          <a:p>
            <a:r>
              <a:rPr lang="en-US" altLang="ko-KR" dirty="0" smtClean="0"/>
              <a:t>Lexeme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Scanner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토큰 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3573016"/>
            <a:ext cx="3466728" cy="2553147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class Token {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public: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char kind;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double value;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};</a:t>
            </a:r>
            <a:endParaRPr lang="ko-KR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195736" y="1988840"/>
            <a:ext cx="151216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‘+’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195736" y="2420888"/>
            <a:ext cx="151216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436096" y="1988840"/>
            <a:ext cx="151216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number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436096" y="2420888"/>
            <a:ext cx="151216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3.14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403648" y="1628800"/>
            <a:ext cx="840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Token: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403648" y="1988840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kind: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403648" y="2420888"/>
            <a:ext cx="77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value: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644008" y="1628800"/>
            <a:ext cx="840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Token: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644008" y="1988840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kind: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644008" y="2420888"/>
            <a:ext cx="77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value:</a:t>
            </a:r>
            <a:endParaRPr lang="ko-KR" altLang="en-US" dirty="0"/>
          </a:p>
        </p:txBody>
      </p:sp>
      <p:sp>
        <p:nvSpPr>
          <p:cNvPr id="15" name="내용 개체 틀 2"/>
          <p:cNvSpPr txBox="1">
            <a:spLocks/>
          </p:cNvSpPr>
          <p:nvPr/>
        </p:nvSpPr>
        <p:spPr>
          <a:xfrm>
            <a:off x="4499992" y="3573016"/>
            <a:ext cx="4320480" cy="255314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const char number = ‘8’;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Token t1(number,</a:t>
            </a:r>
            <a:r>
              <a:rPr kumimoji="0" lang="en-US" altLang="ko-K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3.14);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2000" baseline="0" dirty="0" smtClean="0">
                <a:latin typeface="Consolas" pitchFamily="49" charset="0"/>
                <a:cs typeface="Consolas" pitchFamily="49" charset="0"/>
              </a:rPr>
              <a:t>Token t2(‘+’);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ko-KR" sz="2000" dirty="0" smtClean="0">
              <a:latin typeface="Consolas" pitchFamily="49" charset="0"/>
              <a:cs typeface="Consolas" pitchFamily="49" charset="0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2000" baseline="0" dirty="0" smtClean="0">
                <a:latin typeface="Consolas" pitchFamily="49" charset="0"/>
                <a:cs typeface="Consolas" pitchFamily="49" charset="0"/>
              </a:rPr>
              <a:t>vector&lt;Token&gt; </a:t>
            </a:r>
            <a:r>
              <a:rPr lang="en-US" altLang="ko-KR" sz="2000" baseline="0" dirty="0" err="1" smtClean="0">
                <a:latin typeface="Consolas" pitchFamily="49" charset="0"/>
                <a:cs typeface="Consolas" pitchFamily="49" charset="0"/>
              </a:rPr>
              <a:t>tok</a:t>
            </a:r>
            <a:r>
              <a:rPr lang="en-US" altLang="ko-KR" sz="2000" baseline="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토큰 사용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Token </a:t>
            </a:r>
            <a:r>
              <a:rPr lang="en-US" altLang="ko-KR" dirty="0" err="1" smtClean="0">
                <a:latin typeface="Consolas" pitchFamily="49" charset="0"/>
                <a:cs typeface="Consolas" pitchFamily="49" charset="0"/>
              </a:rPr>
              <a:t>get_token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vector&lt;Token&gt; </a:t>
            </a:r>
            <a:r>
              <a:rPr lang="en-US" altLang="ko-KR" dirty="0" err="1" smtClean="0">
                <a:latin typeface="Consolas" pitchFamily="49" charset="0"/>
                <a:cs typeface="Consolas" pitchFamily="49" charset="0"/>
              </a:rPr>
              <a:t>tok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None/>
            </a:pPr>
            <a:endParaRPr lang="en-US" altLang="ko-KR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altLang="ko-KR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main() {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while (</a:t>
            </a:r>
            <a:r>
              <a:rPr lang="en-US" altLang="ko-KR" dirty="0" err="1" smtClean="0">
                <a:latin typeface="Consolas" pitchFamily="49" charset="0"/>
                <a:cs typeface="Consolas" pitchFamily="49" charset="0"/>
              </a:rPr>
              <a:t>cin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) {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  Token t = </a:t>
            </a:r>
            <a:r>
              <a:rPr lang="en-US" altLang="ko-KR" b="1" dirty="0" err="1" smtClean="0">
                <a:latin typeface="Consolas" pitchFamily="49" charset="0"/>
                <a:cs typeface="Consolas" pitchFamily="49" charset="0"/>
              </a:rPr>
              <a:t>get_token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dirty="0" err="1" smtClean="0">
                <a:latin typeface="Consolas" pitchFamily="49" charset="0"/>
                <a:cs typeface="Consolas" pitchFamily="49" charset="0"/>
              </a:rPr>
              <a:t>tok.push_back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(t);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...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76056" y="2564904"/>
            <a:ext cx="35125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이런 일을 해주는 함수가 있다고</a:t>
            </a:r>
            <a:endParaRPr lang="en-US" altLang="ko-KR" dirty="0" smtClean="0"/>
          </a:p>
          <a:p>
            <a:r>
              <a:rPr lang="ko-KR" altLang="en-US" dirty="0" smtClean="0"/>
              <a:t>가정해보자</a:t>
            </a:r>
            <a:r>
              <a:rPr lang="en-US" altLang="ko-KR" dirty="0" smtClean="0"/>
              <a:t>.</a:t>
            </a:r>
          </a:p>
          <a:p>
            <a:r>
              <a:rPr lang="en-US" altLang="ko-KR" b="1" dirty="0" smtClean="0"/>
              <a:t>Wishful thinking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07704" y="5229200"/>
            <a:ext cx="6402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accent2"/>
                </a:solidFill>
              </a:rPr>
              <a:t>이제 토큰 목록</a:t>
            </a:r>
            <a:r>
              <a:rPr lang="en-US" altLang="ko-KR" dirty="0" smtClean="0">
                <a:solidFill>
                  <a:schemeClr val="accent2"/>
                </a:solidFill>
              </a:rPr>
              <a:t>(</a:t>
            </a:r>
            <a:r>
              <a:rPr lang="en-US" altLang="ko-KR" dirty="0" err="1" smtClean="0">
                <a:solidFill>
                  <a:schemeClr val="accent2"/>
                </a:solidFill>
              </a:rPr>
              <a:t>ts</a:t>
            </a:r>
            <a:r>
              <a:rPr lang="en-US" altLang="ko-KR" dirty="0" smtClean="0">
                <a:solidFill>
                  <a:schemeClr val="accent2"/>
                </a:solidFill>
              </a:rPr>
              <a:t>)</a:t>
            </a:r>
            <a:r>
              <a:rPr lang="ko-KR" altLang="en-US" dirty="0" smtClean="0">
                <a:solidFill>
                  <a:schemeClr val="accent2"/>
                </a:solidFill>
              </a:rPr>
              <a:t>을 보고 </a:t>
            </a:r>
            <a:r>
              <a:rPr lang="en-US" altLang="ko-KR" dirty="0" smtClean="0">
                <a:solidFill>
                  <a:schemeClr val="accent2"/>
                </a:solidFill>
              </a:rPr>
              <a:t>+</a:t>
            </a:r>
            <a:r>
              <a:rPr lang="ko-KR" altLang="en-US" dirty="0" smtClean="0">
                <a:solidFill>
                  <a:schemeClr val="accent2"/>
                </a:solidFill>
              </a:rPr>
              <a:t>보다 </a:t>
            </a:r>
            <a:r>
              <a:rPr lang="en-US" altLang="ko-KR" dirty="0" smtClean="0">
                <a:solidFill>
                  <a:schemeClr val="accent2"/>
                </a:solidFill>
              </a:rPr>
              <a:t>*</a:t>
            </a:r>
            <a:r>
              <a:rPr lang="ko-KR" altLang="en-US" dirty="0" smtClean="0">
                <a:solidFill>
                  <a:schemeClr val="accent2"/>
                </a:solidFill>
              </a:rPr>
              <a:t>를 먼저 처리할 수 있겠다</a:t>
            </a:r>
            <a:r>
              <a:rPr lang="en-US" altLang="ko-KR" dirty="0" smtClean="0">
                <a:solidFill>
                  <a:schemeClr val="accent2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2138</Words>
  <Application>Microsoft Office PowerPoint</Application>
  <PresentationFormat>화면 슬라이드 쇼(4:3)</PresentationFormat>
  <Paragraphs>633</Paragraphs>
  <Slides>36</Slides>
  <Notes>16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37" baseType="lpstr">
      <vt:lpstr>Office 테마</vt:lpstr>
      <vt:lpstr>Programming: Principles and Practices using C++</vt:lpstr>
      <vt:lpstr>계산기</vt:lpstr>
      <vt:lpstr>계산기 골격</vt:lpstr>
      <vt:lpstr>첫 시도</vt:lpstr>
      <vt:lpstr>두 번째</vt:lpstr>
      <vt:lpstr>고민</vt:lpstr>
      <vt:lpstr>토큰화</vt:lpstr>
      <vt:lpstr>토큰 구현</vt:lpstr>
      <vt:lpstr>토큰 사용</vt:lpstr>
      <vt:lpstr>토큰화</vt:lpstr>
      <vt:lpstr>풀어야 할 숙제</vt:lpstr>
      <vt:lpstr>고민</vt:lpstr>
      <vt:lpstr>수식 문법</vt:lpstr>
      <vt:lpstr>문법</vt:lpstr>
      <vt:lpstr>문법</vt:lpstr>
      <vt:lpstr>문법</vt:lpstr>
      <vt:lpstr>문법을 코드로</vt:lpstr>
      <vt:lpstr>문법을 코드로</vt:lpstr>
      <vt:lpstr>Expression() - 잘못된 시도</vt:lpstr>
      <vt:lpstr>Expression()  - 잘못된 시도 #2</vt:lpstr>
      <vt:lpstr>Expression()  - 잘못된 시도 #3</vt:lpstr>
      <vt:lpstr>Expression()  - 성공</vt:lpstr>
      <vt:lpstr>슬라이드 23</vt:lpstr>
      <vt:lpstr>슬라이드 24</vt:lpstr>
      <vt:lpstr>슬라이드 25</vt:lpstr>
      <vt:lpstr>남은 과제</vt:lpstr>
      <vt:lpstr>Get_token()</vt:lpstr>
      <vt:lpstr>Token_stream</vt:lpstr>
      <vt:lpstr>기능 추가</vt:lpstr>
      <vt:lpstr>문법 확장</vt:lpstr>
      <vt:lpstr>토큰 추가</vt:lpstr>
      <vt:lpstr>슬라이드 32</vt:lpstr>
      <vt:lpstr>슬라이드 33</vt:lpstr>
      <vt:lpstr>슬라이드 34</vt:lpstr>
      <vt:lpstr>정리</vt:lpstr>
      <vt:lpstr>Parse tree 만들기 힌트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Programming: Principles and Practices using C++</dc:title>
  <dc:creator>jooyung.han</dc:creator>
  <cp:lastModifiedBy>jooyung.han</cp:lastModifiedBy>
  <cp:revision>15</cp:revision>
  <dcterms:created xsi:type="dcterms:W3CDTF">2012-06-27T06:33:05Z</dcterms:created>
  <dcterms:modified xsi:type="dcterms:W3CDTF">2012-06-27T16:29:02Z</dcterms:modified>
</cp:coreProperties>
</file>