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BCB-D87E-4077-A747-DEC370E2F023}" type="datetimeFigureOut">
              <a:rPr lang="ko-KR" altLang="en-US" smtClean="0"/>
              <a:pPr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189E-AD15-4ECA-84E3-276C446288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BCB-D87E-4077-A747-DEC370E2F023}" type="datetimeFigureOut">
              <a:rPr lang="ko-KR" altLang="en-US" smtClean="0"/>
              <a:pPr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189E-AD15-4ECA-84E3-276C446288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BCB-D87E-4077-A747-DEC370E2F023}" type="datetimeFigureOut">
              <a:rPr lang="ko-KR" altLang="en-US" smtClean="0"/>
              <a:pPr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189E-AD15-4ECA-84E3-276C446288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BCB-D87E-4077-A747-DEC370E2F023}" type="datetimeFigureOut">
              <a:rPr lang="ko-KR" altLang="en-US" smtClean="0"/>
              <a:pPr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189E-AD15-4ECA-84E3-276C446288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BCB-D87E-4077-A747-DEC370E2F023}" type="datetimeFigureOut">
              <a:rPr lang="ko-KR" altLang="en-US" smtClean="0"/>
              <a:pPr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189E-AD15-4ECA-84E3-276C446288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BCB-D87E-4077-A747-DEC370E2F023}" type="datetimeFigureOut">
              <a:rPr lang="ko-KR" altLang="en-US" smtClean="0"/>
              <a:pPr/>
              <a:t>2012-07-13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189E-AD15-4ECA-84E3-276C446288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BCB-D87E-4077-A747-DEC370E2F023}" type="datetimeFigureOut">
              <a:rPr lang="ko-KR" altLang="en-US" smtClean="0"/>
              <a:pPr/>
              <a:t>2012-07-13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189E-AD15-4ECA-84E3-276C446288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BCB-D87E-4077-A747-DEC370E2F023}" type="datetimeFigureOut">
              <a:rPr lang="ko-KR" altLang="en-US" smtClean="0"/>
              <a:pPr/>
              <a:t>2012-07-13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189E-AD15-4ECA-84E3-276C446288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BCB-D87E-4077-A747-DEC370E2F023}" type="datetimeFigureOut">
              <a:rPr lang="ko-KR" altLang="en-US" smtClean="0"/>
              <a:pPr/>
              <a:t>2012-07-13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189E-AD15-4ECA-84E3-276C446288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BCB-D87E-4077-A747-DEC370E2F023}" type="datetimeFigureOut">
              <a:rPr lang="ko-KR" altLang="en-US" smtClean="0"/>
              <a:pPr/>
              <a:t>2012-07-13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189E-AD15-4ECA-84E3-276C446288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BCB-D87E-4077-A747-DEC370E2F023}" type="datetimeFigureOut">
              <a:rPr lang="ko-KR" altLang="en-US" smtClean="0"/>
              <a:pPr/>
              <a:t>2012-07-13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189E-AD15-4ECA-84E3-276C446288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5BCB-D87E-4077-A747-DEC370E2F023}" type="datetimeFigureOut">
              <a:rPr lang="ko-KR" altLang="en-US" smtClean="0"/>
              <a:pPr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B189E-AD15-4ECA-84E3-276C446288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en-US" altLang="ko-KR" dirty="0" err="1" smtClean="0"/>
              <a:t>StreamTokenizer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5536" y="260648"/>
            <a:ext cx="23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slashStar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slashSlash</a:t>
            </a:r>
            <a:endParaRPr lang="ko-KR" altLang="en-US" b="1" dirty="0"/>
          </a:p>
        </p:txBody>
      </p:sp>
      <p:sp>
        <p:nvSpPr>
          <p:cNvPr id="12" name="Shape 72"/>
          <p:cNvSpPr txBox="1"/>
          <p:nvPr/>
        </p:nvSpPr>
        <p:spPr>
          <a:xfrm>
            <a:off x="4572000" y="548680"/>
            <a:ext cx="4008687" cy="1015632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algn="r" rtl="0"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.... /* ..... */ ....</a:t>
            </a:r>
          </a:p>
          <a:p>
            <a:pPr lvl="0" algn="r" rtl="0">
              <a:buNone/>
            </a:pPr>
            <a:endParaRPr lang="en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r" rtl="0"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.... // ... (\n|\r) ..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00192" y="548680"/>
            <a:ext cx="1512168" cy="36004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84168" y="1124744"/>
            <a:ext cx="2016224" cy="36004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7544" y="1124744"/>
            <a:ext cx="5040560" cy="46628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altLang="ko-KR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 == '/' 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&amp;&amp; (</a:t>
            </a:r>
            <a:r>
              <a:rPr lang="en-US" altLang="ko-KR" sz="1100" dirty="0" err="1" smtClean="0">
                <a:latin typeface="Consolas" pitchFamily="49" charset="0"/>
                <a:cs typeface="Consolas" pitchFamily="49" charset="0"/>
              </a:rPr>
              <a:t>slashSlashCommentsP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|| </a:t>
            </a:r>
            <a:r>
              <a:rPr lang="en-US" altLang="ko-KR" sz="1100" dirty="0" err="1" smtClean="0">
                <a:latin typeface="Consolas" pitchFamily="49" charset="0"/>
                <a:cs typeface="Consolas" pitchFamily="49" charset="0"/>
              </a:rPr>
              <a:t>slashStarCommentsP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c = read();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altLang="ko-KR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 == '*' 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altLang="ko-KR" sz="1100" dirty="0" err="1" smtClean="0">
                <a:latin typeface="Consolas" pitchFamily="49" charset="0"/>
                <a:cs typeface="Consolas" pitchFamily="49" charset="0"/>
              </a:rPr>
              <a:t>slashStarCommentsP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1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100" dirty="0" err="1" smtClean="0">
                <a:latin typeface="Consolas" pitchFamily="49" charset="0"/>
                <a:cs typeface="Consolas" pitchFamily="49" charset="0"/>
              </a:rPr>
              <a:t>prevc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while ((c = read()) != '/' || </a:t>
            </a:r>
            <a:r>
              <a:rPr lang="en-US" altLang="ko-KR" sz="11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prevc</a:t>
            </a:r>
            <a:r>
              <a:rPr lang="en-US" altLang="ko-KR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!= '*') 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        if (c == '\r') {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            LINENO++;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            c = read();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            if (c == '\n') {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                c = read();</a:t>
            </a:r>
          </a:p>
          <a:p>
            <a:r>
              <a:rPr lang="ko-KR" altLang="en-US" sz="11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        } else {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            if (c == '\n') {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                LINENO++;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                c = read();</a:t>
            </a:r>
          </a:p>
          <a:p>
            <a:r>
              <a:rPr lang="ko-KR" altLang="en-US" sz="11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ko-KR" altLang="en-US" sz="11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        if (c &lt; 0)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            return </a:t>
            </a:r>
            <a:r>
              <a:rPr lang="en-US" altLang="ko-KR" sz="1100" dirty="0" err="1" smtClean="0">
                <a:latin typeface="Consolas" pitchFamily="49" charset="0"/>
                <a:cs typeface="Consolas" pitchFamily="49" charset="0"/>
              </a:rPr>
              <a:t>ttype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= TT_EOF;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100" dirty="0" err="1" smtClean="0">
                <a:latin typeface="Consolas" pitchFamily="49" charset="0"/>
                <a:cs typeface="Consolas" pitchFamily="49" charset="0"/>
              </a:rPr>
              <a:t>prevc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= c;</a:t>
            </a:r>
          </a:p>
          <a:p>
            <a:r>
              <a:rPr lang="ko-KR" altLang="en-US" sz="11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ko-KR" sz="1100" dirty="0" err="1" smtClean="0">
                <a:latin typeface="Consolas" pitchFamily="49" charset="0"/>
                <a:cs typeface="Consolas" pitchFamily="49" charset="0"/>
              </a:rPr>
              <a:t>nextToken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altLang="ko-KR" sz="1100" dirty="0" smtClean="0">
                <a:latin typeface="Consolas" pitchFamily="49" charset="0"/>
                <a:cs typeface="Consolas" pitchFamily="49" charset="0"/>
              </a:rPr>
            </a:br>
            <a:endParaRPr lang="en-US" altLang="ko-KR" sz="1100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100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51920" y="3429000"/>
            <a:ext cx="5004048" cy="26314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altLang="ko-KR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 == '/' </a:t>
            </a:r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altLang="ko-KR" sz="11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slashSlashCommentsP</a:t>
            </a:r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while ((c = read()) != '\n' &amp;&amp; c != '\r' &amp;&amp; c &gt;= 0);</a:t>
            </a: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1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peekc</a:t>
            </a:r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c;</a:t>
            </a: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ko-KR" sz="11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nextToken</a:t>
            </a:r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/* Now see if it is still a single line comment */</a:t>
            </a: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if ((ct['/'] &amp; CT_COMMENT) != 0) {</a:t>
            </a: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while ((c = read()) != '\n' &amp;&amp; c != '\r' &amp;&amp; c &gt;= 0);</a:t>
            </a: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1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peekc</a:t>
            </a:r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c;</a:t>
            </a: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altLang="ko-KR" sz="11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nextToken</a:t>
            </a:r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1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peekc</a:t>
            </a:r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c;</a:t>
            </a:r>
          </a:p>
          <a:p>
            <a:pPr lvl="0"/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altLang="ko-KR" sz="11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ttype</a:t>
            </a:r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'/';</a:t>
            </a:r>
          </a:p>
          <a:p>
            <a:pPr lvl="0"/>
            <a:r>
              <a:rPr lang="ko-KR" altLang="en-US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/>
            <a:r>
              <a:rPr lang="ko-KR" altLang="en-US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1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27584" y="5085184"/>
            <a:ext cx="57606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3"/>
            <a:endCxn id="18" idx="1"/>
          </p:cNvCxnSpPr>
          <p:nvPr/>
        </p:nvCxnSpPr>
        <p:spPr>
          <a:xfrm flipV="1">
            <a:off x="1403648" y="4744745"/>
            <a:ext cx="2448272" cy="484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왼쪽 대괄호 23"/>
          <p:cNvSpPr/>
          <p:nvPr/>
        </p:nvSpPr>
        <p:spPr>
          <a:xfrm>
            <a:off x="1043608" y="1916832"/>
            <a:ext cx="72008" cy="273630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5536" y="260648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Comment</a:t>
            </a:r>
            <a:endParaRPr lang="ko-KR" altLang="en-US" b="1" dirty="0"/>
          </a:p>
        </p:txBody>
      </p:sp>
      <p:sp>
        <p:nvSpPr>
          <p:cNvPr id="12" name="Shape 72"/>
          <p:cNvSpPr txBox="1"/>
          <p:nvPr/>
        </p:nvSpPr>
        <p:spPr>
          <a:xfrm>
            <a:off x="4572000" y="548680"/>
            <a:ext cx="4008687" cy="738633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algn="r" rtl="0">
              <a:buNone/>
            </a:pPr>
            <a:endParaRPr lang="en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r" rtl="0"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.... / ... (\n|\r) ..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28184" y="836712"/>
            <a:ext cx="1872208" cy="36004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7544" y="1124744"/>
            <a:ext cx="5040560" cy="938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altLang="ko-KR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1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ctype</a:t>
            </a:r>
            <a:r>
              <a:rPr lang="en-US" altLang="ko-KR" sz="11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&amp; CT_COMMENT) != 0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while ((c = read()) != '\n' &amp;&amp; c != '\r' &amp;&amp; c &gt;= 0);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100" dirty="0" err="1" smtClean="0">
                <a:latin typeface="Consolas" pitchFamily="49" charset="0"/>
                <a:cs typeface="Consolas" pitchFamily="49" charset="0"/>
              </a:rPr>
              <a:t>peekc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= c;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ko-KR" sz="1100" dirty="0" err="1" smtClean="0">
                <a:latin typeface="Consolas" pitchFamily="49" charset="0"/>
                <a:cs typeface="Consolas" pitchFamily="49" charset="0"/>
              </a:rPr>
              <a:t>nextToken</a:t>
            </a:r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sz="1100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1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java.io.StreamTokenizer</a:t>
            </a:r>
            <a:endParaRPr lang="ko-KR" altLang="en-US" sz="24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7544" y="980728"/>
            <a:ext cx="763284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itchFamily="50" charset="-127"/>
                <a:cs typeface="굴림" pitchFamily="50" charset="-127"/>
              </a:rPr>
              <a:t>The 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StreamTokenizer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itchFamily="50" charset="-127"/>
                <a:cs typeface="굴림" pitchFamily="50" charset="-127"/>
              </a:rPr>
              <a:t> class takes an input stream and parses it into 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itchFamily="50" charset="-127"/>
                <a:cs typeface="굴림" pitchFamily="50" charset="-127"/>
              </a:rPr>
              <a:t>tokens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맑은 고딕" pitchFamily="50" charset="-127"/>
                <a:cs typeface="굴림" pitchFamily="50" charset="-127"/>
              </a:rPr>
              <a:t>", allowing the tokens to be read one at a time.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dirty="0">
              <a:solidFill>
                <a:srgbClr val="000000"/>
              </a:solidFill>
              <a:ea typeface="맑은 고딕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굴림" pitchFamily="50" charset="-127"/>
              </a:rPr>
              <a:t>The stream tokenizer can recognize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굴림" pitchFamily="50" charset="-127"/>
              </a:rPr>
              <a:t>identifiers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굴림" pitchFamily="50" charset="-127"/>
              </a:rPr>
              <a:t>,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굴림" pitchFamily="50" charset="-127"/>
              </a:rPr>
              <a:t>numbers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굴림" pitchFamily="50" charset="-127"/>
              </a:rPr>
              <a:t>,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굴림" pitchFamily="50" charset="-127"/>
              </a:rPr>
              <a:t>quoted strings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굴림" pitchFamily="50" charset="-127"/>
              </a:rPr>
              <a:t>, and various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굴림" pitchFamily="50" charset="-127"/>
              </a:rPr>
              <a:t>comment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굴림" pitchFamily="50" charset="-127"/>
              </a:rPr>
              <a:t> styles.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2348880"/>
            <a:ext cx="21682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 Character attributes: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white space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alphabetic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numeric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string quote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/>
              <a:t> comment char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79912" y="2420888"/>
            <a:ext cx="42644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Control flags: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End of line (</a:t>
            </a:r>
            <a:r>
              <a:rPr lang="en-US" altLang="ko-KR" sz="1400" dirty="0" err="1" smtClean="0"/>
              <a:t>eolIsSignificant</a:t>
            </a:r>
            <a:r>
              <a:rPr lang="en-US" altLang="ko-KR" sz="1400" dirty="0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C-style comment (</a:t>
            </a:r>
            <a:r>
              <a:rPr lang="en-US" altLang="ko-KR" sz="1400" dirty="0" err="1" smtClean="0"/>
              <a:t>slashStarComments</a:t>
            </a:r>
            <a:r>
              <a:rPr lang="en-US" altLang="ko-KR" sz="1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C++-style comment (</a:t>
            </a:r>
            <a:r>
              <a:rPr lang="en-US" altLang="ko-KR" sz="1400" dirty="0" err="1" smtClean="0"/>
              <a:t>slashSlashComments</a:t>
            </a:r>
            <a:r>
              <a:rPr lang="en-US" altLang="ko-KR" sz="1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convert identifier to lowercase (</a:t>
            </a:r>
            <a:r>
              <a:rPr lang="en-US" altLang="ko-KR" sz="1400" dirty="0" err="1" smtClean="0"/>
              <a:t>lowerCaseMode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4149080"/>
            <a:ext cx="3009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Usage: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/>
              <a:t>Construct an instance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/>
              <a:t>Set up syntax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/>
              <a:t>Loop </a:t>
            </a:r>
            <a:r>
              <a:rPr lang="en-US" altLang="ko-KR" sz="1400" dirty="0" err="1" smtClean="0"/>
              <a:t>nextToken</a:t>
            </a:r>
            <a:r>
              <a:rPr lang="en-US" altLang="ko-KR" sz="1400" dirty="0" smtClean="0"/>
              <a:t>() until TT_EOF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4149080"/>
            <a:ext cx="5148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Public fields: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nval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: valid if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ttype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== TT_NUMBER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sval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: valid if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ttype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== {TT_WORD, ‘\”’, ‘\’’}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ttype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: {TT_NUMBER, TT_WORD, TT_EOL, TT_EOF, ...}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Construct an instance : </a:t>
            </a:r>
            <a:r>
              <a:rPr lang="en-US" altLang="ko-KR" sz="2400" b="1" dirty="0" smtClean="0"/>
              <a:t>Default </a:t>
            </a:r>
            <a:r>
              <a:rPr lang="en-US" altLang="ko-KR" sz="2400" b="1" dirty="0" smtClean="0"/>
              <a:t>syntax table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052736"/>
            <a:ext cx="21682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 Character attributes: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white space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alphabetic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numeric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string quote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/>
              <a:t> comment char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79912" y="1124744"/>
            <a:ext cx="42644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Control flags: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End of line (</a:t>
            </a:r>
            <a:r>
              <a:rPr lang="en-US" altLang="ko-KR" sz="1400" dirty="0" err="1" smtClean="0"/>
              <a:t>eolIsSignificant</a:t>
            </a:r>
            <a:r>
              <a:rPr lang="en-US" altLang="ko-KR" sz="1400" dirty="0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C-style comment (</a:t>
            </a:r>
            <a:r>
              <a:rPr lang="en-US" altLang="ko-KR" sz="1400" dirty="0" err="1" smtClean="0"/>
              <a:t>slashStarComments</a:t>
            </a:r>
            <a:r>
              <a:rPr lang="en-US" altLang="ko-KR" sz="1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C++-style comment (</a:t>
            </a:r>
            <a:r>
              <a:rPr lang="en-US" altLang="ko-KR" sz="1400" dirty="0" err="1" smtClean="0"/>
              <a:t>slashSlashComments</a:t>
            </a:r>
            <a:r>
              <a:rPr lang="en-US" altLang="ko-KR" sz="1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convert identifier to lowercase (</a:t>
            </a:r>
            <a:r>
              <a:rPr lang="en-US" altLang="ko-KR" sz="1400" dirty="0" err="1" smtClean="0"/>
              <a:t>lowerCaseMode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331640" y="292494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StreamTokenizer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wordChars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('a', 'z');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wordChars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('A', 'Z');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wordChars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(128 + 32, 255);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whitespaceChars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(0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' ');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commentChar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('/');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quoteChar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('"');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quoteChar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('\'');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parseNumbers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691680" y="4347106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91680" y="4059074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91680" y="4635138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91680" y="4347106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691680" y="5181924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580112" y="4707146"/>
            <a:ext cx="227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ctype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]  = CT_QUOTE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80112" y="4275098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ctype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]  = CT_COMMENT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80112" y="3915058"/>
            <a:ext cx="2768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ctype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]  = CT_WHITESPACE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80112" y="3627026"/>
            <a:ext cx="227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ctype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|= CT_ALPHA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580112" y="5139194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ctype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|= CT_DIGIT;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1520" y="1340760"/>
          <a:ext cx="8640976" cy="4680528"/>
        </p:xfrm>
        <a:graphic>
          <a:graphicData uri="http://schemas.openxmlformats.org/drawingml/2006/table">
            <a:tbl>
              <a:tblPr/>
              <a:tblGrid>
                <a:gridCol w="540061"/>
                <a:gridCol w="540061"/>
                <a:gridCol w="540061"/>
                <a:gridCol w="540061"/>
                <a:gridCol w="540061"/>
                <a:gridCol w="540061"/>
                <a:gridCol w="540061"/>
                <a:gridCol w="540061"/>
                <a:gridCol w="540061"/>
                <a:gridCol w="540061"/>
                <a:gridCol w="540061"/>
                <a:gridCol w="540061"/>
                <a:gridCol w="540061"/>
                <a:gridCol w="540061"/>
                <a:gridCol w="540061"/>
                <a:gridCol w="540061"/>
              </a:tblGrid>
              <a:tr h="2925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00:-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10:-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20: 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30:0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40:@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50:P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60:`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70:p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80:-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90:-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a0:?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b0:°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c0:?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d0:Ð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e0:?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f0:ð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01:-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11:-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21:!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31:1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41:A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51:Q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61:a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71:q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81:-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91:-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a1:¡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b1:±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c1:?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d1:?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e1:?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f1:?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02:-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12:-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22:"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32:2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42:B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52:R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62:b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72:r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82:-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92:-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a2:?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b2:²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c2:?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d2:?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e2:?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f2:?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03:-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13:-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23:#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33:3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43:C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53:S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63:c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73:s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83:-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93:-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a3:?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b3:³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c3:?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d3:?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e3:?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f3:?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04:-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14:-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24:$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34:4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44:D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54:T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64:d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74:t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84:-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94:-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a4:¤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b4:´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c4:?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d4:?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e4:?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f4:?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05:-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15:-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25:%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35:5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45:E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55:U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65:e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75:u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85:-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95:-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a5:?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b5:?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c5:?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d5:?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e5:?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f5:?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06:-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16:-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26:&amp;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36:6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46:F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56:V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66:f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76:v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86:-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96:-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a6:?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b6:¶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c6:Æ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d6:?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e6:æ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f6:?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07:-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17:-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27:'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37:7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47:G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57:W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67:g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77:w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87:-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97:-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a7:§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b7:·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c7:?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d7:×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e7:?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f7:÷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08:-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18:-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28:(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38:8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48:H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58:X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68:h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78:x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88:-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98:-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a8:¨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b8:¸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c8:?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d8:Ø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e8:?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f8:ø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09:\t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19:-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29:)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39:9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49:I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59:Y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69:i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79:y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89:-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99:-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a9:?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b9:¹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c9:?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d9:?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e9:?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f9:?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0a:\n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1a:-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2a:*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3a::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4a:J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5a:Z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6a:j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7a:z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8a:-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9a:-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aa:ª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onsolas"/>
                        </a:rPr>
                        <a:t>ba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:º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ca:?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da:?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ea:?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fa:?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0b:-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1b:-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2b:+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3b:;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4b:K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5b:[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6b:k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7b:{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8b:-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9b:-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ab:?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bb:?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onsolas"/>
                        </a:rPr>
                        <a:t>cb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db:?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eb:?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fb:?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0c:-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1c:-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2c:,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3c:&lt;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4c:L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5c:\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6c:l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7c:|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8c:-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9c:-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ac:?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bc:¼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cc:?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dc:?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ec:?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fc:?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0d:\r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1d:-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2d:-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3d:=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4d:M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5d:]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6d:m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7d:}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8d:-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9d:-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ad:­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bd:½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cd:?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onsolas"/>
                        </a:rPr>
                        <a:t>dd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ed:?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fd:?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0e:-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1e:-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2e:.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3e:&gt;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4e:N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5e:^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6e:n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7e:~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8e:-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9e:-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ae:®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be:¾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ce:?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de:Þ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onsolas"/>
                        </a:rPr>
                        <a:t>ee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fe:þ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0f:-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1f:-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2f:/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3f:?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4f:O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5f:_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6f:o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7f:-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8f:-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9f:-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af:?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bf:¿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cf:?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df:ß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ef:?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ff:?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332656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Default syntax table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908720"/>
            <a:ext cx="146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White space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90872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6237312"/>
            <a:ext cx="121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Comment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9792" y="6093296"/>
            <a:ext cx="121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Quote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908720"/>
            <a:ext cx="121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Word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1691680" y="3573016"/>
            <a:ext cx="1152128" cy="2592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0"/>
          </p:cNvCxnSpPr>
          <p:nvPr/>
        </p:nvCxnSpPr>
        <p:spPr>
          <a:xfrm flipH="1" flipV="1">
            <a:off x="1691680" y="5949280"/>
            <a:ext cx="390072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6056" y="908720"/>
            <a:ext cx="121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Ordinary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Loop </a:t>
            </a:r>
            <a:r>
              <a:rPr lang="en-US" altLang="ko-KR" sz="2400" b="1" dirty="0" err="1" smtClean="0"/>
              <a:t>nextToken</a:t>
            </a:r>
            <a:r>
              <a:rPr lang="en-US" altLang="ko-KR" sz="2400" b="1" dirty="0" smtClean="0"/>
              <a:t>() until TT_EOF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1043608" y="1196752"/>
            <a:ext cx="68407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printTokens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(Reader r) {</a:t>
            </a:r>
          </a:p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1. construct an instance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StreamTokenizer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st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StreamTokenizer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(r);</a:t>
            </a:r>
          </a:p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2. set up syntax table</a:t>
            </a:r>
          </a:p>
          <a:p>
            <a:endParaRPr lang="en-US" altLang="ko-KR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// 3. loop 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nextToken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until TT_EOF</a:t>
            </a:r>
          </a:p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 while (</a:t>
            </a:r>
            <a:r>
              <a:rPr lang="en-US" altLang="ko-KR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st.nextToken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 != </a:t>
            </a:r>
            <a:r>
              <a:rPr lang="en-US" altLang="ko-KR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StreamTokenizer.TT_EOF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st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altLang="ko-KR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nextToken</a:t>
            </a:r>
            <a:r>
              <a:rPr lang="en-US" altLang="ko-KR" sz="2400" b="1" dirty="0" smtClean="0"/>
              <a:t>()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2627784" y="476672"/>
            <a:ext cx="57606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skip white spaces</a:t>
            </a:r>
          </a:p>
          <a:p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read();</a:t>
            </a:r>
          </a:p>
          <a:p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if number?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.. return TT_NUMBER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if identifier?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.. return TT_WORD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if quoted-string?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.. return quoted-string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if C/C++/Java-style comment?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.. skip comment &amp; return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nextToken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if one-line comment?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.. skip comment &amp; return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nextToken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return c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2"/>
          <p:cNvSpPr txBox="1"/>
          <p:nvPr/>
        </p:nvSpPr>
        <p:spPr>
          <a:xfrm>
            <a:off x="827584" y="764704"/>
            <a:ext cx="4330824" cy="25699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((ctype &amp; CT_DIGIT) != 0) {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neg = 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(c == '-')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c = read();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(c != '.' &amp;&amp; (c &lt; '0' || c &gt; '9')) {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  peekc = c;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ttype = '-';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neg = 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</p:txBody>
      </p:sp>
      <p:sp>
        <p:nvSpPr>
          <p:cNvPr id="7" name="Shape 63"/>
          <p:cNvSpPr txBox="1"/>
          <p:nvPr/>
        </p:nvSpPr>
        <p:spPr>
          <a:xfrm>
            <a:off x="2987824" y="2852936"/>
            <a:ext cx="3432899" cy="35547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v = 0;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decexp = 0;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seendot = 0;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(c == '.' &amp;&amp; seendot == 0)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seendot = 1;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('0' &lt;= c &amp;&amp; c &lt;= '9')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v = v * 10 + (c - '0');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decexp += seendot;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c = read();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peekc = c</a:t>
            </a: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/>
          </a:p>
        </p:txBody>
      </p:sp>
      <p:sp>
        <p:nvSpPr>
          <p:cNvPr id="8" name="Shape 64"/>
          <p:cNvSpPr txBox="1"/>
          <p:nvPr/>
        </p:nvSpPr>
        <p:spPr>
          <a:xfrm>
            <a:off x="3995936" y="476672"/>
            <a:ext cx="4686300" cy="6531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algn="r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'-'? digit+</a:t>
            </a:r>
          </a:p>
          <a:p>
            <a:pPr lvl="0" algn="r" rtl="0">
              <a:buNone/>
            </a:pPr>
            <a:r>
              <a:rPr lang="en" sz="1800"/>
              <a:t>(including only one '.') </a:t>
            </a:r>
          </a:p>
        </p:txBody>
      </p:sp>
      <p:sp>
        <p:nvSpPr>
          <p:cNvPr id="9" name="Shape 65"/>
          <p:cNvSpPr txBox="1"/>
          <p:nvPr/>
        </p:nvSpPr>
        <p:spPr>
          <a:xfrm>
            <a:off x="7231472" y="1357830"/>
            <a:ext cx="1267831" cy="461635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"-." 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5536" y="260648"/>
            <a:ext cx="155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b="1" dirty="0" smtClean="0"/>
              <a:t>TT_NUMBER</a:t>
            </a:r>
            <a:endParaRPr lang="ko-KR" altLang="en-US" b="1" dirty="0"/>
          </a:p>
        </p:txBody>
      </p:sp>
      <p:sp>
        <p:nvSpPr>
          <p:cNvPr id="5" name="Shape 61"/>
          <p:cNvSpPr txBox="1"/>
          <p:nvPr/>
        </p:nvSpPr>
        <p:spPr>
          <a:xfrm>
            <a:off x="6084168" y="2924944"/>
            <a:ext cx="2772000" cy="29854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(decexp != 0) {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denom = 10;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decexp--;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(decexp &gt; 0) {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denom *= 10;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decexp--;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v = v / denom;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nval = neg ? -v : v;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ttype = TT_NUMBER;</a:t>
            </a:r>
          </a:p>
          <a:p>
            <a:pPr lvl="0" rtl="0"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5536" y="260648"/>
            <a:ext cx="129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TT_WORD</a:t>
            </a:r>
            <a:endParaRPr lang="ko-KR" altLang="en-US" b="1" dirty="0"/>
          </a:p>
        </p:txBody>
      </p:sp>
      <p:sp>
        <p:nvSpPr>
          <p:cNvPr id="11" name="Shape 71"/>
          <p:cNvSpPr txBox="1"/>
          <p:nvPr/>
        </p:nvSpPr>
        <p:spPr>
          <a:xfrm>
            <a:off x="467544" y="1124744"/>
            <a:ext cx="5915000" cy="40472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b="1" dirty="0" smtClean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((ctype &amp; </a:t>
            </a:r>
            <a:r>
              <a:rPr lang="en" sz="11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CT_ALPHA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) != 0) {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b="1" dirty="0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i = 0;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b="1" dirty="0" smtClean="0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 smtClean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(i &gt;= buf.length) {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     buf 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= Arrays.copyOf(buf, buf.length * 2);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   buf[i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++] = (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) c;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   c 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= read();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   ctype 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= c &lt; 0 ? CT_WHITESPACE : c &lt; 256 ? ct[c] : CT_ALPHA;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((ctype &amp; (</a:t>
            </a:r>
            <a:r>
              <a:rPr lang="en" sz="11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CT_ALPHA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 sz="11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CT_DIGIT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)) != 0);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 peekc 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= c;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 sval 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= String.copyValueOf(buf, 0, i);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b="1" dirty="0" smtClean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(forceLower)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   sval 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= sval.toLowerCase();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b="1" dirty="0" smtClean="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ttype = TT_WORD;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Shape 72"/>
          <p:cNvSpPr txBox="1"/>
          <p:nvPr/>
        </p:nvSpPr>
        <p:spPr>
          <a:xfrm>
            <a:off x="5076056" y="620688"/>
            <a:ext cx="3216599" cy="6531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algn="r" rt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alpah (alpha | digit)*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7584" y="1916832"/>
            <a:ext cx="3816424" cy="93610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716016" y="2204864"/>
            <a:ext cx="278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Grow buffer and append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5536" y="260648"/>
            <a:ext cx="1740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Quoted String</a:t>
            </a:r>
            <a:endParaRPr lang="ko-KR" altLang="en-US" b="1" dirty="0"/>
          </a:p>
        </p:txBody>
      </p:sp>
      <p:sp>
        <p:nvSpPr>
          <p:cNvPr id="12" name="Shape 72"/>
          <p:cNvSpPr txBox="1"/>
          <p:nvPr/>
        </p:nvSpPr>
        <p:spPr>
          <a:xfrm>
            <a:off x="5364088" y="548680"/>
            <a:ext cx="3216599" cy="73863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algn="r" rtl="0"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“...”</a:t>
            </a:r>
          </a:p>
          <a:p>
            <a:pPr lvl="0" algn="r" rtl="0"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‘...’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Shape 78"/>
          <p:cNvSpPr txBox="1">
            <a:spLocks/>
          </p:cNvSpPr>
          <p:nvPr/>
        </p:nvSpPr>
        <p:spPr>
          <a:xfrm>
            <a:off x="755576" y="1340768"/>
            <a:ext cx="7344816" cy="40018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vert="horz" wrap="square" lIns="91425" tIns="91425" rIns="91425" bIns="91425" rtlCol="0" anchor="t" anchorCtr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((ctype &amp; CT_QUOTE) != 0)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ttype = c</a:t>
            </a: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int i = 0;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int d = read();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// invariants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//  c : current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//  d : lookahead </a:t>
            </a:r>
          </a:p>
          <a:p>
            <a:pPr marL="0" marR="0" lvl="0" indent="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kumimoji="0" lang="en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kumimoji="0" lang="en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 &gt;= 0 &amp;&amp; </a:t>
            </a:r>
            <a:r>
              <a:rPr kumimoji="0" lang="e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 != ttype</a:t>
            </a:r>
            <a:r>
              <a:rPr kumimoji="0" lang="en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&amp;&amp; d != '\n' &amp;&amp; d != '\r'</a:t>
            </a: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// escape for \octal, \abfnrtv, \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kumimoji="0" lang="en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(i &gt;= buf.length)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buf = Arrays.copyOf(buf, buf.length * 2);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buf[i++] = (</a:t>
            </a:r>
            <a:r>
              <a:rPr kumimoji="0" lang="en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)c;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peekc = (d == ttype) ? NEED_CHAR : d;  // d가 matching quote이면 need-char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sval = String.copyValueOf(buf, 0, i);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kumimoji="0" lang="en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ttype;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kumimoji="0" lang="e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52120" y="2996952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nsolas" pitchFamily="49" charset="0"/>
                <a:ea typeface="Arial Unicode MS" pitchFamily="50" charset="-127"/>
                <a:cs typeface="Consolas" pitchFamily="49" charset="0"/>
              </a:rPr>
              <a:t>“\101” </a:t>
            </a:r>
            <a:r>
              <a:rPr lang="en-US" altLang="ko-KR" dirty="0" smtClean="0">
                <a:latin typeface="Consolas" pitchFamily="49" charset="0"/>
                <a:ea typeface="Arial Unicode MS" pitchFamily="50" charset="-127"/>
                <a:cs typeface="Consolas" pitchFamily="49" charset="0"/>
                <a:sym typeface="Wingdings" pitchFamily="2" charset="2"/>
              </a:rPr>
              <a:t> “A”</a:t>
            </a:r>
            <a:endParaRPr lang="ko-KR" altLang="en-US" dirty="0">
              <a:latin typeface="Consolas" pitchFamily="49" charset="0"/>
              <a:ea typeface="Arial Unicode MS" pitchFamily="50" charset="-127"/>
              <a:cs typeface="Consolas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3429000"/>
            <a:ext cx="3816424" cy="79208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4048" y="3645024"/>
            <a:ext cx="278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Grow buffer and append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endCxn id="6" idx="1"/>
          </p:cNvCxnSpPr>
          <p:nvPr/>
        </p:nvCxnSpPr>
        <p:spPr>
          <a:xfrm>
            <a:off x="4067944" y="3068960"/>
            <a:ext cx="1584176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907704" y="5013176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1760" y="5517232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Quote char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1608</Words>
  <Application>Microsoft Office PowerPoint</Application>
  <PresentationFormat>화면 슬라이드 쇼(4:3)</PresentationFormat>
  <Paragraphs>484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Java StreamTokenizer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StreamTokenizer</dc:title>
  <dc:creator>jooyung.han</dc:creator>
  <cp:lastModifiedBy>jooyung.han</cp:lastModifiedBy>
  <cp:revision>11</cp:revision>
  <dcterms:created xsi:type="dcterms:W3CDTF">2012-07-12T08:32:00Z</dcterms:created>
  <dcterms:modified xsi:type="dcterms:W3CDTF">2012-07-13T08:22:33Z</dcterms:modified>
</cp:coreProperties>
</file>