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46B5-87A6-467C-8AB9-729FC464C87D}" type="datetimeFigureOut">
              <a:rPr lang="ko-KR" altLang="en-US" smtClean="0"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3F08-F5BA-4ABC-8B5D-FD3E44134F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eng9.ucsd.edu/~cs30x/rt_lt.rule.html" TargetMode="External"/><Relationship Id="rId2" Type="http://schemas.openxmlformats.org/officeDocument/2006/relationships/hyperlink" Target="http://unixwiz.net/techtips/reading-cdecl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4644008" y="2924944"/>
            <a:ext cx="3744416" cy="14401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620688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 Declaration - How to read it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484784"/>
            <a:ext cx="4946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http://unixwiz.net/techtips/reading-cdecl.html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1328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"basic types" are augmented with "derived types", and C has three of them: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3212976"/>
            <a:ext cx="3628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dirty="0">
                <a:solidFill>
                  <a:srgbClr val="000000"/>
                </a:solidFill>
                <a:ea typeface="굴림" pitchFamily="50" charset="-127"/>
                <a:cs typeface="굴림" pitchFamily="50" charset="-127"/>
              </a:rPr>
              <a:t>   pointer to...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[]</a:t>
            </a:r>
            <a:r>
              <a:rPr kumimoji="1" lang="ko-KR" altLang="ko-KR" dirty="0">
                <a:solidFill>
                  <a:srgbClr val="000000"/>
                </a:solidFill>
                <a:ea typeface="굴림" pitchFamily="50" charset="-127"/>
                <a:cs typeface="굴림" pitchFamily="50" charset="-127"/>
              </a:rPr>
              <a:t>   array of...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() </a:t>
            </a:r>
            <a:r>
              <a:rPr kumimoji="1" lang="ko-KR" altLang="ko-KR" dirty="0">
                <a:solidFill>
                  <a:srgbClr val="000000"/>
                </a:solidFill>
                <a:ea typeface="굴림" pitchFamily="50" charset="-127"/>
                <a:cs typeface="굴림" pitchFamily="50" charset="-127"/>
              </a:rPr>
              <a:t>  function returning...</a:t>
            </a:r>
            <a:endParaRPr kumimoji="1" lang="ko-KR" altLang="ko-KR" dirty="0">
              <a:solidFill>
                <a:srgbClr val="000000"/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450912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“Go right if you can,</a:t>
            </a:r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Go left when you must”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068960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&lt;basic type&gt;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068960"/>
            <a:ext cx="8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00192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52320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56176" y="393305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&lt;augmentation&gt;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6588224" y="350100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0"/>
          </p:cNvCxnSpPr>
          <p:nvPr/>
        </p:nvCxnSpPr>
        <p:spPr>
          <a:xfrm flipV="1">
            <a:off x="7140581" y="3501008"/>
            <a:ext cx="45575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5445224"/>
            <a:ext cx="491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&gt; is ..... &lt;augmentation&gt; ... &lt;basic type&gt;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95536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http://ieng9.ucsd.edu/~cs30x/rt_lt.rule.html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3" idx="0"/>
            <a:endCxn id="11" idx="1"/>
          </p:cNvCxnSpPr>
          <p:nvPr/>
        </p:nvCxnSpPr>
        <p:spPr>
          <a:xfrm rot="5400000" flipH="1" flipV="1">
            <a:off x="3887489" y="4544689"/>
            <a:ext cx="1261010" cy="1836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24" y="4581128"/>
            <a:ext cx="16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Right-left rule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99592" y="548680"/>
            <a:ext cx="24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Syntax tree example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16288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a[3]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2276872"/>
            <a:ext cx="1394136" cy="40862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Declaration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3212976"/>
            <a:ext cx="1586034" cy="40862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TypeSpecifier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32040" y="3212976"/>
            <a:ext cx="1843162" cy="40862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ArrayDeclarator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88024" y="4077072"/>
            <a:ext cx="2209261" cy="40862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IdentifierDeclarator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636825" y="2685495"/>
            <a:ext cx="912163" cy="52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548988" y="2685495"/>
            <a:ext cx="1304633" cy="52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853621" y="3621599"/>
            <a:ext cx="39034" cy="455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8413" y="35730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44208" y="36450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: 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80112" y="442782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“a”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91880" y="2708920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56217" y="2708920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declarator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3645024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declarator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Parsing function for each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declaration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1196752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type-</a:t>
            </a:r>
            <a:r>
              <a:rPr lang="en-US" altLang="ko-KR" dirty="0" err="1" smtClean="0">
                <a:solidFill>
                  <a:schemeClr val="accent1"/>
                </a:solidFill>
              </a:rPr>
              <a:t>specifier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declarator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49289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Declaration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declaration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TypeSpecifier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typeSpecifier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  =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return new Declaration(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ts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, d);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71600" y="155679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</p:cNvCxnSpPr>
          <p:nvPr/>
        </p:nvCxnSpPr>
        <p:spPr>
          <a:xfrm>
            <a:off x="1604272" y="1566084"/>
            <a:ext cx="1599576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35896" y="1556792"/>
            <a:ext cx="108012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32040" y="1556792"/>
            <a:ext cx="7200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아래쪽 화살표 24"/>
          <p:cNvSpPr/>
          <p:nvPr/>
        </p:nvSpPr>
        <p:spPr>
          <a:xfrm>
            <a:off x="6228184" y="292494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88224" y="299695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 sequentially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54868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(sequence)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443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Parsing function for each rule (choice)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492896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== ‘*’)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return new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PointerDeclarator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} else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directDeclarator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71600" y="155679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04272" y="1566084"/>
            <a:ext cx="1599576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1196752"/>
            <a:ext cx="129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15816" y="1196752"/>
            <a:ext cx="198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 </a:t>
            </a:r>
            <a:r>
              <a:rPr lang="en-US" altLang="ko-KR" dirty="0" err="1" smtClean="0">
                <a:cs typeface="Consolas" pitchFamily="49" charset="0"/>
              </a:rPr>
              <a:t>declarator</a:t>
            </a:r>
            <a:endParaRPr lang="en-US" altLang="ko-KR" dirty="0" smtClean="0">
              <a:cs typeface="Consolas" pitchFamily="49" charset="0"/>
            </a:endParaRPr>
          </a:p>
          <a:p>
            <a:r>
              <a:rPr lang="en-US" altLang="ko-KR" dirty="0" smtClean="0">
                <a:cs typeface="Consolas" pitchFamily="49" charset="0"/>
              </a:rPr>
              <a:t>direct-</a:t>
            </a:r>
            <a:r>
              <a:rPr lang="en-US" altLang="ko-KR" dirty="0" err="1" smtClean="0">
                <a:cs typeface="Consolas" pitchFamily="49" charset="0"/>
              </a:rPr>
              <a:t>declarator</a:t>
            </a:r>
            <a:r>
              <a:rPr lang="en-US" altLang="ko-KR" dirty="0" smtClean="0">
                <a:cs typeface="Consolas" pitchFamily="49" charset="0"/>
              </a:rPr>
              <a:t> 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572000" y="1412776"/>
            <a:ext cx="1512168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995936" y="1844824"/>
            <a:ext cx="144016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043608" y="3501008"/>
            <a:ext cx="5256584" cy="18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47664" y="1700808"/>
            <a:ext cx="3240360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548680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Parsing function for each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20888"/>
            <a:ext cx="53767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directDeclarator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d;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Token.IDENTIFIER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d = new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IdentifierDeclarator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d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 // consume ‘)’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268760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direct-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5656" y="169151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 variable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/>
              <a:t>)</a:t>
            </a:r>
            <a:r>
              <a:rPr lang="en-US" altLang="ko-KR" dirty="0" smtClean="0"/>
              <a:t> (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r>
              <a:rPr lang="en-US" altLang="ko-KR" dirty="0" smtClean="0">
                <a:cs typeface="Consolas" pitchFamily="49" charset="0"/>
              </a:rPr>
              <a:t>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 smtClean="0">
                <a:cs typeface="Consolas" pitchFamily="49" charset="0"/>
              </a:rPr>
              <a:t>)*</a:t>
            </a:r>
            <a:endParaRPr lang="ko-KR" altLang="en-US" dirty="0" smtClean="0">
              <a:cs typeface="Consolas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627784" y="2060848"/>
            <a:ext cx="100811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9992" y="548680"/>
            <a:ext cx="234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(sequence of choice)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55576" y="3284984"/>
            <a:ext cx="4752528" cy="2376264"/>
          </a:xfrm>
          <a:prstGeom prst="roundRect">
            <a:avLst>
              <a:gd name="adj" fmla="val 979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88024" y="1700808"/>
            <a:ext cx="4176464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548680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Parsing function for each 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20888"/>
            <a:ext cx="44326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directDeclarator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Token t =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Declarator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d;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(true)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t =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== ‘[‘)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d = new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ArrayDeclarator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(d, size());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(); // consume ‘]’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} else if (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== ‘(‘)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d = new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FunctionDeclarator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parameterList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(); // consume ‘)’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} else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break;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return d;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268760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direct-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5656" y="169151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 variable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/>
              <a:t>)</a:t>
            </a:r>
            <a:r>
              <a:rPr lang="en-US" altLang="ko-KR" dirty="0" smtClean="0"/>
              <a:t> (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r>
              <a:rPr lang="en-US" altLang="ko-KR" dirty="0" smtClean="0">
                <a:cs typeface="Consolas" pitchFamily="49" charset="0"/>
              </a:rPr>
              <a:t>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 smtClean="0">
                <a:cs typeface="Consolas" pitchFamily="49" charset="0"/>
              </a:rPr>
              <a:t>)*</a:t>
            </a:r>
            <a:endParaRPr lang="ko-KR" altLang="en-US" dirty="0" smtClean="0">
              <a:cs typeface="Consolas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851920" y="2060848"/>
            <a:ext cx="165618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11960" y="2060848"/>
            <a:ext cx="3168352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620688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long **foo[7];</a:t>
            </a:r>
            <a:endParaRPr lang="ko-KR" alt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224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&lt;basic type&gt; : long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&gt; : </a:t>
            </a:r>
            <a:r>
              <a:rPr lang="en-US" altLang="ko-KR" dirty="0" err="1" smtClean="0"/>
              <a:t>foo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foo</a:t>
            </a:r>
            <a:r>
              <a:rPr lang="en-US" altLang="ko-KR" b="1" dirty="0" smtClean="0"/>
              <a:t> is ... long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852936"/>
            <a:ext cx="796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</a:t>
            </a:r>
            <a:r>
              <a:rPr lang="ko-KR" altLang="en-US" dirty="0" smtClean="0"/>
              <a:t>에서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왼쪽은 </a:t>
            </a:r>
            <a:r>
              <a:rPr lang="en-US" altLang="ko-KR" dirty="0" smtClean="0"/>
              <a:t>*(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오른쪽은 </a:t>
            </a:r>
            <a:r>
              <a:rPr lang="en-US" altLang="ko-KR" dirty="0" smtClean="0"/>
              <a:t>[7](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)... </a:t>
            </a:r>
            <a:r>
              <a:rPr lang="ko-KR" altLang="en-US" dirty="0" smtClean="0"/>
              <a:t>그럼 먼저 오른쪽으로</a:t>
            </a:r>
            <a:r>
              <a:rPr lang="en-US" altLang="ko-KR" dirty="0" smtClean="0"/>
              <a:t>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foo</a:t>
            </a:r>
            <a:r>
              <a:rPr lang="en-US" altLang="ko-KR" b="1" dirty="0" smtClean="0"/>
              <a:t> is array of 7 ... long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861048"/>
            <a:ext cx="605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</a:t>
            </a:r>
            <a:r>
              <a:rPr lang="en-US" altLang="ko-KR" dirty="0" smtClean="0"/>
              <a:t>[7]</a:t>
            </a:r>
            <a:r>
              <a:rPr lang="ko-KR" altLang="en-US" dirty="0" smtClean="0"/>
              <a:t>에서 더 이상 오른쪽으로 갈 수 없으니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(*)</a:t>
            </a:r>
            <a:r>
              <a:rPr lang="ko-KR" altLang="en-US" dirty="0" smtClean="0"/>
              <a:t>으로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365104"/>
            <a:ext cx="40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foo</a:t>
            </a:r>
            <a:r>
              <a:rPr lang="en-US" altLang="ko-KR" b="1" dirty="0" smtClean="0"/>
              <a:t> is array of 7 pointer to ... long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4859868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[7]</a:t>
            </a:r>
            <a:r>
              <a:rPr lang="ko-KR" altLang="en-US" dirty="0" smtClean="0"/>
              <a:t>에서 오른쪽으로 갈 수 없으니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(*)</a:t>
            </a:r>
            <a:r>
              <a:rPr lang="ko-KR" altLang="en-US" dirty="0" smtClean="0"/>
              <a:t>으로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3568" y="5363924"/>
            <a:ext cx="500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foo</a:t>
            </a:r>
            <a:r>
              <a:rPr lang="en-US" altLang="ko-KR" b="1" dirty="0" smtClean="0"/>
              <a:t> is array of 7 pointer to pointer to long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16216" y="2420888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long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**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foo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[7];</a:t>
            </a:r>
            <a:endParaRPr lang="ko-KR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216" y="3429000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long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**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foo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[7]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lang="ko-KR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4365104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long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*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foo[7]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lang="ko-KR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16" y="5373216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long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*foo[7]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lang="ko-KR" altLang="en-US" sz="16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668344" y="37170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308304" y="46531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164288" y="56612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Grammar for C Declaration - first try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basic_type</a:t>
            </a:r>
            <a:r>
              <a:rPr lang="en-US" altLang="ko-KR" dirty="0" smtClean="0"/>
              <a:t>  left-augmented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889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left-augmented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924944"/>
            <a:ext cx="225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</a:t>
            </a:r>
            <a:r>
              <a:rPr lang="en-US" altLang="ko-KR" dirty="0" smtClean="0"/>
              <a:t> left-augmented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6" y="3356992"/>
            <a:ext cx="194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4077072"/>
            <a:ext cx="204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right-augmented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581128"/>
            <a:ext cx="334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4941168"/>
            <a:ext cx="439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</a:t>
            </a:r>
            <a:r>
              <a:rPr lang="en-US" altLang="ko-KR" dirty="0" smtClean="0"/>
              <a:t>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5301208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32240" y="52292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(*c)[10]??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439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Grammar for C Declaration - second try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basic_type</a:t>
            </a:r>
            <a:r>
              <a:rPr lang="en-US" altLang="ko-KR" dirty="0" smtClean="0"/>
              <a:t>  left-augmented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889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left-augmented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924944"/>
            <a:ext cx="225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</a:t>
            </a:r>
            <a:r>
              <a:rPr lang="en-US" altLang="ko-KR" dirty="0" smtClean="0"/>
              <a:t> left-augmented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6" y="3356992"/>
            <a:ext cx="194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4077072"/>
            <a:ext cx="204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right-augmented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581128"/>
            <a:ext cx="334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4941168"/>
            <a:ext cx="439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right-augmented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</a:t>
            </a:r>
            <a:r>
              <a:rPr lang="en-US" altLang="ko-KR" dirty="0" smtClean="0"/>
              <a:t>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5301208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75656" y="5661248"/>
            <a:ext cx="281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left-augmented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en-US" altLang="ko-KR" dirty="0" smtClean="0"/>
          </a:p>
        </p:txBody>
      </p:sp>
      <p:cxnSp>
        <p:nvCxnSpPr>
          <p:cNvPr id="17" name="꺾인 연결선 16"/>
          <p:cNvCxnSpPr>
            <a:stCxn id="14" idx="1"/>
            <a:endCxn id="7" idx="1"/>
          </p:cNvCxnSpPr>
          <p:nvPr/>
        </p:nvCxnSpPr>
        <p:spPr>
          <a:xfrm rot="10800000">
            <a:off x="899592" y="2605554"/>
            <a:ext cx="576064" cy="3240360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Grammar for C Declaration - final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type-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29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924944"/>
            <a:ext cx="169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6" y="3356992"/>
            <a:ext cx="190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4077072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direct-</a:t>
            </a:r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581128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4941168"/>
            <a:ext cx="439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</a:t>
            </a:r>
            <a:r>
              <a:rPr lang="en-US" altLang="ko-KR" dirty="0" smtClean="0"/>
              <a:t>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5301208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75656" y="5661248"/>
            <a:ext cx="221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en-US" altLang="ko-KR" dirty="0" smtClean="0"/>
          </a:p>
        </p:txBody>
      </p:sp>
      <p:cxnSp>
        <p:nvCxnSpPr>
          <p:cNvPr id="17" name="꺾인 연결선 16"/>
          <p:cNvCxnSpPr>
            <a:stCxn id="14" idx="1"/>
            <a:endCxn id="7" idx="1"/>
          </p:cNvCxnSpPr>
          <p:nvPr/>
        </p:nvCxnSpPr>
        <p:spPr>
          <a:xfrm rot="10800000">
            <a:off x="899592" y="2605554"/>
            <a:ext cx="576064" cy="3240360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4211960" y="3429000"/>
            <a:ext cx="4680520" cy="9361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548680"/>
            <a:ext cx="515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Transform Grammar - </a:t>
            </a:r>
            <a:r>
              <a:rPr lang="en-US" altLang="ko-KR" b="1" dirty="0" smtClean="0"/>
              <a:t>recursion </a:t>
            </a:r>
            <a:r>
              <a:rPr lang="en-US" altLang="ko-KR" b="1" dirty="0" smtClean="0">
                <a:sym typeface="Wingdings" pitchFamily="2" charset="2"/>
              </a:rPr>
              <a:t> repetition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type-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29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924944"/>
            <a:ext cx="169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6" y="3356992"/>
            <a:ext cx="190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4077072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direct-</a:t>
            </a:r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581128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4941168"/>
            <a:ext cx="439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</a:t>
            </a:r>
            <a:r>
              <a:rPr lang="en-US" altLang="ko-KR" dirty="0" smtClean="0"/>
              <a:t>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5301208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75656" y="5661248"/>
            <a:ext cx="221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endParaRPr lang="en-US" altLang="ko-KR" dirty="0" smtClean="0"/>
          </a:p>
        </p:txBody>
      </p:sp>
      <p:cxnSp>
        <p:nvCxnSpPr>
          <p:cNvPr id="17" name="꺾인 연결선 16"/>
          <p:cNvCxnSpPr>
            <a:stCxn id="14" idx="1"/>
            <a:endCxn id="7" idx="1"/>
          </p:cNvCxnSpPr>
          <p:nvPr/>
        </p:nvCxnSpPr>
        <p:spPr>
          <a:xfrm rot="10800000">
            <a:off x="899592" y="2605554"/>
            <a:ext cx="576064" cy="3240360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21" idx="1"/>
          </p:cNvCxnSpPr>
          <p:nvPr/>
        </p:nvCxnSpPr>
        <p:spPr>
          <a:xfrm>
            <a:off x="4767263" y="4765794"/>
            <a:ext cx="380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48064" y="4581128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Left recursion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 suffix </a:t>
            </a:r>
            <a:r>
              <a:rPr lang="ko-KR" altLang="en-US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반복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55976" y="3501008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direct-</a:t>
            </a:r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932040" y="3861048"/>
            <a:ext cx="270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variable  (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r>
              <a:rPr lang="en-US" altLang="ko-KR" dirty="0" smtClean="0">
                <a:cs typeface="Consolas" pitchFamily="49" charset="0"/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  <a:cs typeface="Consolas" pitchFamily="49" charset="0"/>
              </a:rPr>
              <a:t>*</a:t>
            </a:r>
            <a:endParaRPr lang="ko-KR" altLang="en-US" dirty="0">
              <a:solidFill>
                <a:srgbClr val="FF0000"/>
              </a:solidFill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378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Grammar with </a:t>
            </a:r>
            <a:r>
              <a:rPr lang="en-US" altLang="ko-KR" b="1" dirty="0" smtClean="0">
                <a:solidFill>
                  <a:srgbClr val="FF0000"/>
                </a:solidFill>
              </a:rPr>
              <a:t>No Left-recursion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619508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type-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29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843644"/>
            <a:ext cx="190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declarator</a:t>
            </a:r>
            <a:endParaRPr lang="en-US" altLang="ko-KR" dirty="0" smtClean="0"/>
          </a:p>
          <a:p>
            <a:r>
              <a:rPr lang="en-US" altLang="ko-KR" dirty="0" smtClean="0"/>
              <a:t>direct-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717032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direct-</a:t>
            </a:r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13978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 variable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/>
              <a:t>)</a:t>
            </a:r>
            <a:r>
              <a:rPr lang="en-US" altLang="ko-KR" dirty="0" smtClean="0"/>
              <a:t> (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r>
              <a:rPr lang="en-US" altLang="ko-KR" dirty="0" smtClean="0">
                <a:cs typeface="Consolas" pitchFamily="49" charset="0"/>
              </a:rPr>
              <a:t>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 smtClean="0">
                <a:cs typeface="Consolas" pitchFamily="49" charset="0"/>
              </a:rPr>
              <a:t>)*</a:t>
            </a:r>
            <a:endParaRPr lang="ko-KR" altLang="en-US" dirty="0" smtClean="0">
              <a:cs typeface="Consolas" pitchFamily="49" charset="0"/>
            </a:endParaRPr>
          </a:p>
        </p:txBody>
      </p:sp>
      <p:cxnSp>
        <p:nvCxnSpPr>
          <p:cNvPr id="17" name="꺾인 연결선 16"/>
          <p:cNvCxnSpPr>
            <a:stCxn id="11" idx="1"/>
            <a:endCxn id="7" idx="1"/>
          </p:cNvCxnSpPr>
          <p:nvPr/>
        </p:nvCxnSpPr>
        <p:spPr>
          <a:xfrm rot="10800000">
            <a:off x="899592" y="2605554"/>
            <a:ext cx="576064" cy="1718900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Models for Syntax tree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declaration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619508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type-</a:t>
            </a:r>
            <a:r>
              <a:rPr lang="en-US" altLang="ko-KR" dirty="0" err="1" smtClean="0"/>
              <a:t>specifier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20888"/>
            <a:ext cx="129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2780928"/>
            <a:ext cx="198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‘*’ </a:t>
            </a:r>
            <a:r>
              <a:rPr lang="en-US" altLang="ko-KR" dirty="0" err="1" smtClean="0">
                <a:cs typeface="Consolas" pitchFamily="49" charset="0"/>
              </a:rPr>
              <a:t>declarator</a:t>
            </a:r>
            <a:endParaRPr lang="en-US" altLang="ko-KR" dirty="0" smtClean="0">
              <a:cs typeface="Consolas" pitchFamily="49" charset="0"/>
            </a:endParaRPr>
          </a:p>
          <a:p>
            <a:r>
              <a:rPr lang="en-US" altLang="ko-KR" dirty="0" smtClean="0">
                <a:cs typeface="Consolas" pitchFamily="49" charset="0"/>
              </a:rPr>
              <a:t>direct-</a:t>
            </a:r>
            <a:r>
              <a:rPr lang="en-US" altLang="ko-KR" dirty="0" err="1" smtClean="0">
                <a:cs typeface="Consolas" pitchFamily="49" charset="0"/>
              </a:rPr>
              <a:t>declarator</a:t>
            </a:r>
            <a:r>
              <a:rPr lang="en-US" altLang="ko-KR" dirty="0" smtClean="0">
                <a:cs typeface="Consolas" pitchFamily="49" charset="0"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00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direct-</a:t>
            </a:r>
            <a:r>
              <a:rPr lang="en-US" altLang="ko-KR" b="1" dirty="0" err="1" smtClean="0"/>
              <a:t>declarator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406778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 variable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declarator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/>
              <a:t>)</a:t>
            </a:r>
            <a:r>
              <a:rPr lang="en-US" altLang="ko-KR" dirty="0" smtClean="0"/>
              <a:t> (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ko-KR" dirty="0" smtClean="0"/>
              <a:t> size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‘]’</a:t>
            </a:r>
            <a:r>
              <a:rPr lang="en-US" altLang="ko-KR" dirty="0" smtClean="0">
                <a:cs typeface="Consolas" pitchFamily="49" charset="0"/>
              </a:rPr>
              <a:t> |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‘(’</a:t>
            </a:r>
            <a:r>
              <a:rPr lang="en-US" altLang="ko-KR" dirty="0" smtClean="0"/>
              <a:t> parameter-list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‘)’</a:t>
            </a:r>
            <a:r>
              <a:rPr lang="en-US" altLang="ko-KR" dirty="0" smtClean="0">
                <a:cs typeface="Consolas" pitchFamily="49" charset="0"/>
              </a:rPr>
              <a:t>)*</a:t>
            </a:r>
            <a:endParaRPr lang="ko-KR" altLang="en-US" dirty="0" smtClean="0">
              <a:cs typeface="Consolas" pitchFamily="49" charset="0"/>
            </a:endParaRPr>
          </a:p>
        </p:txBody>
      </p:sp>
      <p:cxnSp>
        <p:nvCxnSpPr>
          <p:cNvPr id="17" name="꺾인 연결선 16"/>
          <p:cNvCxnSpPr>
            <a:stCxn id="11" idx="1"/>
            <a:endCxn id="7" idx="1"/>
          </p:cNvCxnSpPr>
          <p:nvPr/>
        </p:nvCxnSpPr>
        <p:spPr>
          <a:xfrm rot="10800000">
            <a:off x="899592" y="2605554"/>
            <a:ext cx="576064" cy="1646892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7704" y="537321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a[3]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427984" y="4797152"/>
            <a:ext cx="129614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563888" y="5373216"/>
            <a:ext cx="151216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364088" y="5373216"/>
            <a:ext cx="151216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3563888" y="6021288"/>
            <a:ext cx="151216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“a”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2" idx="5"/>
            <a:endCxn id="44" idx="0"/>
          </p:cNvCxnSpPr>
          <p:nvPr/>
        </p:nvCxnSpPr>
        <p:spPr>
          <a:xfrm>
            <a:off x="5534312" y="5104465"/>
            <a:ext cx="58586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3"/>
            <a:endCxn id="43" idx="0"/>
          </p:cNvCxnSpPr>
          <p:nvPr/>
        </p:nvCxnSpPr>
        <p:spPr>
          <a:xfrm flipH="1">
            <a:off x="4319972" y="5104465"/>
            <a:ext cx="297828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4"/>
            <a:endCxn id="45" idx="0"/>
          </p:cNvCxnSpPr>
          <p:nvPr/>
        </p:nvCxnSpPr>
        <p:spPr>
          <a:xfrm>
            <a:off x="4319972" y="57332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 화살표 52"/>
          <p:cNvSpPr/>
          <p:nvPr/>
        </p:nvSpPr>
        <p:spPr>
          <a:xfrm>
            <a:off x="2699792" y="54452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364088" y="908720"/>
            <a:ext cx="21602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declaration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427984" y="1628800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type-</a:t>
            </a:r>
            <a:r>
              <a:rPr lang="en-US" altLang="ko-KR" dirty="0" err="1" smtClean="0"/>
              <a:t>specifier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04248" y="1628800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declarator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57" idx="4"/>
            <a:endCxn id="58" idx="0"/>
          </p:cNvCxnSpPr>
          <p:nvPr/>
        </p:nvCxnSpPr>
        <p:spPr>
          <a:xfrm flipH="1">
            <a:off x="5508104" y="126876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7" idx="4"/>
            <a:endCxn id="59" idx="0"/>
          </p:cNvCxnSpPr>
          <p:nvPr/>
        </p:nvCxnSpPr>
        <p:spPr>
          <a:xfrm>
            <a:off x="6444208" y="1268760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7944" y="4766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a[3]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08104" y="22768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56376" y="227687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a[3]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29202" y="49411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62880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Declaration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780928"/>
            <a:ext cx="1411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TypeSpecifier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2780928"/>
            <a:ext cx="114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Declarator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221088"/>
            <a:ext cx="163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ArrayDeclarator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4221088"/>
            <a:ext cx="1944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FunctionDeclarator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221088"/>
            <a:ext cx="17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PointerDeclarator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4221088"/>
            <a:ext cx="1973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IdentifierDeclarator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 flipH="1">
            <a:off x="2253434" y="1967354"/>
            <a:ext cx="635634" cy="81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2889068" y="1967354"/>
            <a:ext cx="1318395" cy="81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0"/>
            <a:endCxn id="6" idx="2"/>
          </p:cNvCxnSpPr>
          <p:nvPr/>
        </p:nvCxnSpPr>
        <p:spPr>
          <a:xfrm rot="5400000" flipH="1" flipV="1">
            <a:off x="2410336" y="2423961"/>
            <a:ext cx="1101606" cy="2492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0"/>
            <a:endCxn id="6" idx="2"/>
          </p:cNvCxnSpPr>
          <p:nvPr/>
        </p:nvCxnSpPr>
        <p:spPr>
          <a:xfrm rot="5400000" flipH="1" flipV="1">
            <a:off x="3424987" y="3438613"/>
            <a:ext cx="1101606" cy="463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0"/>
            <a:endCxn id="6" idx="2"/>
          </p:cNvCxnSpPr>
          <p:nvPr/>
        </p:nvCxnSpPr>
        <p:spPr>
          <a:xfrm rot="16200000" flipV="1">
            <a:off x="4396151" y="2930794"/>
            <a:ext cx="1101606" cy="14789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" idx="0"/>
            <a:endCxn id="6" idx="2"/>
          </p:cNvCxnSpPr>
          <p:nvPr/>
        </p:nvCxnSpPr>
        <p:spPr>
          <a:xfrm rot="16200000" flipV="1">
            <a:off x="5376417" y="1950528"/>
            <a:ext cx="1101606" cy="34395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>
            <a:off x="4067944" y="3068960"/>
            <a:ext cx="288032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123728" y="3068960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499992" y="32129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860032" y="3140968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9592" y="548680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Models for Syntax tree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660</Words>
  <Application>Microsoft Office PowerPoint</Application>
  <PresentationFormat>화면 슬라이드 쇼(4:3)</PresentationFormat>
  <Paragraphs>187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jooyung.han</dc:creator>
  <cp:lastModifiedBy>jooyung.han</cp:lastModifiedBy>
  <cp:revision>32</cp:revision>
  <dcterms:created xsi:type="dcterms:W3CDTF">2012-07-11T00:52:46Z</dcterms:created>
  <dcterms:modified xsi:type="dcterms:W3CDTF">2012-07-11T06:00:54Z</dcterms:modified>
</cp:coreProperties>
</file>