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58" r:id="rId5"/>
    <p:sldId id="259" r:id="rId6"/>
    <p:sldId id="275" r:id="rId7"/>
    <p:sldId id="277" r:id="rId8"/>
    <p:sldId id="284" r:id="rId9"/>
    <p:sldId id="276" r:id="rId10"/>
    <p:sldId id="278" r:id="rId11"/>
    <p:sldId id="279" r:id="rId12"/>
    <p:sldId id="285" r:id="rId13"/>
    <p:sldId id="260" r:id="rId14"/>
    <p:sldId id="280" r:id="rId15"/>
    <p:sldId id="281" r:id="rId16"/>
    <p:sldId id="286" r:id="rId17"/>
    <p:sldId id="289" r:id="rId18"/>
    <p:sldId id="288" r:id="rId19"/>
    <p:sldId id="287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9" r:id="rId28"/>
    <p:sldId id="268" r:id="rId29"/>
    <p:sldId id="270" r:id="rId30"/>
    <p:sldId id="271" r:id="rId31"/>
    <p:sldId id="272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1" autoAdjust="0"/>
    <p:restoredTop sz="94660"/>
  </p:normalViewPr>
  <p:slideViewPr>
    <p:cSldViewPr>
      <p:cViewPr varScale="1">
        <p:scale>
          <a:sx n="88" d="100"/>
          <a:sy n="88" d="100"/>
        </p:scale>
        <p:origin x="-14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7C17-9822-45A4-AC2D-3FD41B19F613}" type="datetimeFigureOut">
              <a:rPr lang="ko-KR" altLang="en-US" smtClean="0"/>
              <a:pPr/>
              <a:t>2012-07-17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FE34-5026-4043-87FC-F92F110D70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7C17-9822-45A4-AC2D-3FD41B19F613}" type="datetimeFigureOut">
              <a:rPr lang="ko-KR" altLang="en-US" smtClean="0"/>
              <a:pPr/>
              <a:t>2012-07-17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FE34-5026-4043-87FC-F92F110D70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7C17-9822-45A4-AC2D-3FD41B19F613}" type="datetimeFigureOut">
              <a:rPr lang="ko-KR" altLang="en-US" smtClean="0"/>
              <a:pPr/>
              <a:t>2012-07-17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FE34-5026-4043-87FC-F92F110D70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7C17-9822-45A4-AC2D-3FD41B19F613}" type="datetimeFigureOut">
              <a:rPr lang="ko-KR" altLang="en-US" smtClean="0"/>
              <a:pPr/>
              <a:t>2012-07-17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FE34-5026-4043-87FC-F92F110D70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7C17-9822-45A4-AC2D-3FD41B19F613}" type="datetimeFigureOut">
              <a:rPr lang="ko-KR" altLang="en-US" smtClean="0"/>
              <a:pPr/>
              <a:t>2012-07-17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FE34-5026-4043-87FC-F92F110D70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7C17-9822-45A4-AC2D-3FD41B19F613}" type="datetimeFigureOut">
              <a:rPr lang="ko-KR" altLang="en-US" smtClean="0"/>
              <a:pPr/>
              <a:t>2012-07-17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FE34-5026-4043-87FC-F92F110D70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7C17-9822-45A4-AC2D-3FD41B19F613}" type="datetimeFigureOut">
              <a:rPr lang="ko-KR" altLang="en-US" smtClean="0"/>
              <a:pPr/>
              <a:t>2012-07-17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FE34-5026-4043-87FC-F92F110D70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7C17-9822-45A4-AC2D-3FD41B19F613}" type="datetimeFigureOut">
              <a:rPr lang="ko-KR" altLang="en-US" smtClean="0"/>
              <a:pPr/>
              <a:t>2012-07-17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FE34-5026-4043-87FC-F92F110D70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7C17-9822-45A4-AC2D-3FD41B19F613}" type="datetimeFigureOut">
              <a:rPr lang="ko-KR" altLang="en-US" smtClean="0"/>
              <a:pPr/>
              <a:t>2012-07-17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FE34-5026-4043-87FC-F92F110D70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7C17-9822-45A4-AC2D-3FD41B19F613}" type="datetimeFigureOut">
              <a:rPr lang="ko-KR" altLang="en-US" smtClean="0"/>
              <a:pPr/>
              <a:t>2012-07-17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FE34-5026-4043-87FC-F92F110D70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7C17-9822-45A4-AC2D-3FD41B19F613}" type="datetimeFigureOut">
              <a:rPr lang="ko-KR" altLang="en-US" smtClean="0"/>
              <a:pPr/>
              <a:t>2012-07-17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FE34-5026-4043-87FC-F92F110D70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B7C17-9822-45A4-AC2D-3FD41B19F613}" type="datetimeFigureOut">
              <a:rPr lang="ko-KR" altLang="en-US" smtClean="0"/>
              <a:pPr/>
              <a:t>2012-07-17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EFE34-5026-4043-87FC-F92F110D70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Parsing</a:t>
            </a:r>
            <a:br>
              <a:rPr lang="en-US" altLang="ko-KR" dirty="0" smtClean="0"/>
            </a:br>
            <a:r>
              <a:rPr lang="en-US" altLang="ko-KR" dirty="0" smtClean="0"/>
              <a:t>“</a:t>
            </a:r>
            <a:r>
              <a:rPr lang="ko-KR" altLang="en-US" dirty="0" smtClean="0"/>
              <a:t>수식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SW</a:t>
            </a:r>
            <a:r>
              <a:rPr lang="ko-KR" altLang="en-US" dirty="0" smtClean="0"/>
              <a:t>역량강화센터</a:t>
            </a:r>
            <a:endParaRPr lang="en-US" altLang="ko-KR" dirty="0" smtClean="0"/>
          </a:p>
          <a:p>
            <a:r>
              <a:rPr lang="ko-KR" altLang="en-US" dirty="0" smtClean="0"/>
              <a:t>한주영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문법에 따라 </a:t>
            </a:r>
            <a:r>
              <a:rPr lang="en-US" altLang="ko-KR" dirty="0" smtClean="0"/>
              <a:t>Parse tree</a:t>
            </a:r>
            <a:r>
              <a:rPr lang="ko-KR" altLang="en-US" dirty="0" smtClean="0"/>
              <a:t>가 달라짐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ko-KR" dirty="0" smtClean="0"/>
              <a:t>1-2+3</a:t>
            </a:r>
          </a:p>
          <a:p>
            <a:pPr>
              <a:buNone/>
            </a:pPr>
            <a:r>
              <a:rPr lang="en-US" altLang="ko-KR" dirty="0" smtClean="0"/>
              <a:t>  </a:t>
            </a:r>
            <a:r>
              <a:rPr lang="en-US" altLang="ko-KR" dirty="0" smtClean="0">
                <a:sym typeface="Wingdings" pitchFamily="2" charset="2"/>
              </a:rPr>
              <a:t> N ‘+’ N ‘+’ N</a:t>
            </a:r>
          </a:p>
          <a:p>
            <a:pPr>
              <a:buNone/>
            </a:pPr>
            <a:r>
              <a:rPr lang="en-US" altLang="ko-KR" dirty="0" smtClean="0">
                <a:sym typeface="Wingdings" pitchFamily="2" charset="2"/>
              </a:rPr>
              <a:t>   N ‘+’ N ‘+’ E</a:t>
            </a:r>
          </a:p>
          <a:p>
            <a:pPr>
              <a:buNone/>
            </a:pPr>
            <a:r>
              <a:rPr lang="en-US" altLang="ko-KR" dirty="0" smtClean="0">
                <a:sym typeface="Wingdings" pitchFamily="2" charset="2"/>
              </a:rPr>
              <a:t>   N ‘+’ E</a:t>
            </a:r>
          </a:p>
          <a:p>
            <a:pPr>
              <a:buNone/>
            </a:pPr>
            <a:r>
              <a:rPr lang="en-US" altLang="ko-KR" dirty="0" smtClean="0">
                <a:sym typeface="Wingdings" pitchFamily="2" charset="2"/>
              </a:rPr>
              <a:t>   E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1-2+3</a:t>
            </a:r>
          </a:p>
          <a:p>
            <a:pPr>
              <a:buNone/>
            </a:pPr>
            <a:r>
              <a:rPr lang="en-US" altLang="ko-KR" dirty="0" smtClean="0"/>
              <a:t>  </a:t>
            </a:r>
            <a:r>
              <a:rPr lang="en-US" altLang="ko-KR" dirty="0" smtClean="0">
                <a:sym typeface="Wingdings" pitchFamily="2" charset="2"/>
              </a:rPr>
              <a:t> N + N + N</a:t>
            </a:r>
          </a:p>
          <a:p>
            <a:pPr>
              <a:buNone/>
            </a:pPr>
            <a:r>
              <a:rPr lang="en-US" altLang="ko-KR" dirty="0" smtClean="0">
                <a:sym typeface="Wingdings" pitchFamily="2" charset="2"/>
              </a:rPr>
              <a:t>   E + N + N</a:t>
            </a:r>
          </a:p>
          <a:p>
            <a:pPr>
              <a:buNone/>
            </a:pPr>
            <a:r>
              <a:rPr lang="en-US" altLang="ko-KR" dirty="0" smtClean="0">
                <a:sym typeface="Wingdings" pitchFamily="2" charset="2"/>
              </a:rPr>
              <a:t>   E + N</a:t>
            </a:r>
          </a:p>
          <a:p>
            <a:pPr>
              <a:buNone/>
            </a:pPr>
            <a:r>
              <a:rPr lang="en-US" altLang="ko-KR" dirty="0" smtClean="0">
                <a:sym typeface="Wingdings" pitchFamily="2" charset="2"/>
              </a:rPr>
              <a:t>   E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grpSp>
        <p:nvGrpSpPr>
          <p:cNvPr id="28" name="그룹 27"/>
          <p:cNvGrpSpPr/>
          <p:nvPr/>
        </p:nvGrpSpPr>
        <p:grpSpPr>
          <a:xfrm>
            <a:off x="4860032" y="4005064"/>
            <a:ext cx="2304256" cy="2304256"/>
            <a:chOff x="2627784" y="2636912"/>
            <a:chExt cx="2592288" cy="4032448"/>
          </a:xfrm>
        </p:grpSpPr>
        <p:sp>
          <p:nvSpPr>
            <p:cNvPr id="14" name="직사각형 13"/>
            <p:cNvSpPr/>
            <p:nvPr/>
          </p:nvSpPr>
          <p:spPr>
            <a:xfrm>
              <a:off x="3851920" y="2636912"/>
              <a:ext cx="720080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+</a:t>
              </a:r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627784" y="5949280"/>
              <a:ext cx="720080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203848" y="3717032"/>
              <a:ext cx="720080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+</a:t>
              </a:r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707904" y="4869160"/>
              <a:ext cx="720080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499992" y="3717032"/>
              <a:ext cx="720080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627784" y="4869160"/>
              <a:ext cx="720080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cxnSp>
          <p:nvCxnSpPr>
            <p:cNvPr id="21" name="직선 연결선 20"/>
            <p:cNvCxnSpPr>
              <a:stCxn id="15" idx="0"/>
              <a:endCxn id="19" idx="2"/>
            </p:cNvCxnSpPr>
            <p:nvPr/>
          </p:nvCxnSpPr>
          <p:spPr>
            <a:xfrm flipV="1">
              <a:off x="2987824" y="5589240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>
              <a:stCxn id="19" idx="0"/>
              <a:endCxn id="16" idx="2"/>
            </p:cNvCxnSpPr>
            <p:nvPr/>
          </p:nvCxnSpPr>
          <p:spPr>
            <a:xfrm flipV="1">
              <a:off x="2987824" y="4437112"/>
              <a:ext cx="576064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stCxn id="17" idx="0"/>
              <a:endCxn id="16" idx="2"/>
            </p:cNvCxnSpPr>
            <p:nvPr/>
          </p:nvCxnSpPr>
          <p:spPr>
            <a:xfrm flipH="1" flipV="1">
              <a:off x="3563888" y="4437112"/>
              <a:ext cx="504056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16" idx="0"/>
              <a:endCxn id="14" idx="2"/>
            </p:cNvCxnSpPr>
            <p:nvPr/>
          </p:nvCxnSpPr>
          <p:spPr>
            <a:xfrm flipV="1">
              <a:off x="3563888" y="3356992"/>
              <a:ext cx="648072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18" idx="0"/>
              <a:endCxn id="14" idx="2"/>
            </p:cNvCxnSpPr>
            <p:nvPr/>
          </p:nvCxnSpPr>
          <p:spPr>
            <a:xfrm flipH="1" flipV="1">
              <a:off x="4211960" y="3356992"/>
              <a:ext cx="648072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/>
          <p:cNvGrpSpPr/>
          <p:nvPr/>
        </p:nvGrpSpPr>
        <p:grpSpPr>
          <a:xfrm>
            <a:off x="5148064" y="1556792"/>
            <a:ext cx="2376264" cy="2232248"/>
            <a:chOff x="5868144" y="692696"/>
            <a:chExt cx="2808312" cy="3960440"/>
          </a:xfrm>
        </p:grpSpPr>
        <p:sp>
          <p:nvSpPr>
            <p:cNvPr id="8" name="직사각형 7"/>
            <p:cNvSpPr/>
            <p:nvPr/>
          </p:nvSpPr>
          <p:spPr>
            <a:xfrm>
              <a:off x="6372200" y="692696"/>
              <a:ext cx="720080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+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868144" y="1700808"/>
              <a:ext cx="720080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092280" y="1700808"/>
              <a:ext cx="720080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+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660232" y="2852936"/>
              <a:ext cx="720080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956376" y="2852936"/>
              <a:ext cx="720080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956376" y="3933056"/>
              <a:ext cx="720080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  <p:cxnSp>
          <p:nvCxnSpPr>
            <p:cNvPr id="31" name="직선 연결선 30"/>
            <p:cNvCxnSpPr>
              <a:stCxn id="9" idx="0"/>
            </p:cNvCxnSpPr>
            <p:nvPr/>
          </p:nvCxnSpPr>
          <p:spPr>
            <a:xfrm flipV="1">
              <a:off x="6228184" y="1340768"/>
              <a:ext cx="648072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endCxn id="8" idx="2"/>
            </p:cNvCxnSpPr>
            <p:nvPr/>
          </p:nvCxnSpPr>
          <p:spPr>
            <a:xfrm flipH="1" flipV="1">
              <a:off x="6732240" y="1412776"/>
              <a:ext cx="72008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stCxn id="11" idx="0"/>
              <a:endCxn id="10" idx="2"/>
            </p:cNvCxnSpPr>
            <p:nvPr/>
          </p:nvCxnSpPr>
          <p:spPr>
            <a:xfrm flipV="1">
              <a:off x="7020272" y="2420888"/>
              <a:ext cx="432048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stCxn id="12" idx="0"/>
              <a:endCxn id="10" idx="2"/>
            </p:cNvCxnSpPr>
            <p:nvPr/>
          </p:nvCxnSpPr>
          <p:spPr>
            <a:xfrm flipH="1" flipV="1">
              <a:off x="7452320" y="2420888"/>
              <a:ext cx="864096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13" idx="0"/>
              <a:endCxn id="12" idx="2"/>
            </p:cNvCxnSpPr>
            <p:nvPr/>
          </p:nvCxnSpPr>
          <p:spPr>
            <a:xfrm flipV="1">
              <a:off x="8316416" y="3573016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1403648" y="6093296"/>
            <a:ext cx="6931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Recognize</a:t>
            </a:r>
            <a:r>
              <a:rPr lang="ko-KR" altLang="en-US" dirty="0" smtClean="0"/>
              <a:t>만 하는 경우라면 상관없지만 </a:t>
            </a:r>
            <a:r>
              <a:rPr lang="en-US" altLang="ko-KR" dirty="0" smtClean="0"/>
              <a:t>Parse tree</a:t>
            </a:r>
            <a:r>
              <a:rPr lang="ko-KR" altLang="en-US" dirty="0" smtClean="0"/>
              <a:t>를 구성하려면 </a:t>
            </a:r>
            <a:endParaRPr lang="en-US" altLang="ko-KR" dirty="0" smtClean="0"/>
          </a:p>
          <a:p>
            <a:r>
              <a:rPr lang="ko-KR" altLang="en-US" dirty="0" smtClean="0"/>
              <a:t>덧셈 수식의 정확한 문법은 </a:t>
            </a:r>
            <a:r>
              <a:rPr lang="en-US" altLang="ko-KR" dirty="0" smtClean="0"/>
              <a:t>Left-recursion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474840" cy="114300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문법으로부터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ko-KR" sz="1800" dirty="0" smtClean="0"/>
              <a:t>E </a:t>
            </a:r>
            <a:r>
              <a:rPr lang="en-US" altLang="ko-KR" sz="1800" dirty="0" smtClean="0">
                <a:sym typeface="Wingdings" pitchFamily="2" charset="2"/>
              </a:rPr>
              <a:t> N</a:t>
            </a:r>
          </a:p>
          <a:p>
            <a:pPr>
              <a:buNone/>
            </a:pPr>
            <a:r>
              <a:rPr lang="en-US" altLang="ko-KR" sz="1800" dirty="0" smtClean="0">
                <a:sym typeface="Wingdings" pitchFamily="2" charset="2"/>
              </a:rPr>
              <a:t> </a:t>
            </a:r>
            <a:r>
              <a:rPr lang="en-US" altLang="ko-KR" sz="1800" dirty="0" smtClean="0">
                <a:sym typeface="Wingdings" pitchFamily="2" charset="2"/>
              </a:rPr>
              <a:t>   |  E + N</a:t>
            </a:r>
          </a:p>
          <a:p>
            <a:pPr>
              <a:buNone/>
            </a:pPr>
            <a:endParaRPr lang="en-US" altLang="ko-KR" sz="1800" dirty="0" smtClean="0">
              <a:sym typeface="Wingdings" pitchFamily="2" charset="2"/>
            </a:endParaRPr>
          </a:p>
          <a:p>
            <a:pPr>
              <a:buNone/>
            </a:pPr>
            <a:endParaRPr lang="en-US" altLang="ko-KR" sz="1800" dirty="0" smtClean="0">
              <a:sym typeface="Wingdings" pitchFamily="2" charset="2"/>
            </a:endParaRPr>
          </a:p>
          <a:p>
            <a:pPr>
              <a:buNone/>
            </a:pPr>
            <a:r>
              <a:rPr lang="en-US" altLang="ko-KR" sz="1800" dirty="0" smtClean="0">
                <a:sym typeface="Wingdings" pitchFamily="2" charset="2"/>
              </a:rPr>
              <a:t>E  (E +)? N </a:t>
            </a:r>
          </a:p>
          <a:p>
            <a:pPr>
              <a:buNone/>
            </a:pPr>
            <a:endParaRPr lang="en-US" altLang="ko-KR" sz="1800" dirty="0" smtClean="0">
              <a:sym typeface="Wingdings" pitchFamily="2" charset="2"/>
            </a:endParaRPr>
          </a:p>
          <a:p>
            <a:pPr>
              <a:buNone/>
            </a:pPr>
            <a:r>
              <a:rPr lang="en-US" altLang="ko-KR" sz="1800" dirty="0" smtClean="0">
                <a:sym typeface="Wingdings" pitchFamily="2" charset="2"/>
              </a:rPr>
              <a:t>Class N {</a:t>
            </a:r>
          </a:p>
          <a:p>
            <a:pPr>
              <a:buNone/>
            </a:pPr>
            <a:r>
              <a:rPr lang="en-US" altLang="ko-KR" sz="1800" dirty="0" smtClean="0">
                <a:sym typeface="Wingdings" pitchFamily="2" charset="2"/>
              </a:rPr>
              <a:t> </a:t>
            </a:r>
            <a:r>
              <a:rPr lang="en-US" altLang="ko-KR" sz="1800" dirty="0" smtClean="0">
                <a:sym typeface="Wingdings" pitchFamily="2" charset="2"/>
              </a:rPr>
              <a:t> double value</a:t>
            </a:r>
          </a:p>
          <a:p>
            <a:pPr>
              <a:buNone/>
            </a:pPr>
            <a:r>
              <a:rPr lang="en-US" altLang="ko-KR" sz="1800" dirty="0" smtClean="0">
                <a:sym typeface="Wingdings" pitchFamily="2" charset="2"/>
              </a:rPr>
              <a:t>}</a:t>
            </a:r>
          </a:p>
          <a:p>
            <a:pPr>
              <a:buNone/>
            </a:pPr>
            <a:endParaRPr lang="en-US" altLang="ko-KR" sz="1800" dirty="0" smtClean="0">
              <a:sym typeface="Wingdings" pitchFamily="2" charset="2"/>
            </a:endParaRPr>
          </a:p>
          <a:p>
            <a:pPr>
              <a:buNone/>
            </a:pPr>
            <a:r>
              <a:rPr lang="en-US" altLang="ko-KR" sz="1800" dirty="0" smtClean="0"/>
              <a:t>Class E {</a:t>
            </a:r>
          </a:p>
          <a:p>
            <a:pPr>
              <a:buNone/>
            </a:pPr>
            <a:r>
              <a:rPr lang="en-US" altLang="ko-KR" sz="1800" dirty="0" smtClean="0"/>
              <a:t> </a:t>
            </a:r>
            <a:r>
              <a:rPr lang="en-US" altLang="ko-KR" sz="1800" dirty="0" smtClean="0"/>
              <a:t>  E left; // can be null</a:t>
            </a:r>
          </a:p>
          <a:p>
            <a:pPr>
              <a:buNone/>
            </a:pPr>
            <a:r>
              <a:rPr lang="en-US" altLang="ko-KR" sz="1800" dirty="0" smtClean="0"/>
              <a:t> </a:t>
            </a:r>
            <a:r>
              <a:rPr lang="en-US" altLang="ko-KR" sz="1800" dirty="0" smtClean="0"/>
              <a:t>  N right; // always not null</a:t>
            </a:r>
          </a:p>
          <a:p>
            <a:pPr>
              <a:buNone/>
            </a:pPr>
            <a:r>
              <a:rPr lang="en-US" altLang="ko-KR" sz="1800" dirty="0" smtClean="0"/>
              <a:t>}</a:t>
            </a:r>
            <a:endParaRPr lang="en-US" altLang="ko-KR" sz="1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076056" y="476672"/>
            <a:ext cx="3456384" cy="203132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Terminal : ‘+’,  Number</a:t>
            </a:r>
          </a:p>
          <a:p>
            <a:r>
              <a:rPr lang="en-US" altLang="ko-KR" dirty="0" smtClean="0"/>
              <a:t>Non-terminal: ???</a:t>
            </a:r>
          </a:p>
          <a:p>
            <a:r>
              <a:rPr lang="en-US" altLang="ko-KR" dirty="0" smtClean="0"/>
              <a:t>Production rules:</a:t>
            </a:r>
          </a:p>
          <a:p>
            <a:r>
              <a:rPr lang="en-US" altLang="ko-KR" dirty="0" smtClean="0"/>
              <a:t>  * E </a:t>
            </a:r>
            <a:r>
              <a:rPr lang="en-US" altLang="ko-KR" dirty="0" smtClean="0">
                <a:sym typeface="Wingdings" pitchFamily="2" charset="2"/>
              </a:rPr>
              <a:t> N</a:t>
            </a:r>
            <a:endParaRPr lang="en-US" altLang="ko-KR" dirty="0" smtClean="0"/>
          </a:p>
          <a:p>
            <a:r>
              <a:rPr lang="en-US" altLang="ko-KR" dirty="0" smtClean="0"/>
              <a:t>  * E </a:t>
            </a:r>
            <a:r>
              <a:rPr lang="en-US" altLang="ko-KR" dirty="0" smtClean="0">
                <a:sym typeface="Wingdings" pitchFamily="2" charset="2"/>
              </a:rPr>
              <a:t> E ‘+’ N</a:t>
            </a:r>
            <a:endParaRPr lang="en-US" altLang="ko-KR" dirty="0" smtClean="0"/>
          </a:p>
          <a:p>
            <a:r>
              <a:rPr lang="en-US" altLang="ko-KR" dirty="0" smtClean="0"/>
              <a:t>Starting : E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474840" cy="114300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이름을 좀더 이해하기 쉽도록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ko-KR" sz="1800" dirty="0" smtClean="0">
              <a:sym typeface="Wingdings" pitchFamily="2" charset="2"/>
            </a:endParaRPr>
          </a:p>
          <a:p>
            <a:pPr>
              <a:buNone/>
            </a:pPr>
            <a:r>
              <a:rPr lang="en-US" altLang="ko-KR" sz="1800" dirty="0" smtClean="0">
                <a:sym typeface="Wingdings" pitchFamily="2" charset="2"/>
              </a:rPr>
              <a:t>Class Number {</a:t>
            </a:r>
          </a:p>
          <a:p>
            <a:pPr>
              <a:buNone/>
            </a:pPr>
            <a:r>
              <a:rPr lang="en-US" altLang="ko-KR" sz="1800" dirty="0" smtClean="0">
                <a:sym typeface="Wingdings" pitchFamily="2" charset="2"/>
              </a:rPr>
              <a:t> </a:t>
            </a:r>
            <a:r>
              <a:rPr lang="en-US" altLang="ko-KR" sz="1800" dirty="0" smtClean="0">
                <a:sym typeface="Wingdings" pitchFamily="2" charset="2"/>
              </a:rPr>
              <a:t> double value</a:t>
            </a:r>
          </a:p>
          <a:p>
            <a:pPr>
              <a:buNone/>
            </a:pPr>
            <a:r>
              <a:rPr lang="en-US" altLang="ko-KR" sz="1800" dirty="0" smtClean="0">
                <a:sym typeface="Wingdings" pitchFamily="2" charset="2"/>
              </a:rPr>
              <a:t>}</a:t>
            </a:r>
          </a:p>
          <a:p>
            <a:pPr>
              <a:buNone/>
            </a:pPr>
            <a:endParaRPr lang="en-US" altLang="ko-KR" sz="1800" dirty="0" smtClean="0">
              <a:sym typeface="Wingdings" pitchFamily="2" charset="2"/>
            </a:endParaRPr>
          </a:p>
          <a:p>
            <a:pPr>
              <a:buNone/>
            </a:pPr>
            <a:r>
              <a:rPr lang="en-US" altLang="ko-KR" sz="1800" dirty="0" smtClean="0"/>
              <a:t>Class Sum {</a:t>
            </a:r>
          </a:p>
          <a:p>
            <a:pPr>
              <a:buNone/>
            </a:pPr>
            <a:r>
              <a:rPr lang="en-US" altLang="ko-KR" sz="1800" dirty="0" smtClean="0"/>
              <a:t> </a:t>
            </a:r>
            <a:r>
              <a:rPr lang="en-US" altLang="ko-KR" sz="1800" dirty="0" smtClean="0"/>
              <a:t>  Sum left; // can be null</a:t>
            </a:r>
          </a:p>
          <a:p>
            <a:pPr>
              <a:buNone/>
            </a:pPr>
            <a:r>
              <a:rPr lang="en-US" altLang="ko-KR" sz="1800" dirty="0" smtClean="0"/>
              <a:t> </a:t>
            </a:r>
            <a:r>
              <a:rPr lang="en-US" altLang="ko-KR" sz="1800" dirty="0" smtClean="0"/>
              <a:t>  Number right; // always not null</a:t>
            </a:r>
          </a:p>
          <a:p>
            <a:pPr>
              <a:buNone/>
            </a:pPr>
            <a:r>
              <a:rPr lang="en-US" altLang="ko-KR" sz="1800" dirty="0" smtClean="0"/>
              <a:t>}</a:t>
            </a:r>
            <a:endParaRPr lang="en-US" altLang="ko-KR" sz="1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076056" y="476672"/>
            <a:ext cx="3456384" cy="203132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Terminal : ‘+’,  Number</a:t>
            </a:r>
          </a:p>
          <a:p>
            <a:r>
              <a:rPr lang="en-US" altLang="ko-KR" dirty="0" smtClean="0"/>
              <a:t>Non-terminal: ???</a:t>
            </a:r>
          </a:p>
          <a:p>
            <a:r>
              <a:rPr lang="en-US" altLang="ko-KR" dirty="0" smtClean="0"/>
              <a:t>Production rules:</a:t>
            </a:r>
          </a:p>
          <a:p>
            <a:r>
              <a:rPr lang="en-US" altLang="ko-KR" dirty="0" smtClean="0"/>
              <a:t>  * </a:t>
            </a:r>
            <a:r>
              <a:rPr lang="en-US" altLang="ko-KR" dirty="0" smtClean="0"/>
              <a:t>Sum </a:t>
            </a:r>
            <a:r>
              <a:rPr lang="en-US" altLang="ko-KR" dirty="0" smtClean="0">
                <a:sym typeface="Wingdings" pitchFamily="2" charset="2"/>
              </a:rPr>
              <a:t> </a:t>
            </a:r>
            <a:r>
              <a:rPr lang="en-US" altLang="ko-KR" dirty="0" smtClean="0">
                <a:sym typeface="Wingdings" pitchFamily="2" charset="2"/>
              </a:rPr>
              <a:t>Number</a:t>
            </a:r>
            <a:endParaRPr lang="en-US" altLang="ko-KR" dirty="0" smtClean="0"/>
          </a:p>
          <a:p>
            <a:r>
              <a:rPr lang="en-US" altLang="ko-KR" dirty="0" smtClean="0"/>
              <a:t>  * </a:t>
            </a:r>
            <a:r>
              <a:rPr lang="en-US" altLang="ko-KR" dirty="0" smtClean="0"/>
              <a:t>Sum </a:t>
            </a:r>
            <a:r>
              <a:rPr lang="en-US" altLang="ko-KR" dirty="0" smtClean="0">
                <a:sym typeface="Wingdings" pitchFamily="2" charset="2"/>
              </a:rPr>
              <a:t> </a:t>
            </a:r>
            <a:r>
              <a:rPr lang="en-US" altLang="ko-KR" dirty="0" smtClean="0">
                <a:sym typeface="Wingdings" pitchFamily="2" charset="2"/>
              </a:rPr>
              <a:t>Sum </a:t>
            </a:r>
            <a:r>
              <a:rPr lang="en-US" altLang="ko-KR" dirty="0" smtClean="0">
                <a:sym typeface="Wingdings" pitchFamily="2" charset="2"/>
              </a:rPr>
              <a:t>‘+’ </a:t>
            </a:r>
            <a:r>
              <a:rPr lang="en-US" altLang="ko-KR" dirty="0" smtClean="0">
                <a:sym typeface="Wingdings" pitchFamily="2" charset="2"/>
              </a:rPr>
              <a:t>Number</a:t>
            </a:r>
            <a:endParaRPr lang="en-US" altLang="ko-KR" dirty="0" smtClean="0"/>
          </a:p>
          <a:p>
            <a:r>
              <a:rPr lang="en-US" altLang="ko-KR" dirty="0" smtClean="0"/>
              <a:t>Starting : </a:t>
            </a:r>
            <a:r>
              <a:rPr lang="en-US" altLang="ko-KR" dirty="0" smtClean="0"/>
              <a:t>Sum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300192" y="2564904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Sum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427984" y="4653136"/>
            <a:ext cx="136815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Sum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652120" y="3645024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Sum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156176" y="4797152"/>
            <a:ext cx="122413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Number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948264" y="3645024"/>
            <a:ext cx="129614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Number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14" name="직선 연결선 13"/>
          <p:cNvCxnSpPr>
            <a:stCxn id="8" idx="0"/>
            <a:endCxn id="9" idx="2"/>
          </p:cNvCxnSpPr>
          <p:nvPr/>
        </p:nvCxnSpPr>
        <p:spPr>
          <a:xfrm flipV="1">
            <a:off x="5112060" y="4365104"/>
            <a:ext cx="90010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10" idx="0"/>
            <a:endCxn id="9" idx="2"/>
          </p:cNvCxnSpPr>
          <p:nvPr/>
        </p:nvCxnSpPr>
        <p:spPr>
          <a:xfrm flipH="1" flipV="1">
            <a:off x="6012160" y="4365104"/>
            <a:ext cx="756084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9" idx="0"/>
            <a:endCxn id="7" idx="2"/>
          </p:cNvCxnSpPr>
          <p:nvPr/>
        </p:nvCxnSpPr>
        <p:spPr>
          <a:xfrm flipV="1">
            <a:off x="6012160" y="3284984"/>
            <a:ext cx="648072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1" idx="0"/>
            <a:endCxn id="7" idx="2"/>
          </p:cNvCxnSpPr>
          <p:nvPr/>
        </p:nvCxnSpPr>
        <p:spPr>
          <a:xfrm flipH="1" flipV="1">
            <a:off x="6660232" y="3284984"/>
            <a:ext cx="936104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427984" y="5733256"/>
            <a:ext cx="136815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Number</a:t>
            </a:r>
          </a:p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23" name="직선 연결선 22"/>
          <p:cNvCxnSpPr>
            <a:stCxn id="8" idx="2"/>
            <a:endCxn id="19" idx="0"/>
          </p:cNvCxnSpPr>
          <p:nvPr/>
        </p:nvCxnSpPr>
        <p:spPr>
          <a:xfrm>
            <a:off x="5112060" y="5373216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8" idx="2"/>
          </p:cNvCxnSpPr>
          <p:nvPr/>
        </p:nvCxnSpPr>
        <p:spPr>
          <a:xfrm flipH="1">
            <a:off x="3923928" y="5373216"/>
            <a:ext cx="1188132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91880" y="5723964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null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Recursive Descent Parser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non-terminal</a:t>
            </a:r>
            <a:r>
              <a:rPr lang="ko-KR" altLang="en-US" dirty="0" smtClean="0"/>
              <a:t> </a:t>
            </a:r>
            <a:r>
              <a:rPr lang="en-US" altLang="ko-KR" dirty="0" smtClean="0">
                <a:sym typeface="Wingdings" pitchFamily="2" charset="2"/>
              </a:rPr>
              <a:t></a:t>
            </a:r>
            <a:r>
              <a:rPr lang="ko-KR" altLang="en-US" dirty="0" smtClean="0"/>
              <a:t> </a:t>
            </a:r>
            <a:r>
              <a:rPr lang="en-US" altLang="ko-KR" dirty="0" smtClean="0"/>
              <a:t>parsing function</a:t>
            </a:r>
          </a:p>
          <a:p>
            <a:r>
              <a:rPr lang="en-US" altLang="ko-KR" dirty="0" smtClean="0"/>
              <a:t>sequence </a:t>
            </a:r>
            <a:r>
              <a:rPr lang="en-US" altLang="ko-KR" dirty="0" smtClean="0">
                <a:sym typeface="Wingdings" pitchFamily="2" charset="2"/>
              </a:rPr>
              <a:t> call sequentially</a:t>
            </a:r>
          </a:p>
          <a:p>
            <a:r>
              <a:rPr lang="en-US" altLang="ko-KR" dirty="0" smtClean="0">
                <a:sym typeface="Wingdings" pitchFamily="2" charset="2"/>
              </a:rPr>
              <a:t>choice  if</a:t>
            </a:r>
          </a:p>
          <a:p>
            <a:r>
              <a:rPr lang="ko-KR" altLang="en-US" dirty="0" smtClean="0">
                <a:sym typeface="Wingdings" pitchFamily="2" charset="2"/>
              </a:rPr>
              <a:t>반복 </a:t>
            </a:r>
            <a:r>
              <a:rPr lang="en-US" altLang="ko-KR" dirty="0" smtClean="0">
                <a:sym typeface="Wingdings" pitchFamily="2" charset="2"/>
              </a:rPr>
              <a:t> while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2000" dirty="0" smtClean="0"/>
              <a:t>// 1 + 2 + 3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Sum </a:t>
            </a:r>
            <a:r>
              <a:rPr lang="en-US" altLang="ko-KR" sz="2000" dirty="0" err="1" smtClean="0"/>
              <a:t>sum</a:t>
            </a:r>
            <a:r>
              <a:rPr lang="en-US" altLang="ko-KR" sz="2000" dirty="0" smtClean="0"/>
              <a:t>() {</a:t>
            </a:r>
          </a:p>
          <a:p>
            <a:pPr>
              <a:buNone/>
            </a:pPr>
            <a:r>
              <a:rPr lang="en-US" altLang="ko-KR" sz="2000" dirty="0" smtClean="0"/>
              <a:t>    </a:t>
            </a:r>
            <a:r>
              <a:rPr lang="en-US" altLang="ko-KR" sz="2000" dirty="0" smtClean="0"/>
              <a:t>Sum n </a:t>
            </a:r>
            <a:r>
              <a:rPr lang="en-US" altLang="ko-KR" sz="2000" dirty="0" smtClean="0"/>
              <a:t>= </a:t>
            </a:r>
            <a:r>
              <a:rPr lang="en-US" altLang="ko-KR" sz="2000" dirty="0" smtClean="0"/>
              <a:t>new Sum(number());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    while (  </a:t>
            </a:r>
            <a:r>
              <a:rPr lang="en-US" altLang="ko-KR" sz="2000" dirty="0" err="1" smtClean="0"/>
              <a:t>nexttoken</a:t>
            </a:r>
            <a:r>
              <a:rPr lang="en-US" altLang="ko-KR" sz="2000" dirty="0" smtClean="0"/>
              <a:t>() == ‘+’ ) {</a:t>
            </a:r>
          </a:p>
          <a:p>
            <a:pPr>
              <a:buNone/>
            </a:pPr>
            <a:r>
              <a:rPr lang="en-US" altLang="ko-KR" sz="2000" dirty="0" smtClean="0"/>
              <a:t>      Number n2 = number();</a:t>
            </a:r>
          </a:p>
          <a:p>
            <a:pPr>
              <a:buNone/>
            </a:pPr>
            <a:r>
              <a:rPr lang="en-US" altLang="ko-KR" sz="2000" dirty="0" smtClean="0"/>
              <a:t>      </a:t>
            </a:r>
            <a:r>
              <a:rPr lang="en-US" altLang="ko-KR" sz="2000" b="1" dirty="0" smtClean="0"/>
              <a:t>n = new Sum(n, n2);</a:t>
            </a:r>
          </a:p>
          <a:p>
            <a:pPr>
              <a:buNone/>
            </a:pPr>
            <a:r>
              <a:rPr lang="en-US" altLang="ko-KR" sz="2000" dirty="0" smtClean="0"/>
              <a:t>    }</a:t>
            </a:r>
          </a:p>
          <a:p>
            <a:pPr>
              <a:buNone/>
            </a:pPr>
            <a:r>
              <a:rPr lang="en-US" altLang="ko-KR" sz="2000" dirty="0" smtClean="0"/>
              <a:t>    return n;</a:t>
            </a:r>
          </a:p>
          <a:p>
            <a:pPr>
              <a:buNone/>
            </a:pPr>
            <a:r>
              <a:rPr lang="en-US" altLang="ko-KR" sz="2000" dirty="0" smtClean="0"/>
              <a:t>}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148064" y="404664"/>
            <a:ext cx="3456384" cy="23083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Terminal : ‘+’,  Number</a:t>
            </a:r>
          </a:p>
          <a:p>
            <a:r>
              <a:rPr lang="en-US" altLang="ko-KR" dirty="0" smtClean="0"/>
              <a:t>Non-terminal: ???</a:t>
            </a:r>
          </a:p>
          <a:p>
            <a:r>
              <a:rPr lang="en-US" altLang="ko-KR" dirty="0" smtClean="0"/>
              <a:t>Production rules:</a:t>
            </a:r>
          </a:p>
          <a:p>
            <a:r>
              <a:rPr lang="en-US" altLang="ko-KR" dirty="0" smtClean="0"/>
              <a:t>  * Sum </a:t>
            </a:r>
            <a:r>
              <a:rPr lang="en-US" altLang="ko-KR" dirty="0" smtClean="0">
                <a:sym typeface="Wingdings" pitchFamily="2" charset="2"/>
              </a:rPr>
              <a:t> Number</a:t>
            </a:r>
            <a:endParaRPr lang="en-US" altLang="ko-KR" dirty="0" smtClean="0"/>
          </a:p>
          <a:p>
            <a:r>
              <a:rPr lang="en-US" altLang="ko-KR" dirty="0" smtClean="0"/>
              <a:t>  *       </a:t>
            </a:r>
            <a:r>
              <a:rPr lang="en-US" altLang="ko-KR" dirty="0" smtClean="0">
                <a:sym typeface="Wingdings" pitchFamily="2" charset="2"/>
              </a:rPr>
              <a:t> |   Sum ‘+’ Number</a:t>
            </a:r>
            <a:endParaRPr lang="en-US" altLang="ko-KR" dirty="0" smtClean="0"/>
          </a:p>
          <a:p>
            <a:r>
              <a:rPr lang="en-US" altLang="ko-KR" dirty="0" smtClean="0"/>
              <a:t>Starting : E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39952" y="4365104"/>
            <a:ext cx="4464496" cy="175432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Terminal : ‘+’,  Number</a:t>
            </a:r>
          </a:p>
          <a:p>
            <a:r>
              <a:rPr lang="en-US" altLang="ko-KR" dirty="0" smtClean="0"/>
              <a:t>Non-terminal: ???</a:t>
            </a:r>
          </a:p>
          <a:p>
            <a:r>
              <a:rPr lang="en-US" altLang="ko-KR" dirty="0" smtClean="0"/>
              <a:t>Production rules:</a:t>
            </a:r>
          </a:p>
          <a:p>
            <a:r>
              <a:rPr lang="en-US" altLang="ko-KR" dirty="0" smtClean="0"/>
              <a:t>  </a:t>
            </a:r>
            <a:r>
              <a:rPr lang="en-US" altLang="ko-KR" dirty="0" smtClean="0">
                <a:solidFill>
                  <a:srgbClr val="FF0000"/>
                </a:solidFill>
              </a:rPr>
              <a:t>* Sum </a:t>
            </a:r>
            <a:r>
              <a:rPr lang="en-US" altLang="ko-KR" dirty="0" smtClean="0">
                <a:solidFill>
                  <a:srgbClr val="FF0000"/>
                </a:solidFill>
                <a:sym typeface="Wingdings" pitchFamily="2" charset="2"/>
              </a:rPr>
              <a:t> Number (‘+’ Number)*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/>
              <a:t>Starting : Sum</a:t>
            </a:r>
          </a:p>
          <a:p>
            <a:endParaRPr lang="ko-KR" altLang="en-US" dirty="0"/>
          </a:p>
        </p:txBody>
      </p:sp>
      <p:sp>
        <p:nvSpPr>
          <p:cNvPr id="6" name="아래쪽 화살표 5"/>
          <p:cNvSpPr/>
          <p:nvPr/>
        </p:nvSpPr>
        <p:spPr>
          <a:xfrm>
            <a:off x="5868144" y="3356992"/>
            <a:ext cx="432048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292080" y="2852936"/>
            <a:ext cx="2727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sym typeface="Wingdings" pitchFamily="2" charset="2"/>
              </a:rPr>
              <a:t> left-recursion </a:t>
            </a:r>
            <a:r>
              <a:rPr lang="ko-KR" altLang="en-US" dirty="0" smtClean="0">
                <a:solidFill>
                  <a:srgbClr val="FF0000"/>
                </a:solidFill>
                <a:sym typeface="Wingdings" pitchFamily="2" charset="2"/>
              </a:rPr>
              <a:t>없애라</a:t>
            </a:r>
            <a:r>
              <a:rPr lang="en-US" altLang="ko-KR" dirty="0" smtClean="0">
                <a:solidFill>
                  <a:srgbClr val="FF0000"/>
                </a:solidFill>
                <a:sym typeface="Wingdings" pitchFamily="2" charset="2"/>
              </a:rPr>
              <a:t>!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1547664" y="2708920"/>
            <a:ext cx="3240360" cy="2592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 flipV="1">
            <a:off x="3419872" y="3068960"/>
            <a:ext cx="2304256" cy="2160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 flipV="1">
            <a:off x="1403648" y="3429000"/>
            <a:ext cx="6336704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 flipV="1">
            <a:off x="2843808" y="3429000"/>
            <a:ext cx="3744416" cy="1872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 flipV="1">
            <a:off x="3923928" y="3717032"/>
            <a:ext cx="3096344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1+2+3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Parsing</a:t>
            </a:r>
            <a:r>
              <a:rPr lang="ko-KR" altLang="en-US" dirty="0" smtClean="0"/>
              <a:t>되는 모양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Sum </a:t>
            </a:r>
            <a:r>
              <a:rPr lang="en-US" altLang="ko-KR" sz="2000" dirty="0" smtClean="0"/>
              <a:t>sum() {</a:t>
            </a:r>
          </a:p>
          <a:p>
            <a:pPr>
              <a:buNone/>
            </a:pPr>
            <a:r>
              <a:rPr lang="en-US" altLang="ko-KR" sz="2000" dirty="0" smtClean="0"/>
              <a:t>    </a:t>
            </a:r>
            <a:r>
              <a:rPr lang="en-US" altLang="ko-KR" sz="2000" dirty="0" smtClean="0"/>
              <a:t>Sum n </a:t>
            </a:r>
            <a:r>
              <a:rPr lang="en-US" altLang="ko-KR" sz="2000" dirty="0" smtClean="0"/>
              <a:t>= </a:t>
            </a:r>
            <a:r>
              <a:rPr lang="en-US" altLang="ko-KR" sz="2000" dirty="0" smtClean="0"/>
              <a:t>new Sum(number());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    while (  </a:t>
            </a:r>
            <a:r>
              <a:rPr lang="en-US" altLang="ko-KR" sz="2000" dirty="0" err="1" smtClean="0"/>
              <a:t>nexttoken</a:t>
            </a:r>
            <a:r>
              <a:rPr lang="en-US" altLang="ko-KR" sz="2000" dirty="0" smtClean="0"/>
              <a:t>() == ‘+’ ) {</a:t>
            </a:r>
          </a:p>
          <a:p>
            <a:pPr>
              <a:buNone/>
            </a:pPr>
            <a:r>
              <a:rPr lang="en-US" altLang="ko-KR" sz="2000" dirty="0" smtClean="0"/>
              <a:t>      Number n2 = number();</a:t>
            </a:r>
          </a:p>
          <a:p>
            <a:pPr>
              <a:buNone/>
            </a:pPr>
            <a:r>
              <a:rPr lang="en-US" altLang="ko-KR" sz="2000" dirty="0" smtClean="0"/>
              <a:t>      </a:t>
            </a:r>
            <a:r>
              <a:rPr lang="en-US" altLang="ko-KR" sz="2000" b="1" dirty="0" smtClean="0"/>
              <a:t>n = new Sum(n, n2);</a:t>
            </a:r>
          </a:p>
          <a:p>
            <a:pPr>
              <a:buNone/>
            </a:pPr>
            <a:r>
              <a:rPr lang="en-US" altLang="ko-KR" sz="2000" dirty="0" smtClean="0"/>
              <a:t>    }</a:t>
            </a:r>
          </a:p>
          <a:p>
            <a:pPr>
              <a:buNone/>
            </a:pPr>
            <a:r>
              <a:rPr lang="en-US" altLang="ko-KR" sz="2000" dirty="0" smtClean="0"/>
              <a:t>    return n;</a:t>
            </a:r>
          </a:p>
          <a:p>
            <a:pPr>
              <a:buNone/>
            </a:pPr>
            <a:r>
              <a:rPr lang="en-US" altLang="ko-KR" sz="2000" dirty="0" smtClean="0"/>
              <a:t>}</a:t>
            </a:r>
            <a:endParaRPr lang="ko-KR" altLang="en-US" sz="2000" dirty="0"/>
          </a:p>
        </p:txBody>
      </p:sp>
      <p:sp>
        <p:nvSpPr>
          <p:cNvPr id="6" name="직사각형 5"/>
          <p:cNvSpPr/>
          <p:nvPr/>
        </p:nvSpPr>
        <p:spPr>
          <a:xfrm>
            <a:off x="4355976" y="1700808"/>
            <a:ext cx="1440160" cy="45243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endParaRPr lang="en-US" altLang="ko-KR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altLang="ko-KR" u="sng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altLang="ko-KR" u="sng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n</a:t>
            </a:r>
          </a:p>
          <a:p>
            <a:pPr>
              <a:buNone/>
            </a:pPr>
            <a:r>
              <a:rPr lang="en-US" altLang="ko-KR" u="sng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+</a:t>
            </a:r>
            <a:endParaRPr lang="en-US" altLang="ko-KR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n   </a:t>
            </a:r>
            <a:endParaRPr lang="en-US" altLang="ko-KR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altLang="ko-KR" u="sng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ko-KR" u="sng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n2</a:t>
            </a:r>
            <a:endParaRPr lang="en-US" altLang="ko-KR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altLang="ko-KR" u="sng" dirty="0" smtClean="0">
                <a:latin typeface="Consolas" pitchFamily="49" charset="0"/>
                <a:cs typeface="Consolas" pitchFamily="49" charset="0"/>
              </a:rPr>
              <a:t>1+2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n</a:t>
            </a:r>
            <a:endParaRPr lang="en-US" altLang="ko-KR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altLang="ko-KR" u="sng" dirty="0" smtClean="0">
                <a:latin typeface="Consolas" pitchFamily="49" charset="0"/>
                <a:cs typeface="Consolas" pitchFamily="49" charset="0"/>
              </a:rPr>
              <a:t>1+2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+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n</a:t>
            </a:r>
            <a:endParaRPr lang="en-US" altLang="ko-KR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altLang="ko-KR" u="sng" dirty="0" smtClean="0">
                <a:latin typeface="Consolas" pitchFamily="49" charset="0"/>
                <a:cs typeface="Consolas" pitchFamily="49" charset="0"/>
              </a:rPr>
              <a:t>1+2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+  </a:t>
            </a:r>
            <a:r>
              <a:rPr lang="en-US" altLang="ko-KR" u="sng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altLang="ko-KR" u="sng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n   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n2</a:t>
            </a:r>
          </a:p>
          <a:p>
            <a:pPr>
              <a:buNone/>
            </a:pPr>
            <a:r>
              <a:rPr lang="en-US" altLang="ko-KR" u="sng" dirty="0" smtClean="0">
                <a:latin typeface="Consolas" pitchFamily="49" charset="0"/>
                <a:cs typeface="Consolas" pitchFamily="49" charset="0"/>
              </a:rPr>
              <a:t>1+2+3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n</a:t>
            </a:r>
            <a:endParaRPr lang="en-US" altLang="ko-KR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altLang="ko-KR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17522" y="1700808"/>
            <a:ext cx="1634798" cy="45243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1 + 2 +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3</a:t>
            </a:r>
            <a:endParaRPr lang="en-US" altLang="ko-KR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2 + 3</a:t>
            </a:r>
          </a:p>
          <a:p>
            <a:pPr>
              <a:buNone/>
            </a:pPr>
            <a:endParaRPr lang="en-US" altLang="ko-KR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2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+ 3</a:t>
            </a:r>
          </a:p>
          <a:p>
            <a:pPr>
              <a:buNone/>
            </a:pPr>
            <a:endParaRPr lang="en-US" altLang="ko-KR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+ 3</a:t>
            </a:r>
            <a:endParaRPr lang="en-US" altLang="ko-KR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altLang="ko-KR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3</a:t>
            </a:r>
          </a:p>
          <a:p>
            <a:pPr>
              <a:buNone/>
            </a:pPr>
            <a:endParaRPr lang="en-US" altLang="ko-KR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3</a:t>
            </a:r>
            <a:endParaRPr lang="en-US" altLang="ko-KR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altLang="ko-KR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&lt;EOF&gt;</a:t>
            </a:r>
          </a:p>
          <a:p>
            <a:pPr>
              <a:buNone/>
            </a:pPr>
            <a:endParaRPr lang="en-US" altLang="ko-KR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&lt;EOF&gt;</a:t>
            </a:r>
          </a:p>
          <a:p>
            <a:pPr>
              <a:buNone/>
            </a:pPr>
            <a:endParaRPr lang="en-US" altLang="ko-KR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altLang="ko-KR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524328" y="1700808"/>
            <a:ext cx="2808312" cy="45243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um() {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n = new Sum(number())</a:t>
            </a:r>
            <a:endParaRPr lang="en-US" altLang="ko-KR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altLang="ko-KR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nexttoken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() ==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‘+’</a:t>
            </a:r>
          </a:p>
          <a:p>
            <a:pPr>
              <a:buNone/>
            </a:pPr>
            <a:endParaRPr lang="en-US" altLang="ko-KR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n2 = number()</a:t>
            </a:r>
            <a:endParaRPr lang="en-US" altLang="ko-KR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altLang="ko-KR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n = new Sum(n, n2)</a:t>
            </a:r>
            <a:endParaRPr lang="en-US" altLang="ko-KR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altLang="ko-KR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nexttoken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() == ‘+’</a:t>
            </a:r>
          </a:p>
          <a:p>
            <a:pPr>
              <a:buNone/>
            </a:pPr>
            <a:endParaRPr lang="en-US" altLang="ko-KR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n2 = number()</a:t>
            </a:r>
          </a:p>
          <a:p>
            <a:pPr>
              <a:buNone/>
            </a:pPr>
            <a:endParaRPr lang="en-US" altLang="ko-KR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n = new Sum(n, n2)</a:t>
            </a:r>
          </a:p>
          <a:p>
            <a:pPr>
              <a:buNone/>
            </a:pPr>
            <a:endParaRPr lang="en-US" altLang="ko-KR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altLang="ko-KR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1+2+3</a:t>
            </a:r>
            <a:r>
              <a:rPr lang="ko-KR" altLang="en-US" dirty="0" smtClean="0"/>
              <a:t> </a:t>
            </a:r>
            <a:r>
              <a:rPr lang="en-US" altLang="ko-KR" dirty="0" smtClean="0"/>
              <a:t>Parsing</a:t>
            </a:r>
            <a:r>
              <a:rPr lang="ko-KR" altLang="en-US" dirty="0" smtClean="0"/>
              <a:t> 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Node sum() {</a:t>
            </a:r>
          </a:p>
          <a:p>
            <a:pPr>
              <a:buNone/>
            </a:pPr>
            <a:r>
              <a:rPr lang="en-US" altLang="ko-KR" sz="2000" dirty="0" smtClean="0"/>
              <a:t>    Node n = number();</a:t>
            </a:r>
          </a:p>
          <a:p>
            <a:pPr>
              <a:buNone/>
            </a:pPr>
            <a:r>
              <a:rPr lang="en-US" altLang="ko-KR" sz="2000" dirty="0" smtClean="0"/>
              <a:t>    while (  </a:t>
            </a:r>
            <a:r>
              <a:rPr lang="en-US" altLang="ko-KR" sz="2000" dirty="0" err="1" smtClean="0"/>
              <a:t>nexttoken</a:t>
            </a:r>
            <a:r>
              <a:rPr lang="en-US" altLang="ko-KR" sz="2000" dirty="0" smtClean="0"/>
              <a:t>() == ‘+’ ) {</a:t>
            </a:r>
          </a:p>
          <a:p>
            <a:pPr>
              <a:buNone/>
            </a:pPr>
            <a:r>
              <a:rPr lang="en-US" altLang="ko-KR" sz="2000" dirty="0" smtClean="0"/>
              <a:t>      Number n2 = number();</a:t>
            </a:r>
          </a:p>
          <a:p>
            <a:pPr>
              <a:buNone/>
            </a:pPr>
            <a:r>
              <a:rPr lang="en-US" altLang="ko-KR" sz="2000" dirty="0" smtClean="0"/>
              <a:t>      </a:t>
            </a:r>
            <a:r>
              <a:rPr lang="en-US" altLang="ko-KR" sz="2000" b="1" dirty="0" smtClean="0"/>
              <a:t>n = new Sum(n, n2);</a:t>
            </a:r>
          </a:p>
          <a:p>
            <a:pPr>
              <a:buNone/>
            </a:pPr>
            <a:r>
              <a:rPr lang="en-US" altLang="ko-KR" sz="2000" dirty="0" smtClean="0"/>
              <a:t>    }</a:t>
            </a:r>
          </a:p>
          <a:p>
            <a:pPr>
              <a:buNone/>
            </a:pPr>
            <a:r>
              <a:rPr lang="en-US" altLang="ko-KR" sz="2000" dirty="0" smtClean="0"/>
              <a:t>    return n;</a:t>
            </a:r>
          </a:p>
          <a:p>
            <a:pPr>
              <a:buNone/>
            </a:pPr>
            <a:r>
              <a:rPr lang="en-US" altLang="ko-KR" sz="2000" dirty="0" smtClean="0"/>
              <a:t>}</a:t>
            </a:r>
            <a:endParaRPr lang="ko-KR" altLang="en-US" sz="2000" dirty="0"/>
          </a:p>
        </p:txBody>
      </p:sp>
      <p:sp>
        <p:nvSpPr>
          <p:cNvPr id="7" name="직사각형 6"/>
          <p:cNvSpPr/>
          <p:nvPr/>
        </p:nvSpPr>
        <p:spPr>
          <a:xfrm>
            <a:off x="6300192" y="2564904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Sum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427984" y="4653136"/>
            <a:ext cx="136815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Sum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652120" y="3645024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Sum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156176" y="4797152"/>
            <a:ext cx="122413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Number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948264" y="3645024"/>
            <a:ext cx="129614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Number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13" name="직선 연결선 12"/>
          <p:cNvCxnSpPr>
            <a:stCxn id="9" idx="0"/>
            <a:endCxn id="10" idx="2"/>
          </p:cNvCxnSpPr>
          <p:nvPr/>
        </p:nvCxnSpPr>
        <p:spPr>
          <a:xfrm flipV="1">
            <a:off x="5112060" y="4365104"/>
            <a:ext cx="90010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11" idx="0"/>
            <a:endCxn id="10" idx="2"/>
          </p:cNvCxnSpPr>
          <p:nvPr/>
        </p:nvCxnSpPr>
        <p:spPr>
          <a:xfrm flipH="1" flipV="1">
            <a:off x="6012160" y="4365104"/>
            <a:ext cx="756084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10" idx="0"/>
            <a:endCxn id="7" idx="2"/>
          </p:cNvCxnSpPr>
          <p:nvPr/>
        </p:nvCxnSpPr>
        <p:spPr>
          <a:xfrm flipV="1">
            <a:off x="6012160" y="3284984"/>
            <a:ext cx="648072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2" idx="0"/>
            <a:endCxn id="7" idx="2"/>
          </p:cNvCxnSpPr>
          <p:nvPr/>
        </p:nvCxnSpPr>
        <p:spPr>
          <a:xfrm flipH="1" flipV="1">
            <a:off x="6660232" y="3284984"/>
            <a:ext cx="936104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427984" y="5733256"/>
            <a:ext cx="136815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Number</a:t>
            </a:r>
          </a:p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18" name="직선 연결선 17"/>
          <p:cNvCxnSpPr>
            <a:stCxn id="9" idx="2"/>
            <a:endCxn id="17" idx="0"/>
          </p:cNvCxnSpPr>
          <p:nvPr/>
        </p:nvCxnSpPr>
        <p:spPr>
          <a:xfrm>
            <a:off x="5112060" y="5373216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9" idx="2"/>
          </p:cNvCxnSpPr>
          <p:nvPr/>
        </p:nvCxnSpPr>
        <p:spPr>
          <a:xfrm flipH="1">
            <a:off x="3923928" y="5373216"/>
            <a:ext cx="1188132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491880" y="5723964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null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err="1" smtClean="0"/>
              <a:t>칙연산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err="1" smtClean="0"/>
              <a:t>Expr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itchFamily="2" charset="2"/>
              </a:rPr>
              <a:t> Sum</a:t>
            </a:r>
          </a:p>
          <a:p>
            <a:pPr>
              <a:buNone/>
            </a:pPr>
            <a:r>
              <a:rPr lang="en-US" altLang="ko-KR" dirty="0" smtClean="0">
                <a:sym typeface="Wingdings" pitchFamily="2" charset="2"/>
              </a:rPr>
              <a:t>Sum  </a:t>
            </a:r>
            <a:r>
              <a:rPr lang="en-US" altLang="ko-KR" dirty="0" smtClean="0">
                <a:sym typeface="Wingdings" pitchFamily="2" charset="2"/>
              </a:rPr>
              <a:t>Number ((‘+’|‘-’) Number)*</a:t>
            </a:r>
          </a:p>
          <a:p>
            <a:pPr>
              <a:buNone/>
            </a:pPr>
            <a:endParaRPr lang="en-US" altLang="ko-KR" dirty="0" smtClean="0">
              <a:sym typeface="Wingdings" pitchFamily="2" charset="2"/>
            </a:endParaRPr>
          </a:p>
          <a:p>
            <a:pPr>
              <a:buNone/>
            </a:pPr>
            <a:endParaRPr lang="en-US" altLang="ko-KR" dirty="0" smtClean="0">
              <a:sym typeface="Wingdings" pitchFamily="2" charset="2"/>
            </a:endParaRPr>
          </a:p>
          <a:p>
            <a:pPr>
              <a:buNone/>
            </a:pPr>
            <a:r>
              <a:rPr lang="en-US" altLang="ko-KR" dirty="0" smtClean="0">
                <a:sym typeface="Wingdings" pitchFamily="2" charset="2"/>
              </a:rPr>
              <a:t>1+2-3</a:t>
            </a:r>
            <a:endParaRPr lang="en-US" altLang="ko-KR" dirty="0" smtClean="0"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err="1" smtClean="0"/>
              <a:t>칙연산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err="1" smtClean="0"/>
              <a:t>Expr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itchFamily="2" charset="2"/>
              </a:rPr>
              <a:t> Sum</a:t>
            </a:r>
          </a:p>
          <a:p>
            <a:pPr>
              <a:buNone/>
            </a:pPr>
            <a:r>
              <a:rPr lang="en-US" altLang="ko-KR" dirty="0" smtClean="0">
                <a:sym typeface="Wingdings" pitchFamily="2" charset="2"/>
              </a:rPr>
              <a:t>Sum  Product ((‘+’|‘-’) Product)*</a:t>
            </a:r>
          </a:p>
          <a:p>
            <a:pPr>
              <a:buNone/>
            </a:pPr>
            <a:r>
              <a:rPr lang="en-US" altLang="ko-KR" dirty="0" smtClean="0">
                <a:sym typeface="Wingdings" pitchFamily="2" charset="2"/>
              </a:rPr>
              <a:t>Product  </a:t>
            </a:r>
            <a:r>
              <a:rPr lang="en-US" altLang="ko-KR" dirty="0" smtClean="0">
                <a:sym typeface="Wingdings" pitchFamily="2" charset="2"/>
              </a:rPr>
              <a:t>Number ((‘*’|’/’) Number)*</a:t>
            </a:r>
            <a:endParaRPr lang="en-US" altLang="ko-KR" dirty="0" smtClean="0">
              <a:sym typeface="Wingdings" pitchFamily="2" charset="2"/>
            </a:endParaRPr>
          </a:p>
          <a:p>
            <a:pPr>
              <a:buNone/>
            </a:pPr>
            <a:endParaRPr lang="en-US" altLang="ko-KR" dirty="0" smtClean="0">
              <a:sym typeface="Wingdings" pitchFamily="2" charset="2"/>
            </a:endParaRPr>
          </a:p>
          <a:p>
            <a:pPr>
              <a:buNone/>
            </a:pPr>
            <a:r>
              <a:rPr lang="en-US" altLang="ko-KR" dirty="0" smtClean="0">
                <a:sym typeface="Wingdings" pitchFamily="2" charset="2"/>
              </a:rPr>
              <a:t>1+2*3</a:t>
            </a:r>
            <a:endParaRPr lang="en-US" altLang="ko-KR" dirty="0" smtClean="0"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err="1" smtClean="0"/>
              <a:t>칙연산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err="1" smtClean="0"/>
              <a:t>Expr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itchFamily="2" charset="2"/>
              </a:rPr>
              <a:t> Sum</a:t>
            </a:r>
          </a:p>
          <a:p>
            <a:pPr>
              <a:buNone/>
            </a:pPr>
            <a:r>
              <a:rPr lang="en-US" altLang="ko-KR" dirty="0" smtClean="0">
                <a:sym typeface="Wingdings" pitchFamily="2" charset="2"/>
              </a:rPr>
              <a:t>Sum  Product ((‘+’|‘-’) Product)*</a:t>
            </a:r>
          </a:p>
          <a:p>
            <a:pPr>
              <a:buNone/>
            </a:pPr>
            <a:r>
              <a:rPr lang="en-US" altLang="ko-KR" dirty="0" smtClean="0">
                <a:sym typeface="Wingdings" pitchFamily="2" charset="2"/>
              </a:rPr>
              <a:t>Product  Term ((‘*’|’/’) Term)*</a:t>
            </a:r>
          </a:p>
          <a:p>
            <a:pPr>
              <a:buNone/>
            </a:pPr>
            <a:r>
              <a:rPr lang="en-US" altLang="ko-KR" dirty="0" smtClean="0">
                <a:sym typeface="Wingdings" pitchFamily="2" charset="2"/>
              </a:rPr>
              <a:t>Term  Number | ‘(‘ </a:t>
            </a:r>
            <a:r>
              <a:rPr lang="en-US" altLang="ko-KR" dirty="0" err="1" smtClean="0">
                <a:sym typeface="Wingdings" pitchFamily="2" charset="2"/>
              </a:rPr>
              <a:t>Expr</a:t>
            </a:r>
            <a:r>
              <a:rPr lang="en-US" altLang="ko-KR" dirty="0" smtClean="0">
                <a:sym typeface="Wingdings" pitchFamily="2" charset="2"/>
              </a:rPr>
              <a:t> ‘)’</a:t>
            </a:r>
          </a:p>
          <a:p>
            <a:pPr>
              <a:buNone/>
            </a:pPr>
            <a:endParaRPr lang="en-US" altLang="ko-KR" dirty="0" smtClean="0">
              <a:sym typeface="Wingdings" pitchFamily="2" charset="2"/>
            </a:endParaRPr>
          </a:p>
          <a:p>
            <a:pPr>
              <a:buNone/>
            </a:pPr>
            <a:r>
              <a:rPr lang="en-US" altLang="ko-KR" dirty="0" smtClean="0">
                <a:sym typeface="Wingdings" pitchFamily="2" charset="2"/>
              </a:rPr>
              <a:t>1+2*3/(4-2)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483768" y="4581128"/>
            <a:ext cx="2592288" cy="1656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2771800" y="2132856"/>
            <a:ext cx="2232248" cy="1512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ko-KR" dirty="0" smtClean="0"/>
              <a:t>1 + 2 + 3 </a:t>
            </a:r>
            <a:r>
              <a:rPr lang="en-US" altLang="ko-KR" dirty="0" smtClean="0">
                <a:sym typeface="Wingdings" pitchFamily="2" charset="2"/>
              </a:rPr>
              <a:t>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                     + </a:t>
            </a:r>
          </a:p>
          <a:p>
            <a:pPr>
              <a:buNone/>
            </a:pPr>
            <a:r>
              <a:rPr lang="en-US" altLang="ko-KR" dirty="0" smtClean="0"/>
              <a:t>                      +     3</a:t>
            </a:r>
          </a:p>
          <a:p>
            <a:pPr>
              <a:buNone/>
            </a:pPr>
            <a:r>
              <a:rPr lang="en-US" altLang="ko-KR" dirty="0" smtClean="0"/>
              <a:t>                    1   2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1.23 </a:t>
            </a:r>
            <a:r>
              <a:rPr lang="en-US" altLang="ko-KR" dirty="0" smtClean="0"/>
              <a:t>* (1 + 3</a:t>
            </a:r>
            <a:r>
              <a:rPr lang="en-US" altLang="ko-KR" dirty="0" smtClean="0"/>
              <a:t>) </a:t>
            </a:r>
            <a:r>
              <a:rPr lang="en-US" altLang="ko-KR" dirty="0" smtClean="0">
                <a:sym typeface="Wingdings" pitchFamily="2" charset="2"/>
              </a:rPr>
              <a:t>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                 *</a:t>
            </a:r>
            <a:br>
              <a:rPr lang="en-US" altLang="ko-KR" dirty="0" smtClean="0"/>
            </a:br>
            <a:r>
              <a:rPr lang="en-US" altLang="ko-KR" dirty="0" smtClean="0"/>
              <a:t>             1.23   +</a:t>
            </a:r>
          </a:p>
          <a:p>
            <a:pPr>
              <a:buNone/>
            </a:pPr>
            <a:r>
              <a:rPr lang="en-US" altLang="ko-KR" dirty="0" smtClean="0"/>
              <a:t>                         1   3</a:t>
            </a:r>
          </a:p>
          <a:p>
            <a:pPr>
              <a:buNone/>
            </a:pPr>
            <a:endParaRPr lang="en-US" altLang="ko-KR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recursive descent parser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Expression </a:t>
            </a:r>
            <a:r>
              <a:rPr lang="en-US" altLang="ko-KR" dirty="0" smtClean="0">
                <a:sym typeface="Wingdings" pitchFamily="2" charset="2"/>
              </a:rPr>
              <a:t> Sum</a:t>
            </a:r>
          </a:p>
          <a:p>
            <a:pPr>
              <a:buNone/>
            </a:pPr>
            <a:endParaRPr lang="en-US" altLang="ko-KR" dirty="0" smtClean="0">
              <a:sym typeface="Wingdings" pitchFamily="2" charset="2"/>
            </a:endParaRPr>
          </a:p>
          <a:p>
            <a:pPr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67744" y="2492896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class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ExpressionParser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{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Token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getToken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() { ... }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endParaRPr lang="en-US" altLang="ko-KR" dirty="0" smtClean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double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expression() { 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  return sum();</a:t>
            </a:r>
          </a:p>
          <a:p>
            <a:pPr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}</a:t>
            </a:r>
          </a:p>
          <a:p>
            <a:pPr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...</a:t>
            </a:r>
          </a:p>
          <a:p>
            <a:pPr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en-US" altLang="ko-KR" dirty="0" smtClean="0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547664" y="2132856"/>
            <a:ext cx="2232248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3563888" y="2132856"/>
            <a:ext cx="432048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15616" y="5301208"/>
            <a:ext cx="5662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Parse tree </a:t>
            </a:r>
            <a:r>
              <a:rPr lang="ko-KR" altLang="en-US" dirty="0" smtClean="0"/>
              <a:t>만드는 대신 바로 계산해보자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실제 계산 부분을 </a:t>
            </a:r>
            <a:r>
              <a:rPr lang="en-US" altLang="ko-KR" dirty="0" smtClean="0"/>
              <a:t>Node </a:t>
            </a:r>
            <a:r>
              <a:rPr lang="ko-KR" altLang="en-US" dirty="0" smtClean="0"/>
              <a:t>구성으로 바꾸면 </a:t>
            </a:r>
            <a:r>
              <a:rPr lang="en-US" altLang="ko-KR" dirty="0" smtClean="0"/>
              <a:t>Parse tree)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recursive descent parser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b="1" dirty="0" smtClean="0"/>
              <a:t>Sum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itchFamily="2" charset="2"/>
              </a:rPr>
              <a:t> </a:t>
            </a:r>
            <a:r>
              <a:rPr lang="en-US" altLang="ko-KR" dirty="0" smtClean="0">
                <a:solidFill>
                  <a:srgbClr val="FF0000"/>
                </a:solidFill>
              </a:rPr>
              <a:t>Product</a:t>
            </a:r>
            <a:r>
              <a:rPr lang="en-US" altLang="ko-KR" dirty="0" smtClean="0"/>
              <a:t> ((‘+’ / ‘-’) Product) *</a:t>
            </a:r>
          </a:p>
          <a:p>
            <a:pPr>
              <a:buNone/>
            </a:pPr>
            <a:endParaRPr lang="en-US" altLang="ko-KR" dirty="0" smtClean="0">
              <a:sym typeface="Wingdings" pitchFamily="2" charset="2"/>
            </a:endParaRPr>
          </a:p>
          <a:p>
            <a:pPr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67744" y="2492896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class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ExpressionParser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{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Token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getToken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() { ... }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double expression() { ... }</a:t>
            </a:r>
          </a:p>
          <a:p>
            <a:pPr>
              <a:buNone/>
            </a:pPr>
            <a:endParaRPr lang="en-US" altLang="ko-KR" dirty="0" smtClean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double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sum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() {</a:t>
            </a:r>
          </a:p>
          <a:p>
            <a:pPr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 double result = 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product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 ...</a:t>
            </a:r>
          </a:p>
          <a:p>
            <a:pPr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 return result;</a:t>
            </a:r>
          </a:p>
          <a:p>
            <a:pPr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} 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...</a:t>
            </a:r>
          </a:p>
          <a:p>
            <a:pPr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en-US" altLang="ko-KR" dirty="0" smtClean="0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3059832" y="2132856"/>
            <a:ext cx="2088232" cy="1872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recursive descent parser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Sum </a:t>
            </a:r>
            <a:r>
              <a:rPr lang="en-US" altLang="ko-KR" dirty="0" smtClean="0">
                <a:sym typeface="Wingdings" pitchFamily="2" charset="2"/>
              </a:rPr>
              <a:t> </a:t>
            </a:r>
            <a:r>
              <a:rPr lang="en-US" altLang="ko-KR" dirty="0" smtClean="0"/>
              <a:t>Product ((‘+’ / ‘-’) Product) </a:t>
            </a:r>
            <a:r>
              <a:rPr lang="en-US" altLang="ko-KR" dirty="0" smtClean="0">
                <a:solidFill>
                  <a:srgbClr val="FF0000"/>
                </a:solidFill>
              </a:rPr>
              <a:t>*</a:t>
            </a:r>
          </a:p>
          <a:p>
            <a:pPr>
              <a:buNone/>
            </a:pPr>
            <a:endParaRPr lang="en-US" altLang="ko-KR" dirty="0" smtClean="0">
              <a:sym typeface="Wingdings" pitchFamily="2" charset="2"/>
            </a:endParaRPr>
          </a:p>
          <a:p>
            <a:pPr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67744" y="2492896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class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ExpressionParser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{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Token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getToken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() { ... }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double expression() { ... }</a:t>
            </a:r>
          </a:p>
          <a:p>
            <a:pPr>
              <a:buNone/>
            </a:pPr>
            <a:endParaRPr lang="en-US" altLang="ko-KR" dirty="0" smtClean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double sum() {</a:t>
            </a:r>
          </a:p>
          <a:p>
            <a:pPr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 double result = product();</a:t>
            </a:r>
          </a:p>
          <a:p>
            <a:pPr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while (true) {</a:t>
            </a:r>
          </a:p>
          <a:p>
            <a:pPr>
              <a:buNone/>
            </a:pPr>
            <a:r>
              <a:rPr lang="en-US" altLang="ko-KR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...</a:t>
            </a:r>
          </a:p>
          <a:p>
            <a:pPr>
              <a:buNone/>
            </a:pPr>
            <a:r>
              <a:rPr lang="en-US" altLang="ko-KR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}</a:t>
            </a:r>
          </a:p>
          <a:p>
            <a:pPr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 return result;</a:t>
            </a:r>
          </a:p>
          <a:p>
            <a:pPr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} 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...</a:t>
            </a:r>
          </a:p>
          <a:p>
            <a:pPr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en-US" altLang="ko-KR" dirty="0" smtClean="0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3419872" y="1916832"/>
            <a:ext cx="3672408" cy="2304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recursive descent parser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Sum </a:t>
            </a:r>
            <a:r>
              <a:rPr lang="en-US" altLang="ko-KR" dirty="0" smtClean="0">
                <a:sym typeface="Wingdings" pitchFamily="2" charset="2"/>
              </a:rPr>
              <a:t> </a:t>
            </a:r>
            <a:r>
              <a:rPr lang="en-US" altLang="ko-KR" dirty="0" smtClean="0"/>
              <a:t>Product (</a:t>
            </a:r>
            <a:r>
              <a:rPr lang="en-US" altLang="ko-KR" dirty="0" smtClean="0">
                <a:solidFill>
                  <a:srgbClr val="FF0000"/>
                </a:solidFill>
              </a:rPr>
              <a:t>(‘+’ / ‘-’)</a:t>
            </a:r>
            <a:r>
              <a:rPr lang="en-US" altLang="ko-KR" dirty="0" smtClean="0"/>
              <a:t> Product) *</a:t>
            </a:r>
          </a:p>
          <a:p>
            <a:pPr>
              <a:buNone/>
            </a:pPr>
            <a:endParaRPr lang="en-US" altLang="ko-KR" dirty="0" smtClean="0">
              <a:sym typeface="Wingdings" pitchFamily="2" charset="2"/>
            </a:endParaRPr>
          </a:p>
          <a:p>
            <a:pPr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67744" y="2492896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class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ExpressionParser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{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Token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getToken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() { ... }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double expression() { ... }</a:t>
            </a:r>
          </a:p>
          <a:p>
            <a:pPr>
              <a:buNone/>
            </a:pPr>
            <a:endParaRPr lang="en-US" altLang="ko-KR" dirty="0" smtClean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double sum() {</a:t>
            </a:r>
          </a:p>
          <a:p>
            <a:pPr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 double result = product();</a:t>
            </a:r>
          </a:p>
          <a:p>
            <a:pPr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 while (true) {</a:t>
            </a:r>
          </a:p>
          <a:p>
            <a:pPr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   Token t =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getToken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   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if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(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t.kind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== ‘+’)  ...</a:t>
            </a:r>
          </a:p>
          <a:p>
            <a:pPr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   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else if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t.kind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== ‘-’) ...</a:t>
            </a:r>
          </a:p>
          <a:p>
            <a:pPr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   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else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...</a:t>
            </a:r>
          </a:p>
          <a:p>
            <a:pPr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 }</a:t>
            </a:r>
          </a:p>
          <a:p>
            <a:pPr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 return result;</a:t>
            </a:r>
          </a:p>
          <a:p>
            <a:pPr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} 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...</a:t>
            </a:r>
          </a:p>
          <a:p>
            <a:pPr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en-US" altLang="ko-KR" dirty="0" smtClean="0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283968" y="2204864"/>
            <a:ext cx="432048" cy="2304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recursive descent parser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Sum </a:t>
            </a:r>
            <a:r>
              <a:rPr lang="en-US" altLang="ko-KR" dirty="0" smtClean="0">
                <a:sym typeface="Wingdings" pitchFamily="2" charset="2"/>
              </a:rPr>
              <a:t> </a:t>
            </a:r>
            <a:r>
              <a:rPr lang="en-US" altLang="ko-KR" dirty="0" smtClean="0"/>
              <a:t>Product ((‘+’ / ‘-’) </a:t>
            </a:r>
            <a:r>
              <a:rPr lang="en-US" altLang="ko-KR" dirty="0" smtClean="0">
                <a:solidFill>
                  <a:srgbClr val="FF0000"/>
                </a:solidFill>
              </a:rPr>
              <a:t>Product</a:t>
            </a:r>
            <a:r>
              <a:rPr lang="en-US" altLang="ko-KR" dirty="0" smtClean="0"/>
              <a:t>) *</a:t>
            </a:r>
          </a:p>
          <a:p>
            <a:pPr>
              <a:buNone/>
            </a:pPr>
            <a:endParaRPr lang="en-US" altLang="ko-KR" dirty="0" smtClean="0">
              <a:sym typeface="Wingdings" pitchFamily="2" charset="2"/>
            </a:endParaRPr>
          </a:p>
          <a:p>
            <a:pPr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67744" y="2492896"/>
            <a:ext cx="687625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class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ExpressionParser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{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double sum() {</a:t>
            </a:r>
          </a:p>
          <a:p>
            <a:pPr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 double result = product();</a:t>
            </a:r>
          </a:p>
          <a:p>
            <a:pPr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 while (true) {</a:t>
            </a:r>
          </a:p>
          <a:p>
            <a:pPr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   Token t =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getToken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   if (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t.kind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== ‘+’)     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result += product();</a:t>
            </a:r>
          </a:p>
          <a:p>
            <a:pPr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   else if (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t.kind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== ‘-’)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result -= product();</a:t>
            </a:r>
          </a:p>
          <a:p>
            <a:pPr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   else {</a:t>
            </a:r>
          </a:p>
          <a:p>
            <a:pPr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    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putback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(t);</a:t>
            </a:r>
          </a:p>
          <a:p>
            <a:pPr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     return result;</a:t>
            </a:r>
          </a:p>
          <a:p>
            <a:pPr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   }</a:t>
            </a:r>
          </a:p>
          <a:p>
            <a:pPr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 }</a:t>
            </a:r>
          </a:p>
          <a:p>
            <a:pPr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} 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...</a:t>
            </a:r>
          </a:p>
          <a:p>
            <a:pPr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en-US" altLang="ko-KR" dirty="0" smtClean="0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6156176" y="2060848"/>
            <a:ext cx="1656184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1520" y="4437112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parsing</a:t>
            </a:r>
            <a:r>
              <a:rPr lang="ko-KR" altLang="en-US" dirty="0" smtClean="0"/>
              <a:t>함수를 </a:t>
            </a:r>
            <a:r>
              <a:rPr lang="en-US" altLang="ko-KR" dirty="0" smtClean="0"/>
              <a:t> </a:t>
            </a:r>
            <a:r>
              <a:rPr lang="ko-KR" altLang="en-US" dirty="0" smtClean="0"/>
              <a:t>끝 낼 때</a:t>
            </a:r>
            <a:r>
              <a:rPr lang="en-US" altLang="ko-KR" dirty="0" smtClean="0"/>
              <a:t>, Token stream state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잘 유지해야</a:t>
            </a:r>
            <a:endParaRPr lang="en-US" altLang="ko-KR" dirty="0" smtClean="0"/>
          </a:p>
        </p:txBody>
      </p:sp>
      <p:cxnSp>
        <p:nvCxnSpPr>
          <p:cNvPr id="9" name="직선 화살표 연결선 8"/>
          <p:cNvCxnSpPr>
            <a:stCxn id="7" idx="3"/>
          </p:cNvCxnSpPr>
          <p:nvPr/>
        </p:nvCxnSpPr>
        <p:spPr>
          <a:xfrm flipV="1">
            <a:off x="2915816" y="4869160"/>
            <a:ext cx="432048" cy="296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recursive descent parser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Term </a:t>
            </a:r>
            <a:r>
              <a:rPr lang="en-US" altLang="ko-KR" dirty="0" smtClean="0">
                <a:sym typeface="Wingdings" pitchFamily="2" charset="2"/>
              </a:rPr>
              <a:t></a:t>
            </a:r>
            <a:r>
              <a:rPr lang="en-US" altLang="ko-KR" dirty="0" smtClean="0"/>
              <a:t> Number / ‘(‘ Expression ‘)’</a:t>
            </a:r>
          </a:p>
          <a:p>
            <a:pPr>
              <a:buNone/>
            </a:pPr>
            <a:endParaRPr lang="en-US" altLang="ko-KR" dirty="0" smtClean="0">
              <a:sym typeface="Wingdings" pitchFamily="2" charset="2"/>
            </a:endParaRPr>
          </a:p>
          <a:p>
            <a:pPr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67744" y="2492896"/>
            <a:ext cx="68762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class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ExpressionParser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{</a:t>
            </a:r>
          </a:p>
          <a:p>
            <a:pPr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double term() {</a:t>
            </a:r>
          </a:p>
          <a:p>
            <a:pPr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 Token t =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getToken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 if (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t.kind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==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Token.NUMBER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) {</a:t>
            </a:r>
          </a:p>
          <a:p>
            <a:pPr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   return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t.number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 } else if (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t.kind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== ‘(‘) {</a:t>
            </a:r>
          </a:p>
          <a:p>
            <a:pPr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   double result = expression();</a:t>
            </a:r>
          </a:p>
          <a:p>
            <a:pPr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  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getToken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(); // consume ‘)’</a:t>
            </a:r>
          </a:p>
          <a:p>
            <a:pPr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   return result;</a:t>
            </a:r>
          </a:p>
          <a:p>
            <a:pPr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 }</a:t>
            </a:r>
            <a:r>
              <a:rPr lang="en-US" altLang="ko-KR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else </a:t>
            </a:r>
          </a:p>
          <a:p>
            <a:pPr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   throw new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ParsingException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(...);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getToken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공백 처리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75656" y="2996952"/>
            <a:ext cx="71642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ExpressionParser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String input;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pos;    // initialized to zero, read position</a:t>
            </a:r>
          </a:p>
          <a:p>
            <a:endParaRPr lang="en-US" altLang="ko-KR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Token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getToken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altLang="ko-KR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while (</a:t>
            </a:r>
            <a:r>
              <a:rPr lang="en-US" altLang="ko-KR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isspace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(pos)) </a:t>
            </a:r>
          </a:p>
          <a:p>
            <a:r>
              <a:rPr lang="en-US" altLang="ko-KR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pos++;</a:t>
            </a:r>
          </a:p>
          <a:p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}</a:t>
            </a:r>
            <a:endParaRPr lang="en-US" altLang="ko-KR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</a:t>
            </a:r>
          </a:p>
          <a:p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getToken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Number </a:t>
            </a:r>
            <a:r>
              <a:rPr lang="ko-KR" altLang="en-US" dirty="0" smtClean="0"/>
              <a:t>변환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276872"/>
            <a:ext cx="9144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ExpressionParser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String input;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pos;    </a:t>
            </a:r>
          </a:p>
          <a:p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Token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getToken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while (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isspace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(pos)) 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 pos++;</a:t>
            </a:r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if (</a:t>
            </a:r>
            <a:r>
              <a:rPr lang="en-US" altLang="ko-KR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isdigit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(pos)) {</a:t>
            </a:r>
          </a:p>
          <a:p>
            <a:r>
              <a:rPr lang="en-US" altLang="ko-KR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altLang="ko-KR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start = pos;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while (</a:t>
            </a:r>
            <a:r>
              <a:rPr lang="en-US" altLang="ko-KR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isdigit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(pos) || </a:t>
            </a:r>
            <a:r>
              <a:rPr lang="en-US" altLang="ko-KR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input.charAt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(‘.’)) </a:t>
            </a:r>
          </a:p>
          <a:p>
            <a:r>
              <a:rPr lang="en-US" altLang="ko-KR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pos++;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return new Token(</a:t>
            </a:r>
            <a:r>
              <a:rPr lang="en-US" altLang="ko-KR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Integer.parseInt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input.substring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(start, pos)));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} 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...</a:t>
            </a:r>
          </a:p>
          <a:p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}</a:t>
            </a:r>
            <a:endParaRPr lang="en-US" altLang="ko-KR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</a:t>
            </a:r>
          </a:p>
          <a:p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getToken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Number </a:t>
            </a:r>
            <a:r>
              <a:rPr lang="ko-KR" altLang="en-US" dirty="0" smtClean="0"/>
              <a:t>외의 </a:t>
            </a:r>
            <a:r>
              <a:rPr lang="en-US" altLang="ko-KR" dirty="0" smtClean="0"/>
              <a:t>Operator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75656" y="2564904"/>
            <a:ext cx="716428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ExpressionParser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String input;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pos;    // initialized to zero, read position</a:t>
            </a:r>
          </a:p>
          <a:p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Token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getToken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while (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isspace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(pos)) 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 pos++;</a:t>
            </a:r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if (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isdigit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(pos)) {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 ...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} 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else {    // (, +, *, ... </a:t>
            </a:r>
            <a:r>
              <a:rPr lang="ko-KR" alt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등</a:t>
            </a:r>
            <a:endParaRPr lang="en-US" altLang="ko-KR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return new Token(</a:t>
            </a:r>
            <a:r>
              <a:rPr lang="en-US" altLang="ko-KR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input.charAt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(pos++));</a:t>
            </a:r>
          </a:p>
          <a:p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}    </a:t>
            </a:r>
            <a:endParaRPr lang="en-US" altLang="ko-KR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}</a:t>
            </a:r>
            <a:endParaRPr lang="en-US" altLang="ko-KR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</a:t>
            </a:r>
          </a:p>
          <a:p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putback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읽은 토큰 되돌리기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47664" y="2276872"/>
            <a:ext cx="71642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ExpressionParser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String input;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pos;    </a:t>
            </a:r>
          </a:p>
          <a:p>
            <a:r>
              <a:rPr lang="en-US" altLang="ko-KR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Token  buffer;</a:t>
            </a:r>
          </a:p>
          <a:p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Token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getToken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altLang="ko-KR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if (buffer != null) {</a:t>
            </a:r>
          </a:p>
          <a:p>
            <a:r>
              <a:rPr lang="en-US" altLang="ko-KR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Token t = buffer;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buffer = null;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return t;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...</a:t>
            </a:r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altLang="ko-KR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putback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(Token t) {</a:t>
            </a:r>
          </a:p>
          <a:p>
            <a:r>
              <a:rPr lang="en-US" altLang="ko-KR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buffer = t;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}</a:t>
            </a:r>
            <a:endParaRPr lang="en-US" altLang="ko-KR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</a:t>
            </a:r>
          </a:p>
          <a:p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Parsing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Tokenizing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공백처리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의미단위 </a:t>
            </a:r>
            <a:endParaRPr lang="en-US" altLang="ko-KR" dirty="0" smtClean="0"/>
          </a:p>
          <a:p>
            <a:r>
              <a:rPr lang="en-US" altLang="ko-KR" dirty="0" smtClean="0"/>
              <a:t>grammar (with no left-recursion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r>
              <a:rPr lang="en-US" altLang="ko-KR" dirty="0" smtClean="0"/>
              <a:t>recursive descent parser</a:t>
            </a:r>
            <a:endParaRPr lang="ko-KR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EOF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입력의 끝 처리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47664" y="2276872"/>
            <a:ext cx="71642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ExpressionParser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Token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getToken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// skip spaces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if (pos &gt;= </a:t>
            </a:r>
            <a:r>
              <a:rPr lang="en-US" altLang="ko-KR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input.length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()) {</a:t>
            </a:r>
          </a:p>
          <a:p>
            <a:r>
              <a:rPr lang="en-US" altLang="ko-KR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return new Token(Token.EOF);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...</a:t>
            </a:r>
          </a:p>
          <a:p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</a:t>
            </a:r>
          </a:p>
          <a:p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summary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tokenizing </a:t>
            </a:r>
          </a:p>
          <a:p>
            <a:r>
              <a:rPr lang="en-US" altLang="ko-KR" dirty="0" smtClean="0"/>
              <a:t>grammar (with no left-recursion)</a:t>
            </a:r>
            <a:endParaRPr lang="en-US" altLang="ko-KR" dirty="0"/>
          </a:p>
          <a:p>
            <a:r>
              <a:rPr lang="en-US" altLang="ko-KR" dirty="0" smtClean="0"/>
              <a:t>recursive descent parser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tokenizing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문자 배열을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의미단위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배열로</a:t>
            </a:r>
            <a:endParaRPr lang="en-US" altLang="ko-KR" dirty="0"/>
          </a:p>
          <a:p>
            <a:r>
              <a:rPr lang="ko-KR" altLang="en-US" dirty="0" smtClean="0"/>
              <a:t>불필요한 공백을 제거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55576" y="3284984"/>
            <a:ext cx="43204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87624" y="3284984"/>
            <a:ext cx="43204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19672" y="3284984"/>
            <a:ext cx="43204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51720" y="3284984"/>
            <a:ext cx="43204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83768" y="3284984"/>
            <a:ext cx="43204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915816" y="3284984"/>
            <a:ext cx="43204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*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347864" y="3284984"/>
            <a:ext cx="43204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779912" y="3284984"/>
            <a:ext cx="43204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211960" y="3284984"/>
            <a:ext cx="43204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44008" y="3284984"/>
            <a:ext cx="43204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508104" y="3284984"/>
            <a:ext cx="43204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55576" y="4581128"/>
            <a:ext cx="936104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3.14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91680" y="4581128"/>
            <a:ext cx="43204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*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123728" y="4581128"/>
            <a:ext cx="43204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555776" y="4581128"/>
            <a:ext cx="43204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987824" y="4581128"/>
            <a:ext cx="43204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419872" y="4581128"/>
            <a:ext cx="64807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067944" y="4581128"/>
            <a:ext cx="43204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076056" y="3284984"/>
            <a:ext cx="43204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아래쪽 화살표 33"/>
          <p:cNvSpPr/>
          <p:nvPr/>
        </p:nvSpPr>
        <p:spPr>
          <a:xfrm>
            <a:off x="2267744" y="3789040"/>
            <a:ext cx="792088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grammar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Token</a:t>
            </a:r>
            <a:r>
              <a:rPr lang="ko-KR" altLang="en-US" dirty="0" smtClean="0"/>
              <a:t>들이 어떻게 조합되는지를 나타내는 규칙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Terminal : Token</a:t>
            </a:r>
          </a:p>
          <a:p>
            <a:r>
              <a:rPr lang="en-US" altLang="ko-KR" dirty="0" smtClean="0"/>
              <a:t>Non-terminal</a:t>
            </a:r>
          </a:p>
          <a:p>
            <a:pPr lvl="1"/>
            <a:r>
              <a:rPr lang="en-US" altLang="ko-KR" dirty="0" smtClean="0"/>
              <a:t>e </a:t>
            </a:r>
            <a:r>
              <a:rPr lang="en-US" altLang="ko-KR" dirty="0" smtClean="0">
                <a:sym typeface="Wingdings" pitchFamily="2" charset="2"/>
              </a:rPr>
              <a:t> </a:t>
            </a:r>
            <a:r>
              <a:rPr lang="en-US" altLang="ko-KR" dirty="0" smtClean="0"/>
              <a:t>e1 e2     : e1 </a:t>
            </a:r>
            <a:r>
              <a:rPr lang="ko-KR" altLang="en-US" dirty="0" smtClean="0"/>
              <a:t>다음에 </a:t>
            </a:r>
            <a:r>
              <a:rPr lang="en-US" altLang="ko-KR" dirty="0" smtClean="0"/>
              <a:t>e2 </a:t>
            </a:r>
            <a:r>
              <a:rPr lang="ko-KR" altLang="en-US" dirty="0" smtClean="0"/>
              <a:t>나와야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 </a:t>
            </a:r>
            <a:r>
              <a:rPr lang="en-US" altLang="ko-KR" dirty="0" smtClean="0">
                <a:sym typeface="Wingdings" pitchFamily="2" charset="2"/>
              </a:rPr>
              <a:t></a:t>
            </a:r>
            <a:r>
              <a:rPr lang="en-US" altLang="ko-KR" dirty="0" smtClean="0"/>
              <a:t> e1 / e2   : e1 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e2 </a:t>
            </a:r>
            <a:r>
              <a:rPr lang="ko-KR" altLang="en-US" dirty="0" smtClean="0"/>
              <a:t>나와야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e? : e</a:t>
            </a:r>
            <a:r>
              <a:rPr lang="ko-KR" altLang="en-US" dirty="0" smtClean="0"/>
              <a:t>가 나올 수도 안 나올 수도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e* : 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번 이상 반복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e+: 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 이상 반복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691680" y="5013176"/>
            <a:ext cx="6048672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Expression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 Sum</a:t>
            </a:r>
          </a:p>
          <a:p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Sum         Product ((‘+’ / ‘-’) Product) *</a:t>
            </a:r>
          </a:p>
          <a:p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Product     Term ((‘*’ / ‘/’) Term) *</a:t>
            </a:r>
          </a:p>
          <a:p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Term        Number / ‘(‘ Expression ‘)’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문법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Terminal(literal, token) : a, b</a:t>
            </a:r>
          </a:p>
          <a:p>
            <a:r>
              <a:rPr lang="en-US" altLang="ko-KR" dirty="0" smtClean="0"/>
              <a:t>Non-terminal : A, B</a:t>
            </a:r>
          </a:p>
          <a:p>
            <a:r>
              <a:rPr lang="en-US" altLang="ko-KR" dirty="0" smtClean="0"/>
              <a:t>Production rule</a:t>
            </a:r>
          </a:p>
          <a:p>
            <a:pPr lvl="1"/>
            <a:r>
              <a:rPr lang="en-US" altLang="ko-KR" dirty="0" smtClean="0"/>
              <a:t>A </a:t>
            </a:r>
            <a:r>
              <a:rPr lang="en-US" altLang="ko-KR" dirty="0" smtClean="0">
                <a:sym typeface="Wingdings" pitchFamily="2" charset="2"/>
              </a:rPr>
              <a:t> a | a </a:t>
            </a:r>
            <a:r>
              <a:rPr lang="en-US" altLang="ko-KR" dirty="0" err="1" smtClean="0">
                <a:sym typeface="Wingdings" pitchFamily="2" charset="2"/>
              </a:rPr>
              <a:t>A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en-US" altLang="ko-KR" dirty="0" smtClean="0">
                <a:sym typeface="Wingdings" pitchFamily="2" charset="2"/>
              </a:rPr>
              <a:t>B  b | b </a:t>
            </a:r>
            <a:r>
              <a:rPr lang="en-US" altLang="ko-KR" dirty="0" err="1" smtClean="0">
                <a:sym typeface="Wingdings" pitchFamily="2" charset="2"/>
              </a:rPr>
              <a:t>B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en-US" altLang="ko-KR" dirty="0" smtClean="0">
                <a:sym typeface="Wingdings" pitchFamily="2" charset="2"/>
              </a:rPr>
              <a:t>S A B</a:t>
            </a:r>
            <a:endParaRPr lang="en-US" altLang="ko-KR" dirty="0" smtClean="0"/>
          </a:p>
          <a:p>
            <a:r>
              <a:rPr lang="en-US" altLang="ko-KR" dirty="0" smtClean="0"/>
              <a:t>Starting : S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40152" y="3861048"/>
            <a:ext cx="83227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 smtClean="0"/>
          </a:p>
          <a:p>
            <a:r>
              <a:rPr lang="en-US" altLang="ko-KR" b="1" dirty="0" err="1" smtClean="0"/>
              <a:t>aaaab</a:t>
            </a:r>
            <a:endParaRPr lang="en-US" altLang="ko-KR" b="1" dirty="0" smtClean="0"/>
          </a:p>
          <a:p>
            <a:r>
              <a:rPr lang="en-US" altLang="ko-KR" dirty="0" err="1" smtClean="0"/>
              <a:t>aaaaB</a:t>
            </a:r>
            <a:endParaRPr lang="en-US" altLang="ko-KR" dirty="0" smtClean="0"/>
          </a:p>
          <a:p>
            <a:r>
              <a:rPr lang="en-US" altLang="ko-KR" dirty="0" err="1" smtClean="0"/>
              <a:t>aaaAB</a:t>
            </a:r>
            <a:endParaRPr lang="en-US" altLang="ko-KR" dirty="0" smtClean="0"/>
          </a:p>
          <a:p>
            <a:r>
              <a:rPr lang="en-US" altLang="ko-KR" dirty="0" err="1" smtClean="0"/>
              <a:t>aaAB</a:t>
            </a:r>
            <a:endParaRPr lang="en-US" altLang="ko-KR" dirty="0" smtClean="0"/>
          </a:p>
          <a:p>
            <a:r>
              <a:rPr lang="en-US" altLang="ko-KR" dirty="0" err="1" smtClean="0"/>
              <a:t>aAB</a:t>
            </a:r>
            <a:endParaRPr lang="en-US" altLang="ko-KR" dirty="0" smtClean="0"/>
          </a:p>
          <a:p>
            <a:r>
              <a:rPr lang="en-US" altLang="ko-KR" dirty="0" smtClean="0"/>
              <a:t>AB</a:t>
            </a:r>
          </a:p>
          <a:p>
            <a:r>
              <a:rPr lang="en-US" altLang="ko-KR" b="1" dirty="0" smtClean="0"/>
              <a:t>S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7020272" y="2492896"/>
            <a:ext cx="12058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ab</a:t>
            </a:r>
            <a:endParaRPr lang="en-US" altLang="ko-KR" dirty="0" smtClean="0"/>
          </a:p>
          <a:p>
            <a:r>
              <a:rPr lang="en-US" altLang="ko-KR" dirty="0" err="1" smtClean="0"/>
              <a:t>aaab</a:t>
            </a:r>
            <a:endParaRPr lang="en-US" altLang="ko-KR" dirty="0" smtClean="0"/>
          </a:p>
          <a:p>
            <a:r>
              <a:rPr lang="en-US" altLang="ko-KR" dirty="0" err="1" smtClean="0"/>
              <a:t>aabbbbb</a:t>
            </a:r>
            <a:endParaRPr lang="en-US" altLang="ko-KR" dirty="0" smtClean="0"/>
          </a:p>
          <a:p>
            <a:r>
              <a:rPr lang="en-US" altLang="ko-KR" dirty="0" err="1" smtClean="0"/>
              <a:t>abbbb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020272" y="1844824"/>
            <a:ext cx="1882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 문법으로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표현가능한</a:t>
            </a:r>
            <a:r>
              <a:rPr lang="ko-KR" altLang="en-US" dirty="0" smtClean="0"/>
              <a:t> 언어</a:t>
            </a:r>
            <a:endParaRPr lang="ko-KR" altLang="en-US" dirty="0"/>
          </a:p>
        </p:txBody>
      </p:sp>
      <p:sp>
        <p:nvSpPr>
          <p:cNvPr id="7" name="아래쪽 화살표 6"/>
          <p:cNvSpPr/>
          <p:nvPr/>
        </p:nvSpPr>
        <p:spPr>
          <a:xfrm>
            <a:off x="5508104" y="4293096"/>
            <a:ext cx="288032" cy="17281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876256" y="4869160"/>
            <a:ext cx="2051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aaaab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S</a:t>
            </a:r>
            <a:r>
              <a:rPr lang="ko-KR" altLang="en-US" dirty="0" smtClean="0"/>
              <a:t>로 환원되는지 확인하는 과정이 </a:t>
            </a:r>
            <a:r>
              <a:rPr lang="en-US" altLang="ko-KR" dirty="0" smtClean="0"/>
              <a:t>Parsing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Parsing</a:t>
            </a:r>
            <a:r>
              <a:rPr lang="ko-KR" altLang="en-US" dirty="0" smtClean="0"/>
              <a:t>의 두가지 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72816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ko-KR" b="1" dirty="0" smtClean="0"/>
              <a:t>recognize</a:t>
            </a:r>
          </a:p>
          <a:p>
            <a:pPr>
              <a:buNone/>
            </a:pPr>
            <a:r>
              <a:rPr lang="en-US" altLang="ko-KR" b="1" dirty="0" err="1" smtClean="0"/>
              <a:t>bool</a:t>
            </a:r>
            <a:r>
              <a:rPr lang="en-US" altLang="ko-KR" dirty="0" smtClean="0"/>
              <a:t> </a:t>
            </a:r>
            <a:r>
              <a:rPr lang="en-US" altLang="ko-KR" dirty="0" smtClean="0"/>
              <a:t>parse(String input) : </a:t>
            </a:r>
            <a:r>
              <a:rPr lang="ko-KR" altLang="en-US" dirty="0" smtClean="0"/>
              <a:t>입력이 해당 문법에 부합하느냐</a:t>
            </a:r>
            <a:r>
              <a:rPr lang="en-US" altLang="ko-KR" dirty="0" smtClean="0"/>
              <a:t>? </a:t>
            </a:r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en-US" altLang="ko-KR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eg</a:t>
            </a:r>
            <a:r>
              <a:rPr lang="en-US" altLang="ko-KR" dirty="0" smtClean="0"/>
              <a:t>. Regular expression)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b="1" dirty="0" smtClean="0"/>
              <a:t>Find syntactic structure</a:t>
            </a:r>
          </a:p>
          <a:p>
            <a:pPr>
              <a:buNone/>
            </a:pPr>
            <a:r>
              <a:rPr lang="en-US" altLang="ko-KR" b="1" dirty="0" smtClean="0"/>
              <a:t>Tree</a:t>
            </a:r>
            <a:r>
              <a:rPr lang="en-US" altLang="ko-KR" dirty="0" smtClean="0"/>
              <a:t> </a:t>
            </a:r>
            <a:r>
              <a:rPr lang="en-US" altLang="ko-KR" dirty="0" smtClean="0"/>
              <a:t>parse(String input)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입력을 문법에 따라 </a:t>
            </a:r>
            <a:r>
              <a:rPr lang="en-US" altLang="ko-KR" dirty="0" smtClean="0"/>
              <a:t>Tree</a:t>
            </a:r>
            <a:r>
              <a:rPr lang="ko-KR" altLang="en-US" dirty="0" smtClean="0"/>
              <a:t>로 재구성</a:t>
            </a:r>
            <a:endParaRPr lang="en-US" altLang="ko-KR" dirty="0" smtClean="0">
              <a:sym typeface="Wingdings" pitchFamily="2" charset="2"/>
            </a:endParaRPr>
          </a:p>
          <a:p>
            <a:pPr>
              <a:buNone/>
            </a:pPr>
            <a:r>
              <a:rPr lang="en-US" altLang="ko-KR" dirty="0" smtClean="0"/>
              <a:t> 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796136" y="4077072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228184" y="4581128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436096" y="4581128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580112" y="5157192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004048" y="5157192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580112" y="5661248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300192" y="5085184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cxnSp>
        <p:nvCxnSpPr>
          <p:cNvPr id="13" name="직선 연결선 12"/>
          <p:cNvCxnSpPr>
            <a:stCxn id="6" idx="2"/>
            <a:endCxn id="8" idx="0"/>
          </p:cNvCxnSpPr>
          <p:nvPr/>
        </p:nvCxnSpPr>
        <p:spPr>
          <a:xfrm flipH="1">
            <a:off x="5220072" y="4941168"/>
            <a:ext cx="432048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6" idx="2"/>
            <a:endCxn id="7" idx="0"/>
          </p:cNvCxnSpPr>
          <p:nvPr/>
        </p:nvCxnSpPr>
        <p:spPr>
          <a:xfrm>
            <a:off x="5652120" y="4941168"/>
            <a:ext cx="144016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4" idx="2"/>
            <a:endCxn id="6" idx="0"/>
          </p:cNvCxnSpPr>
          <p:nvPr/>
        </p:nvCxnSpPr>
        <p:spPr>
          <a:xfrm flipH="1">
            <a:off x="5652120" y="4437112"/>
            <a:ext cx="36004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4" idx="2"/>
            <a:endCxn id="5" idx="0"/>
          </p:cNvCxnSpPr>
          <p:nvPr/>
        </p:nvCxnSpPr>
        <p:spPr>
          <a:xfrm>
            <a:off x="6012160" y="4437112"/>
            <a:ext cx="432048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5" idx="2"/>
            <a:endCxn id="11" idx="0"/>
          </p:cNvCxnSpPr>
          <p:nvPr/>
        </p:nvCxnSpPr>
        <p:spPr>
          <a:xfrm>
            <a:off x="6444208" y="4941168"/>
            <a:ext cx="72008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7" idx="2"/>
            <a:endCxn id="10" idx="0"/>
          </p:cNvCxnSpPr>
          <p:nvPr/>
        </p:nvCxnSpPr>
        <p:spPr>
          <a:xfrm>
            <a:off x="5796136" y="5517232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763688" y="4797152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parse(“</a:t>
            </a:r>
            <a:r>
              <a:rPr lang="en-US" altLang="ko-KR" dirty="0" err="1" smtClean="0"/>
              <a:t>aab</a:t>
            </a:r>
            <a:r>
              <a:rPr lang="en-US" altLang="ko-KR" dirty="0" smtClean="0"/>
              <a:t>”)</a:t>
            </a:r>
            <a:endParaRPr lang="ko-KR" altLang="en-US" dirty="0"/>
          </a:p>
        </p:txBody>
      </p:sp>
      <p:sp>
        <p:nvSpPr>
          <p:cNvPr id="25" name="오른쪽 화살표 24"/>
          <p:cNvSpPr/>
          <p:nvPr/>
        </p:nvSpPr>
        <p:spPr>
          <a:xfrm>
            <a:off x="3419872" y="4725144"/>
            <a:ext cx="936104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덧셈 </a:t>
            </a:r>
            <a:r>
              <a:rPr lang="ko-KR" altLang="en-US" dirty="0" smtClean="0"/>
              <a:t>수식의 문법을 찾아라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dirty="0" smtClean="0"/>
              <a:t>1+2+3</a:t>
            </a:r>
          </a:p>
          <a:p>
            <a:pPr>
              <a:buNone/>
            </a:pPr>
            <a:r>
              <a:rPr lang="en-US" altLang="ko-KR" dirty="0" smtClean="0"/>
              <a:t>1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1+2</a:t>
            </a:r>
          </a:p>
          <a:p>
            <a:pPr>
              <a:buNone/>
            </a:pPr>
            <a:r>
              <a:rPr lang="en-US" altLang="ko-KR" dirty="0" smtClean="0"/>
              <a:t>...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55776" y="2636912"/>
            <a:ext cx="590465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Terminal : ‘+’,  Number</a:t>
            </a:r>
          </a:p>
          <a:p>
            <a:r>
              <a:rPr lang="en-US" altLang="ko-KR" sz="3200" dirty="0" smtClean="0"/>
              <a:t>Non-terminal: ???</a:t>
            </a:r>
          </a:p>
          <a:p>
            <a:r>
              <a:rPr lang="en-US" altLang="ko-KR" sz="3200" dirty="0" smtClean="0"/>
              <a:t>Production rules:</a:t>
            </a:r>
          </a:p>
          <a:p>
            <a:r>
              <a:rPr lang="en-US" altLang="ko-KR" sz="3200" dirty="0" smtClean="0"/>
              <a:t>  </a:t>
            </a:r>
            <a:r>
              <a:rPr lang="en-US" altLang="ko-KR" sz="3200" dirty="0" smtClean="0"/>
              <a:t>* ??</a:t>
            </a:r>
            <a:endParaRPr lang="en-US" altLang="ko-KR" sz="3200" dirty="0" smtClean="0"/>
          </a:p>
          <a:p>
            <a:r>
              <a:rPr lang="en-US" altLang="ko-KR" sz="3200" dirty="0" smtClean="0"/>
              <a:t>Starting : E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덧셈 </a:t>
            </a:r>
            <a:r>
              <a:rPr lang="ko-KR" altLang="en-US" dirty="0" smtClean="0"/>
              <a:t>수식 문법의 두 가지 버전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ko-KR" dirty="0" smtClean="0"/>
              <a:t>1+2+3</a:t>
            </a:r>
          </a:p>
          <a:p>
            <a:pPr>
              <a:buNone/>
            </a:pPr>
            <a:r>
              <a:rPr lang="en-US" altLang="ko-KR" dirty="0" smtClean="0"/>
              <a:t>  </a:t>
            </a:r>
            <a:r>
              <a:rPr lang="en-US" altLang="ko-KR" dirty="0" smtClean="0">
                <a:sym typeface="Wingdings" pitchFamily="2" charset="2"/>
              </a:rPr>
              <a:t> N ‘+’ N ‘+’ N</a:t>
            </a:r>
          </a:p>
          <a:p>
            <a:pPr>
              <a:buNone/>
            </a:pPr>
            <a:r>
              <a:rPr lang="en-US" altLang="ko-KR" dirty="0" smtClean="0">
                <a:sym typeface="Wingdings" pitchFamily="2" charset="2"/>
              </a:rPr>
              <a:t>   N ‘+’ N ‘+’ E</a:t>
            </a:r>
          </a:p>
          <a:p>
            <a:pPr>
              <a:buNone/>
            </a:pPr>
            <a:r>
              <a:rPr lang="en-US" altLang="ko-KR" dirty="0" smtClean="0">
                <a:sym typeface="Wingdings" pitchFamily="2" charset="2"/>
              </a:rPr>
              <a:t>   N ‘+’ E</a:t>
            </a:r>
          </a:p>
          <a:p>
            <a:pPr>
              <a:buNone/>
            </a:pPr>
            <a:r>
              <a:rPr lang="en-US" altLang="ko-KR" dirty="0" smtClean="0">
                <a:sym typeface="Wingdings" pitchFamily="2" charset="2"/>
              </a:rPr>
              <a:t>   E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1+2+3</a:t>
            </a:r>
          </a:p>
          <a:p>
            <a:pPr>
              <a:buNone/>
            </a:pPr>
            <a:r>
              <a:rPr lang="en-US" altLang="ko-KR" dirty="0" smtClean="0"/>
              <a:t>  </a:t>
            </a:r>
            <a:r>
              <a:rPr lang="en-US" altLang="ko-KR" dirty="0" smtClean="0">
                <a:sym typeface="Wingdings" pitchFamily="2" charset="2"/>
              </a:rPr>
              <a:t> N + N + N</a:t>
            </a:r>
          </a:p>
          <a:p>
            <a:pPr>
              <a:buNone/>
            </a:pPr>
            <a:r>
              <a:rPr lang="en-US" altLang="ko-KR" dirty="0" smtClean="0">
                <a:sym typeface="Wingdings" pitchFamily="2" charset="2"/>
              </a:rPr>
              <a:t>   E + N + N</a:t>
            </a:r>
          </a:p>
          <a:p>
            <a:pPr>
              <a:buNone/>
            </a:pPr>
            <a:r>
              <a:rPr lang="en-US" altLang="ko-KR" dirty="0" smtClean="0">
                <a:sym typeface="Wingdings" pitchFamily="2" charset="2"/>
              </a:rPr>
              <a:t>   E + N</a:t>
            </a:r>
          </a:p>
          <a:p>
            <a:pPr>
              <a:buNone/>
            </a:pPr>
            <a:r>
              <a:rPr lang="en-US" altLang="ko-KR" dirty="0" smtClean="0">
                <a:sym typeface="Wingdings" pitchFamily="2" charset="2"/>
              </a:rPr>
              <a:t>   E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44008" y="1628800"/>
            <a:ext cx="34563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Terminal : ‘+’,  Number</a:t>
            </a:r>
          </a:p>
          <a:p>
            <a:r>
              <a:rPr lang="en-US" altLang="ko-KR" dirty="0" smtClean="0"/>
              <a:t>Non-terminal: ???</a:t>
            </a:r>
          </a:p>
          <a:p>
            <a:r>
              <a:rPr lang="en-US" altLang="ko-KR" dirty="0" smtClean="0"/>
              <a:t>Production rules:</a:t>
            </a:r>
          </a:p>
          <a:p>
            <a:r>
              <a:rPr lang="en-US" altLang="ko-KR" dirty="0" smtClean="0"/>
              <a:t>  * E </a:t>
            </a:r>
            <a:r>
              <a:rPr lang="en-US" altLang="ko-KR" dirty="0" smtClean="0">
                <a:sym typeface="Wingdings" pitchFamily="2" charset="2"/>
              </a:rPr>
              <a:t> N</a:t>
            </a:r>
            <a:endParaRPr lang="en-US" altLang="ko-KR" dirty="0" smtClean="0"/>
          </a:p>
          <a:p>
            <a:r>
              <a:rPr lang="en-US" altLang="ko-KR" dirty="0" smtClean="0"/>
              <a:t>  * E </a:t>
            </a:r>
            <a:r>
              <a:rPr lang="en-US" altLang="ko-KR" dirty="0" smtClean="0">
                <a:sym typeface="Wingdings" pitchFamily="2" charset="2"/>
              </a:rPr>
              <a:t> N ‘+’ E</a:t>
            </a:r>
            <a:endParaRPr lang="en-US" altLang="ko-KR" dirty="0" smtClean="0"/>
          </a:p>
          <a:p>
            <a:r>
              <a:rPr lang="en-US" altLang="ko-KR" dirty="0" smtClean="0"/>
              <a:t>Starting : E</a:t>
            </a:r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16016" y="3789040"/>
            <a:ext cx="34563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Terminal : ‘+’,  Number</a:t>
            </a:r>
          </a:p>
          <a:p>
            <a:r>
              <a:rPr lang="en-US" altLang="ko-KR" dirty="0" smtClean="0"/>
              <a:t>Non-terminal: ???</a:t>
            </a:r>
          </a:p>
          <a:p>
            <a:r>
              <a:rPr lang="en-US" altLang="ko-KR" dirty="0" smtClean="0"/>
              <a:t>Production rules:</a:t>
            </a:r>
          </a:p>
          <a:p>
            <a:r>
              <a:rPr lang="en-US" altLang="ko-KR" dirty="0" smtClean="0"/>
              <a:t>  * E </a:t>
            </a:r>
            <a:r>
              <a:rPr lang="en-US" altLang="ko-KR" dirty="0" smtClean="0">
                <a:sym typeface="Wingdings" pitchFamily="2" charset="2"/>
              </a:rPr>
              <a:t> N</a:t>
            </a:r>
            <a:endParaRPr lang="en-US" altLang="ko-KR" dirty="0" smtClean="0"/>
          </a:p>
          <a:p>
            <a:r>
              <a:rPr lang="en-US" altLang="ko-KR" dirty="0" smtClean="0"/>
              <a:t>  * E </a:t>
            </a:r>
            <a:r>
              <a:rPr lang="en-US" altLang="ko-KR" dirty="0" smtClean="0">
                <a:sym typeface="Wingdings" pitchFamily="2" charset="2"/>
              </a:rPr>
              <a:t> E ‘+’ N</a:t>
            </a:r>
            <a:endParaRPr lang="en-US" altLang="ko-KR" dirty="0" smtClean="0"/>
          </a:p>
          <a:p>
            <a:r>
              <a:rPr lang="en-US" altLang="ko-KR" dirty="0" smtClean="0"/>
              <a:t>Starting : E</a:t>
            </a:r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08304" y="2636912"/>
            <a:ext cx="1769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Right-recursion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74861" y="4653136"/>
            <a:ext cx="1611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Left-recursion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1661</Words>
  <Application>Microsoft Office PowerPoint</Application>
  <PresentationFormat>화면 슬라이드 쇼(4:3)</PresentationFormat>
  <Paragraphs>511</Paragraphs>
  <Slides>31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Office 테마</vt:lpstr>
      <vt:lpstr>Parsing “수식”</vt:lpstr>
      <vt:lpstr>슬라이드 2</vt:lpstr>
      <vt:lpstr>Parsing</vt:lpstr>
      <vt:lpstr>tokenizing</vt:lpstr>
      <vt:lpstr>grammar</vt:lpstr>
      <vt:lpstr>문법 요소</vt:lpstr>
      <vt:lpstr>Parsing의 두가지 목적</vt:lpstr>
      <vt:lpstr>덧셈 수식의 문법을 찾아라</vt:lpstr>
      <vt:lpstr>덧셈 수식 문법의 두 가지 버전</vt:lpstr>
      <vt:lpstr>문법에 따라 Parse tree가 달라짐</vt:lpstr>
      <vt:lpstr>문법으로부터 class 설계 </vt:lpstr>
      <vt:lpstr>이름을 좀더 이해하기 쉽도록</vt:lpstr>
      <vt:lpstr>Recursive Descent Parser</vt:lpstr>
      <vt:lpstr>슬라이드 14</vt:lpstr>
      <vt:lpstr>1+2+3이 Parsing되는 모양</vt:lpstr>
      <vt:lpstr>1+2+3 Parsing 결과</vt:lpstr>
      <vt:lpstr>4칙연산</vt:lpstr>
      <vt:lpstr>4칙연산</vt:lpstr>
      <vt:lpstr>4칙연산</vt:lpstr>
      <vt:lpstr>recursive descent parser</vt:lpstr>
      <vt:lpstr>recursive descent parser</vt:lpstr>
      <vt:lpstr>recursive descent parser</vt:lpstr>
      <vt:lpstr>recursive descent parser</vt:lpstr>
      <vt:lpstr>recursive descent parser</vt:lpstr>
      <vt:lpstr>recursive descent parser</vt:lpstr>
      <vt:lpstr>getToken()</vt:lpstr>
      <vt:lpstr>getToken()</vt:lpstr>
      <vt:lpstr>getToken()</vt:lpstr>
      <vt:lpstr>putback()</vt:lpstr>
      <vt:lpstr>EOF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Parsing</dc:title>
  <dc:creator>jooyung.han</dc:creator>
  <cp:lastModifiedBy>jooyung.han</cp:lastModifiedBy>
  <cp:revision>28</cp:revision>
  <dcterms:created xsi:type="dcterms:W3CDTF">2012-07-11T06:51:56Z</dcterms:created>
  <dcterms:modified xsi:type="dcterms:W3CDTF">2012-07-17T07:03:56Z</dcterms:modified>
</cp:coreProperties>
</file>