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Parsing C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/>
              <a:t>declaration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int (*a[10])() : arr of 10 ptr to func 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'int' : type-specifier</a:t>
            </a:r>
          </a:p>
          <a:p>
            <a:endParaRPr/>
          </a:p>
          <a:p>
            <a:pPr lvl="0" rtl="0">
              <a:buNone/>
            </a:pPr>
            <a:r>
              <a:rPr lang="en"/>
              <a:t>'(' '*' </a:t>
            </a:r>
            <a:r>
              <a:rPr lang="en" b="1">
                <a:solidFill>
                  <a:srgbClr val="FF0000"/>
                </a:solidFill>
              </a:rPr>
              <a:t>id</a:t>
            </a:r>
            <a:r>
              <a:rPr lang="en"/>
              <a:t> '[' const ']' ')' '(' ')' </a:t>
            </a:r>
          </a:p>
          <a:p>
            <a:pPr lvl="0" rtl="0">
              <a:buNone/>
            </a:pPr>
            <a:r>
              <a:rPr lang="en"/>
              <a:t>'(' '*' </a:t>
            </a:r>
            <a:r>
              <a:rPr lang="en" u="sng"/>
              <a:t>direct-declarator</a:t>
            </a:r>
            <a:r>
              <a:rPr lang="en"/>
              <a:t> </a:t>
            </a:r>
            <a:r>
              <a:rPr lang="en" b="1">
                <a:solidFill>
                  <a:srgbClr val="FF0000"/>
                </a:solidFill>
              </a:rPr>
              <a:t>'[' const ']'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')' '(' ')' : </a:t>
            </a:r>
            <a:r>
              <a:rPr lang="en">
                <a:solidFill>
                  <a:srgbClr val="0000FF"/>
                </a:solidFill>
              </a:rPr>
              <a:t>array</a:t>
            </a:r>
            <a:r>
              <a:rPr lang="en"/>
              <a:t> </a:t>
            </a:r>
          </a:p>
          <a:p>
            <a:pPr lvl="0" rtl="0">
              <a:buNone/>
            </a:pPr>
            <a:r>
              <a:rPr lang="en"/>
              <a:t>'(' </a:t>
            </a:r>
            <a:r>
              <a:rPr lang="en" b="1">
                <a:solidFill>
                  <a:srgbClr val="FF0000"/>
                </a:solidFill>
              </a:rPr>
              <a:t>'*'</a:t>
            </a:r>
            <a:r>
              <a:rPr lang="en"/>
              <a:t> </a:t>
            </a:r>
            <a:r>
              <a:rPr lang="en" u="sng"/>
              <a:t>direct-declarator</a:t>
            </a:r>
            <a:r>
              <a:rPr lang="en"/>
              <a:t> ')' '(' ')' : </a:t>
            </a:r>
            <a:r>
              <a:rPr lang="en">
                <a:solidFill>
                  <a:srgbClr val="0000FF"/>
                </a:solidFill>
              </a:rPr>
              <a:t>pointer</a:t>
            </a:r>
            <a:r>
              <a:rPr lang="en"/>
              <a:t> </a:t>
            </a:r>
          </a:p>
          <a:p>
            <a:pPr lvl="0" rtl="0">
              <a:buNone/>
            </a:pPr>
            <a:r>
              <a:rPr lang="en" b="1">
                <a:solidFill>
                  <a:srgbClr val="FF0000"/>
                </a:solidFill>
              </a:rPr>
              <a:t>'('</a:t>
            </a:r>
            <a:r>
              <a:rPr lang="en"/>
              <a:t> </a:t>
            </a:r>
            <a:r>
              <a:rPr lang="en" u="sng"/>
              <a:t>declarator</a:t>
            </a:r>
            <a:r>
              <a:rPr lang="en"/>
              <a:t> </a:t>
            </a:r>
            <a:r>
              <a:rPr lang="en" b="1">
                <a:solidFill>
                  <a:srgbClr val="FF0000"/>
                </a:solidFill>
              </a:rPr>
              <a:t>')'</a:t>
            </a:r>
            <a:r>
              <a:rPr lang="en"/>
              <a:t> '(' ')' </a:t>
            </a:r>
          </a:p>
          <a:p>
            <a:pPr lvl="0" rtl="0">
              <a:buNone/>
            </a:pPr>
            <a:r>
              <a:rPr lang="en" u="sng"/>
              <a:t>direct-declarator</a:t>
            </a:r>
            <a:r>
              <a:rPr lang="en"/>
              <a:t> </a:t>
            </a:r>
            <a:r>
              <a:rPr lang="en" b="1">
                <a:solidFill>
                  <a:srgbClr val="FF0000"/>
                </a:solidFill>
              </a:rPr>
              <a:t>'(' ')'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: </a:t>
            </a:r>
            <a:r>
              <a:rPr lang="en">
                <a:solidFill>
                  <a:srgbClr val="0000FF"/>
                </a:solidFill>
              </a:rPr>
              <a:t>function</a:t>
            </a:r>
          </a:p>
          <a:p>
            <a:pPr lvl="0" rtl="0">
              <a:buNone/>
            </a:pPr>
            <a:r>
              <a:rPr lang="en" u="sng"/>
              <a:t>direct-declarator</a:t>
            </a:r>
          </a:p>
          <a:p>
            <a:pPr lvl="0" rtl="0">
              <a:buNone/>
            </a:pPr>
            <a:r>
              <a:rPr lang="en" u="sng"/>
              <a:t>declarator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329050" y="3273134"/>
            <a:ext cx="8659199" cy="1004099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int (*a[10])() : Precedence 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'[10]' is closer than '*'</a:t>
            </a:r>
          </a:p>
          <a:p>
            <a:endParaRPr/>
          </a:p>
          <a:p>
            <a:pPr lvl="0" rtl="0">
              <a:buNone/>
            </a:pPr>
            <a:r>
              <a:rPr lang="en"/>
              <a:t>'(' '*' </a:t>
            </a:r>
            <a:r>
              <a:rPr lang="en" b="1">
                <a:solidFill>
                  <a:srgbClr val="FF0000"/>
                </a:solidFill>
              </a:rPr>
              <a:t>id</a:t>
            </a:r>
            <a:r>
              <a:rPr lang="en"/>
              <a:t> '[' const ']' ')' '(' ')' </a:t>
            </a:r>
          </a:p>
          <a:p>
            <a:pPr lvl="0" rtl="0">
              <a:buNone/>
            </a:pPr>
            <a:r>
              <a:rPr lang="en"/>
              <a:t>'(' '*' </a:t>
            </a:r>
            <a:r>
              <a:rPr lang="en" u="sng"/>
              <a:t>direct-declarator</a:t>
            </a:r>
            <a:r>
              <a:rPr lang="en"/>
              <a:t> </a:t>
            </a:r>
            <a:r>
              <a:rPr lang="en" b="1">
                <a:solidFill>
                  <a:srgbClr val="FF0000"/>
                </a:solidFill>
              </a:rPr>
              <a:t>'[' const ']'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')' '(' ')' : </a:t>
            </a:r>
            <a:r>
              <a:rPr lang="en">
                <a:solidFill>
                  <a:srgbClr val="0000FF"/>
                </a:solidFill>
              </a:rPr>
              <a:t>array</a:t>
            </a:r>
            <a:r>
              <a:rPr lang="en"/>
              <a:t> </a:t>
            </a:r>
          </a:p>
          <a:p>
            <a:pPr lvl="0" rtl="0">
              <a:buNone/>
            </a:pPr>
            <a:r>
              <a:rPr lang="en"/>
              <a:t>'(' </a:t>
            </a:r>
            <a:r>
              <a:rPr lang="en" b="1">
                <a:solidFill>
                  <a:srgbClr val="FF0000"/>
                </a:solidFill>
              </a:rPr>
              <a:t>'*'</a:t>
            </a:r>
            <a:r>
              <a:rPr lang="en"/>
              <a:t> </a:t>
            </a:r>
            <a:r>
              <a:rPr lang="en" u="sng"/>
              <a:t>direct-declarator</a:t>
            </a:r>
            <a:r>
              <a:rPr lang="en"/>
              <a:t> ')' '(' ')' : </a:t>
            </a:r>
            <a:r>
              <a:rPr lang="en">
                <a:solidFill>
                  <a:srgbClr val="0000FF"/>
                </a:solidFill>
              </a:rPr>
              <a:t>pointer</a:t>
            </a:r>
            <a:r>
              <a:rPr lang="en"/>
              <a:t> </a:t>
            </a:r>
          </a:p>
          <a:p>
            <a:pPr lvl="0" rtl="0">
              <a:buNone/>
            </a:pPr>
            <a:r>
              <a:rPr lang="en" b="1">
                <a:solidFill>
                  <a:srgbClr val="FF0000"/>
                </a:solidFill>
              </a:rPr>
              <a:t>'('</a:t>
            </a:r>
            <a:r>
              <a:rPr lang="en"/>
              <a:t> </a:t>
            </a:r>
            <a:r>
              <a:rPr lang="en" u="sng"/>
              <a:t>declarator</a:t>
            </a:r>
            <a:r>
              <a:rPr lang="en"/>
              <a:t> </a:t>
            </a:r>
            <a:r>
              <a:rPr lang="en" b="1">
                <a:solidFill>
                  <a:srgbClr val="FF0000"/>
                </a:solidFill>
              </a:rPr>
              <a:t>')'</a:t>
            </a:r>
            <a:r>
              <a:rPr lang="en"/>
              <a:t> '(' ')' </a:t>
            </a:r>
          </a:p>
          <a:p>
            <a:pPr lvl="0" rtl="0">
              <a:buNone/>
            </a:pPr>
            <a:r>
              <a:rPr lang="en" u="sng"/>
              <a:t>direct-declarator</a:t>
            </a:r>
            <a:r>
              <a:rPr lang="en"/>
              <a:t> </a:t>
            </a:r>
            <a:r>
              <a:rPr lang="en" b="1">
                <a:solidFill>
                  <a:srgbClr val="FF0000"/>
                </a:solidFill>
              </a:rPr>
              <a:t>'(' ')'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: </a:t>
            </a:r>
            <a:r>
              <a:rPr lang="en">
                <a:solidFill>
                  <a:srgbClr val="0000FF"/>
                </a:solidFill>
              </a:rPr>
              <a:t>function</a:t>
            </a:r>
          </a:p>
          <a:p>
            <a:pPr lvl="0" rtl="0">
              <a:buNone/>
            </a:pPr>
            <a:r>
              <a:rPr lang="en" u="sng"/>
              <a:t>direct-declarator</a:t>
            </a:r>
          </a:p>
          <a:p>
            <a:pPr lvl="0" rtl="0">
              <a:buNone/>
            </a:pPr>
            <a:r>
              <a:rPr lang="en" u="sng"/>
              <a:t>declarator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Rewriting Grammar (PEG)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b="1"/>
              <a:t>declaration </a:t>
            </a:r>
            <a:r>
              <a:rPr lang="en" sz="2400"/>
              <a:t>= type-specifier declarator</a:t>
            </a:r>
          </a:p>
          <a:p>
            <a:pPr lvl="0" rtl="0">
              <a:buNone/>
            </a:pPr>
            <a:r>
              <a:rPr lang="en" sz="2400" b="1"/>
              <a:t>declarator</a:t>
            </a:r>
            <a:r>
              <a:rPr lang="en" sz="2400"/>
              <a:t> = pointer? direct-declarator</a:t>
            </a:r>
          </a:p>
          <a:p>
            <a:pPr lvl="0" rtl="0">
              <a:buNone/>
            </a:pPr>
            <a:r>
              <a:rPr lang="en" sz="2400" b="1"/>
              <a:t>pointer</a:t>
            </a:r>
            <a:r>
              <a:rPr lang="en" sz="2400"/>
              <a:t> = '*' +</a:t>
            </a:r>
          </a:p>
          <a:p>
            <a:pPr lvl="0" rtl="0">
              <a:buNone/>
            </a:pPr>
            <a:r>
              <a:rPr lang="en" sz="2400" b="1"/>
              <a:t>direct-declarator</a:t>
            </a:r>
            <a:r>
              <a:rPr lang="en" sz="2400"/>
              <a:t> = ( id / '(' declarator ')' ) decl-suffix*</a:t>
            </a:r>
          </a:p>
          <a:p>
            <a:pPr lvl="0" rtl="0">
              <a:buNone/>
            </a:pPr>
            <a:r>
              <a:rPr lang="en" sz="2400" b="1"/>
              <a:t>decl-suffix</a:t>
            </a:r>
            <a:r>
              <a:rPr lang="en" sz="2400"/>
              <a:t> = ('[' const ']') / ('(' param-list ')')</a:t>
            </a:r>
          </a:p>
          <a:p>
            <a:endParaRPr/>
          </a:p>
          <a:p>
            <a:pPr lvl="0" rtl="0">
              <a:buNone/>
            </a:pPr>
            <a:r>
              <a:rPr lang="en" sz="2400" i="1">
                <a:latin typeface="Times New Roman"/>
                <a:ea typeface="Times New Roman"/>
                <a:cs typeface="Times New Roman"/>
                <a:sym typeface="Times New Roman"/>
              </a:rPr>
              <a:t>;;; for now</a:t>
            </a:r>
          </a:p>
          <a:p>
            <a:pPr lvl="0" rtl="0">
              <a:buNone/>
            </a:pPr>
            <a:r>
              <a:rPr lang="en" sz="2400"/>
              <a:t>const = number </a:t>
            </a:r>
          </a:p>
          <a:p>
            <a:pPr lvl="0" rtl="0">
              <a:buNone/>
            </a:pPr>
            <a:r>
              <a:rPr lang="en" sz="2400"/>
              <a:t>param-list = &lt;empty&gt;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/>
              <a:t>Rewriting Grammar (PEG)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124176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>
              <a:buNone/>
            </a:pPr>
            <a:r>
              <a:rPr lang="en" altLang="ko-KR" sz="2400" b="1" dirty="0" smtClean="0"/>
              <a:t>declaration </a:t>
            </a:r>
            <a:r>
              <a:rPr lang="en" altLang="ko-KR" sz="2400" dirty="0" smtClean="0"/>
              <a:t>= type-specifier declarator</a:t>
            </a:r>
          </a:p>
          <a:p>
            <a:pPr lvl="0">
              <a:buNone/>
            </a:pPr>
            <a:r>
              <a:rPr lang="en" altLang="ko-KR" sz="2400" b="1" dirty="0" smtClean="0"/>
              <a:t>declarator</a:t>
            </a:r>
            <a:r>
              <a:rPr lang="en" altLang="ko-KR" sz="2400" dirty="0" smtClean="0"/>
              <a:t> = pointer suffixed</a:t>
            </a:r>
          </a:p>
          <a:p>
            <a:pPr lvl="0">
              <a:buNone/>
            </a:pPr>
            <a:r>
              <a:rPr lang="en-US" altLang="ko-KR" sz="2400" b="1" dirty="0" smtClean="0"/>
              <a:t>pointer</a:t>
            </a:r>
            <a:r>
              <a:rPr lang="en" altLang="ko-KR" sz="2400" dirty="0" smtClean="0"/>
              <a:t> = ‘*’ *</a:t>
            </a:r>
          </a:p>
          <a:p>
            <a:pPr lvl="0">
              <a:buNone/>
            </a:pPr>
            <a:r>
              <a:rPr lang="en" altLang="ko-KR" sz="2400" b="1" dirty="0" smtClean="0"/>
              <a:t>suffixed </a:t>
            </a:r>
            <a:r>
              <a:rPr lang="en" altLang="ko-KR" sz="2400" dirty="0" smtClean="0"/>
              <a:t>=  primary suffix</a:t>
            </a:r>
          </a:p>
          <a:p>
            <a:pPr lvl="0">
              <a:buNone/>
            </a:pPr>
            <a:r>
              <a:rPr lang="en" altLang="ko-KR" sz="2400" b="1" dirty="0" smtClean="0"/>
              <a:t>primary </a:t>
            </a:r>
            <a:r>
              <a:rPr lang="en" altLang="ko-KR" sz="2400" dirty="0" smtClean="0"/>
              <a:t>= id / '(' declarator ')‘</a:t>
            </a:r>
          </a:p>
          <a:p>
            <a:pPr lvl="0">
              <a:buNone/>
            </a:pPr>
            <a:r>
              <a:rPr lang="en" altLang="ko-KR" sz="2400" b="1" dirty="0" smtClean="0"/>
              <a:t>suffix</a:t>
            </a:r>
            <a:r>
              <a:rPr lang="en" altLang="ko-KR" sz="2400" dirty="0" smtClean="0"/>
              <a:t> = (‘[’ number ‘]’ / ‘(’ ‘)’)*</a:t>
            </a:r>
          </a:p>
          <a:p>
            <a:pPr lvl="0" rtl="0">
              <a:buNone/>
            </a:pPr>
            <a:endParaRPr lang="en" sz="2400" dirty="0" smtClean="0"/>
          </a:p>
          <a:p>
            <a:pPr lvl="0" rtl="0">
              <a:buNone/>
            </a:pPr>
            <a:r>
              <a:rPr lang="en-US" sz="2400" dirty="0" smtClean="0"/>
              <a:t>T</a:t>
            </a:r>
            <a:r>
              <a:rPr lang="en" sz="2400" dirty="0" smtClean="0"/>
              <a:t>ype-specifier = ‘void’ / ‘char’ / ‘int’ / ...</a:t>
            </a:r>
          </a:p>
          <a:p>
            <a:pPr lvl="0" rtl="0">
              <a:buNone/>
            </a:pPr>
            <a:r>
              <a:rPr lang="en" sz="2400" dirty="0" smtClean="0">
                <a:sym typeface="Wingdings" pitchFamily="2" charset="2"/>
              </a:rPr>
              <a:t> identifier = token(text)</a:t>
            </a:r>
            <a:endParaRPr lang="en" sz="24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/>
              <a:t>Node for Parse </a:t>
            </a:r>
            <a:r>
              <a:rPr lang="en" dirty="0" smtClean="0"/>
              <a:t>tree</a:t>
            </a:r>
            <a:endParaRPr lang="en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23135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>
              <a:buNone/>
            </a:pPr>
            <a:r>
              <a:rPr lang="en" altLang="ko-KR" sz="1800" b="1" dirty="0" smtClean="0"/>
              <a:t>declaration </a:t>
            </a:r>
            <a:r>
              <a:rPr lang="en" altLang="ko-KR" sz="1800" dirty="0" smtClean="0"/>
              <a:t>= type-specifier declarator</a:t>
            </a:r>
          </a:p>
          <a:p>
            <a:pPr lvl="0">
              <a:buNone/>
            </a:pPr>
            <a:r>
              <a:rPr lang="en" altLang="ko-KR" sz="1800" b="1" dirty="0" smtClean="0"/>
              <a:t>declarator</a:t>
            </a:r>
            <a:r>
              <a:rPr lang="en" altLang="ko-KR" sz="1800" dirty="0" smtClean="0"/>
              <a:t> = pointer suffixed</a:t>
            </a:r>
          </a:p>
          <a:p>
            <a:pPr lvl="0">
              <a:buNone/>
            </a:pPr>
            <a:r>
              <a:rPr lang="en-US" altLang="ko-KR" sz="1800" b="1" dirty="0" smtClean="0"/>
              <a:t>pointer</a:t>
            </a:r>
            <a:r>
              <a:rPr lang="en" altLang="ko-KR" sz="1800" dirty="0" smtClean="0"/>
              <a:t> = ‘*’ *</a:t>
            </a:r>
          </a:p>
          <a:p>
            <a:pPr lvl="0">
              <a:buNone/>
            </a:pPr>
            <a:r>
              <a:rPr lang="en" altLang="ko-KR" sz="1800" b="1" dirty="0" smtClean="0"/>
              <a:t>suffixed </a:t>
            </a:r>
            <a:r>
              <a:rPr lang="en" altLang="ko-KR" sz="1800" dirty="0" smtClean="0"/>
              <a:t>=  primary suffix</a:t>
            </a:r>
          </a:p>
          <a:p>
            <a:pPr lvl="0">
              <a:buNone/>
            </a:pPr>
            <a:r>
              <a:rPr lang="en" altLang="ko-KR" sz="1800" b="1" dirty="0" smtClean="0"/>
              <a:t>primary </a:t>
            </a:r>
            <a:r>
              <a:rPr lang="en" altLang="ko-KR" sz="1800" dirty="0" smtClean="0"/>
              <a:t>= id / '(' declarator ')‘</a:t>
            </a:r>
          </a:p>
          <a:p>
            <a:pPr lvl="0">
              <a:buNone/>
            </a:pPr>
            <a:r>
              <a:rPr lang="en" altLang="ko-KR" sz="1800" b="1" dirty="0" smtClean="0"/>
              <a:t>suffix</a:t>
            </a:r>
            <a:r>
              <a:rPr lang="en" altLang="ko-KR" sz="1800" dirty="0" smtClean="0"/>
              <a:t> = (‘[’ number ‘]’ / ‘(’ ‘)’)*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213916" y="2014689"/>
            <a:ext cx="1302300" cy="406199"/>
          </a:xfrm>
          <a:prstGeom prst="rect">
            <a:avLst/>
          </a:prstGeom>
          <a:noFill/>
        </p:spPr>
        <p:txBody>
          <a:bodyPr lIns="91425" tIns="91425" rIns="91425" bIns="91425" anchor="ctr" anchorCtr="1">
            <a:spAutoFit/>
          </a:bodyPr>
          <a:lstStyle/>
          <a:p>
            <a:pPr algn="ctr">
              <a:buNone/>
            </a:pPr>
            <a:r>
              <a:rPr lang="en" dirty="0"/>
              <a:t>Declaration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635750" y="2694123"/>
            <a:ext cx="1302300" cy="406199"/>
          </a:xfrm>
          <a:prstGeom prst="rect">
            <a:avLst/>
          </a:prstGeom>
          <a:noFill/>
        </p:spPr>
        <p:txBody>
          <a:bodyPr lIns="91425" tIns="91425" rIns="91425" bIns="91425" anchor="ctr" anchorCtr="1">
            <a:spAutoFit/>
          </a:bodyPr>
          <a:lstStyle/>
          <a:p>
            <a:pPr lvl="0" algn="ctr" rtl="0">
              <a:buNone/>
            </a:pPr>
            <a:r>
              <a:rPr lang="en" dirty="0"/>
              <a:t>Type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5746825" y="2921123"/>
            <a:ext cx="1302300" cy="406199"/>
          </a:xfrm>
          <a:prstGeom prst="rect">
            <a:avLst/>
          </a:prstGeom>
          <a:noFill/>
        </p:spPr>
        <p:txBody>
          <a:bodyPr lIns="91425" tIns="91425" rIns="91425" bIns="91425" anchor="ctr" anchorCtr="1">
            <a:spAutoFit/>
          </a:bodyPr>
          <a:lstStyle/>
          <a:p>
            <a:pPr lvl="0" algn="ctr" rtl="0">
              <a:buNone/>
            </a:pPr>
            <a:r>
              <a:rPr lang="en" dirty="0"/>
              <a:t>Declarator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6444208" y="2204864"/>
            <a:ext cx="1302300" cy="406199"/>
          </a:xfrm>
          <a:prstGeom prst="rect">
            <a:avLst/>
          </a:prstGeom>
          <a:noFill/>
        </p:spPr>
        <p:txBody>
          <a:bodyPr lIns="91425" tIns="91425" rIns="91425" bIns="91425" anchor="ctr" anchorCtr="1">
            <a:spAutoFit/>
          </a:bodyPr>
          <a:lstStyle/>
          <a:p>
            <a:pPr lvl="0" algn="ctr" rtl="0">
              <a:buNone/>
            </a:pPr>
            <a:r>
              <a:rPr lang="en" dirty="0"/>
              <a:t>Primary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7049125" y="3004798"/>
            <a:ext cx="1302300" cy="406199"/>
          </a:xfrm>
          <a:prstGeom prst="rect">
            <a:avLst/>
          </a:prstGeom>
          <a:noFill/>
        </p:spPr>
        <p:txBody>
          <a:bodyPr lIns="91425" tIns="91425" rIns="91425" bIns="91425" anchor="ctr" anchorCtr="1">
            <a:spAutoFit/>
          </a:bodyPr>
          <a:lstStyle/>
          <a:p>
            <a:pPr lvl="0" algn="ctr" rtl="0">
              <a:buNone/>
            </a:pPr>
            <a:r>
              <a:rPr lang="en"/>
              <a:t>Identifier</a:t>
            </a:r>
          </a:p>
        </p:txBody>
      </p:sp>
      <p:cxnSp>
        <p:nvCxnSpPr>
          <p:cNvPr id="146" name="Shape 146"/>
          <p:cNvCxnSpPr/>
          <p:nvPr/>
        </p:nvCxnSpPr>
        <p:spPr>
          <a:xfrm>
            <a:off x="6021650" y="2407373"/>
            <a:ext cx="131400" cy="513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7" name="Shape 147"/>
          <p:cNvCxnSpPr/>
          <p:nvPr/>
        </p:nvCxnSpPr>
        <p:spPr>
          <a:xfrm flipH="1">
            <a:off x="5520024" y="2407373"/>
            <a:ext cx="95400" cy="370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9" name="Shape 149"/>
          <p:cNvSpPr txBox="1"/>
          <p:nvPr/>
        </p:nvSpPr>
        <p:spPr>
          <a:xfrm>
            <a:off x="4860032" y="3852978"/>
            <a:ext cx="1338299" cy="400079"/>
          </a:xfrm>
          <a:prstGeom prst="rect">
            <a:avLst/>
          </a:prstGeom>
          <a:noFill/>
        </p:spPr>
        <p:txBody>
          <a:bodyPr lIns="91425" tIns="91425" rIns="91425" bIns="91425" anchor="ctr" anchorCtr="1">
            <a:spAutoFit/>
          </a:bodyPr>
          <a:lstStyle/>
          <a:p>
            <a:pPr algn="ctr">
              <a:buNone/>
            </a:pPr>
            <a:r>
              <a:rPr lang="en" dirty="0" smtClean="0"/>
              <a:t>Decorator</a:t>
            </a:r>
            <a:endParaRPr lang="en" dirty="0"/>
          </a:p>
        </p:txBody>
      </p:sp>
      <p:sp>
        <p:nvSpPr>
          <p:cNvPr id="150" name="Shape 150"/>
          <p:cNvSpPr txBox="1"/>
          <p:nvPr/>
        </p:nvSpPr>
        <p:spPr>
          <a:xfrm>
            <a:off x="4283968" y="4772482"/>
            <a:ext cx="824400" cy="400079"/>
          </a:xfrm>
          <a:prstGeom prst="rect">
            <a:avLst/>
          </a:prstGeom>
          <a:noFill/>
        </p:spPr>
        <p:txBody>
          <a:bodyPr lIns="91425" tIns="91425" rIns="91425" bIns="91425" anchor="ctr" anchorCtr="1">
            <a:spAutoFit/>
          </a:bodyPr>
          <a:lstStyle/>
          <a:p>
            <a:pPr>
              <a:buNone/>
            </a:pPr>
            <a:r>
              <a:rPr lang="en" dirty="0"/>
              <a:t>Pointer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5268950" y="4829121"/>
            <a:ext cx="824400" cy="400079"/>
          </a:xfrm>
          <a:prstGeom prst="rect">
            <a:avLst/>
          </a:prstGeom>
          <a:noFill/>
        </p:spPr>
        <p:txBody>
          <a:bodyPr lIns="91425" tIns="91425" rIns="91425" bIns="91425" anchor="ctr" anchorCtr="1">
            <a:spAutoFit/>
          </a:bodyPr>
          <a:lstStyle/>
          <a:p>
            <a:pPr lvl="0" rtl="0">
              <a:buNone/>
            </a:pPr>
            <a:r>
              <a:rPr lang="en" dirty="0" smtClean="0"/>
              <a:t>Array</a:t>
            </a:r>
            <a:endParaRPr lang="en" dirty="0"/>
          </a:p>
        </p:txBody>
      </p:sp>
      <p:sp>
        <p:nvSpPr>
          <p:cNvPr id="152" name="Shape 152"/>
          <p:cNvSpPr txBox="1"/>
          <p:nvPr/>
        </p:nvSpPr>
        <p:spPr>
          <a:xfrm>
            <a:off x="6021342" y="4717074"/>
            <a:ext cx="1214954" cy="400079"/>
          </a:xfrm>
          <a:prstGeom prst="rect">
            <a:avLst/>
          </a:prstGeom>
          <a:noFill/>
        </p:spPr>
        <p:txBody>
          <a:bodyPr wrap="square" lIns="91425" tIns="91425" rIns="91425" bIns="91425" anchor="ctr" anchorCtr="1">
            <a:spAutoFit/>
          </a:bodyPr>
          <a:lstStyle/>
          <a:p>
            <a:pPr lvl="0" rtl="0">
              <a:buNone/>
            </a:pPr>
            <a:r>
              <a:rPr lang="en" dirty="0" smtClean="0"/>
              <a:t>Function</a:t>
            </a:r>
            <a:endParaRPr lang="en" dirty="0"/>
          </a:p>
        </p:txBody>
      </p:sp>
      <p:sp>
        <p:nvSpPr>
          <p:cNvPr id="156" name="Shape 156"/>
          <p:cNvSpPr txBox="1"/>
          <p:nvPr/>
        </p:nvSpPr>
        <p:spPr>
          <a:xfrm>
            <a:off x="6081400" y="3482673"/>
            <a:ext cx="215099" cy="1314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6300192" y="2348880"/>
            <a:ext cx="432048" cy="648073"/>
          </a:xfrm>
          <a:custGeom>
            <a:avLst/>
            <a:gdLst/>
            <a:ahLst/>
            <a:cxnLst/>
            <a:rect l="0" t="0" r="0" b="0"/>
            <a:pathLst>
              <a:path w="15791" h="19955" extrusionOk="0">
                <a:moveTo>
                  <a:pt x="20" y="19955"/>
                </a:moveTo>
                <a:cubicBezTo>
                  <a:pt x="338" y="16848"/>
                  <a:pt x="-696" y="4343"/>
                  <a:pt x="1932" y="1317"/>
                </a:cubicBezTo>
                <a:cubicBezTo>
                  <a:pt x="4560" y="-1709"/>
                  <a:pt x="13481" y="1715"/>
                  <a:pt x="15791" y="1795"/>
                </a:cubicBezTo>
              </a:path>
            </a:pathLst>
          </a:cu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sp>
      <p:sp>
        <p:nvSpPr>
          <p:cNvPr id="23" name="이등변 삼각형 22"/>
          <p:cNvSpPr/>
          <p:nvPr/>
        </p:nvSpPr>
        <p:spPr>
          <a:xfrm>
            <a:off x="6876256" y="2564904"/>
            <a:ext cx="144016" cy="21602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>
            <a:off x="7092280" y="2564904"/>
            <a:ext cx="144016" cy="21602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>
            <a:off x="5148064" y="4253057"/>
            <a:ext cx="144016" cy="21602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>
            <a:off x="5436096" y="4253057"/>
            <a:ext cx="144016" cy="21602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>
            <a:off x="5724128" y="4253057"/>
            <a:ext cx="144016" cy="21602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>
            <a:stCxn id="150" idx="0"/>
            <a:endCxn id="25" idx="3"/>
          </p:cNvCxnSpPr>
          <p:nvPr/>
        </p:nvCxnSpPr>
        <p:spPr>
          <a:xfrm rot="5400000" flipH="1" flipV="1">
            <a:off x="4806420" y="4358830"/>
            <a:ext cx="303401" cy="5239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51" idx="0"/>
            <a:endCxn id="26" idx="3"/>
          </p:cNvCxnSpPr>
          <p:nvPr/>
        </p:nvCxnSpPr>
        <p:spPr>
          <a:xfrm rot="16200000" flipV="1">
            <a:off x="5414607" y="4562578"/>
            <a:ext cx="360040" cy="1730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52" idx="0"/>
            <a:endCxn id="27" idx="3"/>
          </p:cNvCxnSpPr>
          <p:nvPr/>
        </p:nvCxnSpPr>
        <p:spPr>
          <a:xfrm rot="16200000" flipV="1">
            <a:off x="6088482" y="4176736"/>
            <a:ext cx="247993" cy="8326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41" idx="0"/>
            <a:endCxn id="23" idx="3"/>
          </p:cNvCxnSpPr>
          <p:nvPr/>
        </p:nvCxnSpPr>
        <p:spPr>
          <a:xfrm rot="5400000" flipH="1" flipV="1">
            <a:off x="6603022" y="2575882"/>
            <a:ext cx="140195" cy="5502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143" idx="0"/>
            <a:endCxn id="24" idx="3"/>
          </p:cNvCxnSpPr>
          <p:nvPr/>
        </p:nvCxnSpPr>
        <p:spPr>
          <a:xfrm rot="16200000" flipV="1">
            <a:off x="7320347" y="2624869"/>
            <a:ext cx="223870" cy="5359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다이아몬드 44"/>
          <p:cNvSpPr/>
          <p:nvPr/>
        </p:nvSpPr>
        <p:spPr>
          <a:xfrm>
            <a:off x="6156176" y="3284984"/>
            <a:ext cx="144016" cy="21602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꺾인 연결선 46"/>
          <p:cNvCxnSpPr>
            <a:stCxn id="45" idx="2"/>
            <a:endCxn id="149" idx="0"/>
          </p:cNvCxnSpPr>
          <p:nvPr/>
        </p:nvCxnSpPr>
        <p:spPr>
          <a:xfrm rot="5400000">
            <a:off x="5702698" y="3327492"/>
            <a:ext cx="351970" cy="69900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Parser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330824" cy="4967700"/>
          </a:xfrm>
        </p:spPr>
        <p:txBody>
          <a:bodyPr/>
          <a:lstStyle/>
          <a:p>
            <a:pPr>
              <a:buNone/>
            </a:pPr>
            <a:r>
              <a:rPr lang="en-US" altLang="ko-KR" sz="1600" b="1" dirty="0" smtClean="0"/>
              <a:t>Parser class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input : String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pos : </a:t>
            </a:r>
            <a:r>
              <a:rPr lang="en-US" altLang="ko-KR" sz="1600" dirty="0" err="1" smtClean="0"/>
              <a:t>int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smtClean="0">
                <a:solidFill>
                  <a:srgbClr val="00B050"/>
                </a:solidFill>
              </a:rPr>
              <a:t>// declaration = type-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specifier</a:t>
            </a:r>
            <a:r>
              <a:rPr lang="en-US" altLang="ko-KR" sz="1600" dirty="0" smtClean="0">
                <a:solidFill>
                  <a:srgbClr val="00B05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declarator</a:t>
            </a:r>
            <a:endParaRPr lang="en-US" altLang="ko-KR" sz="16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parseDeclaration</a:t>
            </a:r>
            <a:r>
              <a:rPr lang="en-US" altLang="ko-KR" sz="1600" dirty="0" smtClean="0"/>
              <a:t>() : Declaration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d = new Declaration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d.type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parseTypeSpecifier</a:t>
            </a:r>
            <a:r>
              <a:rPr lang="en-US" altLang="ko-KR" sz="1600" dirty="0" smtClean="0"/>
              <a:t>()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d.declarator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parseDeclarator</a:t>
            </a:r>
            <a:r>
              <a:rPr lang="en-US" altLang="ko-KR" sz="1600" dirty="0" smtClean="0"/>
              <a:t>()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return d;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 smtClean="0">
                <a:solidFill>
                  <a:srgbClr val="00B050"/>
                </a:solidFill>
              </a:rPr>
              <a:t>// </a:t>
            </a:r>
            <a:r>
              <a:rPr lang="en-US" altLang="ko-KR" sz="1600" dirty="0" smtClean="0">
                <a:solidFill>
                  <a:srgbClr val="00B050"/>
                </a:solidFill>
              </a:rPr>
              <a:t>type-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specifier</a:t>
            </a:r>
            <a:r>
              <a:rPr lang="en-US" altLang="ko-KR" sz="1600" dirty="0" smtClean="0">
                <a:solidFill>
                  <a:srgbClr val="00B050"/>
                </a:solidFill>
              </a:rPr>
              <a:t> = identifier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parseTypeSpecifier</a:t>
            </a:r>
            <a:r>
              <a:rPr lang="en-US" altLang="ko-KR" sz="1600" dirty="0" smtClean="0"/>
              <a:t>() : Type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 t = new Type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 t.name = </a:t>
            </a:r>
            <a:r>
              <a:rPr lang="en-US" altLang="ko-KR" sz="1600" dirty="0" err="1" smtClean="0"/>
              <a:t>parseIdentifier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...</a:t>
            </a: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860032" y="1600200"/>
            <a:ext cx="3970784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</a:t>
            </a:r>
            <a:r>
              <a:rPr kumimoji="0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= new Parser(“</a:t>
            </a:r>
            <a:r>
              <a:rPr kumimoji="0" lang="en-US" altLang="ko-KR" sz="16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kumimoji="0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a”)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None/>
              <a:tabLst/>
              <a:defRPr/>
            </a:pPr>
            <a:r>
              <a:rPr lang="en-US" altLang="ko-KR" sz="1600" noProof="0" dirty="0" smtClean="0"/>
              <a:t>d = </a:t>
            </a:r>
            <a:r>
              <a:rPr lang="en-US" altLang="ko-KR" sz="1600" noProof="0" dirty="0" err="1" smtClean="0"/>
              <a:t>p.parseDeclaration</a:t>
            </a:r>
            <a:r>
              <a:rPr lang="en-US" altLang="ko-KR" sz="1600" noProof="0" dirty="0" smtClean="0"/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None/>
              <a:tabLst/>
              <a:defRPr/>
            </a:pPr>
            <a:endParaRPr lang="en-US" altLang="ko-KR" sz="1600" noProof="0" dirty="0" smtClean="0"/>
          </a:p>
        </p:txBody>
      </p:sp>
      <p:sp>
        <p:nvSpPr>
          <p:cNvPr id="5" name="타원 4"/>
          <p:cNvSpPr/>
          <p:nvPr/>
        </p:nvSpPr>
        <p:spPr>
          <a:xfrm>
            <a:off x="5364088" y="3140968"/>
            <a:ext cx="172819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declaration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004048" y="3933056"/>
            <a:ext cx="7920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type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372200" y="3933056"/>
            <a:ext cx="172819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identifier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5" idx="3"/>
            <a:endCxn id="6" idx="0"/>
          </p:cNvCxnSpPr>
          <p:nvPr/>
        </p:nvCxnSpPr>
        <p:spPr>
          <a:xfrm flipH="1">
            <a:off x="5400092" y="3571207"/>
            <a:ext cx="217084" cy="361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5"/>
            <a:endCxn id="7" idx="0"/>
          </p:cNvCxnSpPr>
          <p:nvPr/>
        </p:nvCxnSpPr>
        <p:spPr>
          <a:xfrm>
            <a:off x="6839192" y="3571207"/>
            <a:ext cx="397104" cy="361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5004048" y="4797152"/>
            <a:ext cx="7920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6876256" y="4797152"/>
            <a:ext cx="7920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“a”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6" idx="4"/>
            <a:endCxn id="13" idx="0"/>
          </p:cNvCxnSpPr>
          <p:nvPr/>
        </p:nvCxnSpPr>
        <p:spPr>
          <a:xfrm>
            <a:off x="5400092" y="443711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4"/>
            <a:endCxn id="16" idx="0"/>
          </p:cNvCxnSpPr>
          <p:nvPr/>
        </p:nvCxnSpPr>
        <p:spPr>
          <a:xfrm>
            <a:off x="7236296" y="4437112"/>
            <a:ext cx="360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C declaration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int a;</a:t>
            </a:r>
          </a:p>
          <a:p>
            <a:pPr lvl="0" rtl="0">
              <a:buNone/>
            </a:pPr>
            <a:r>
              <a:rPr lang="en"/>
              <a:t>int *a;</a:t>
            </a:r>
          </a:p>
          <a:p>
            <a:pPr lvl="0" rtl="0">
              <a:buNone/>
            </a:pPr>
            <a:r>
              <a:rPr lang="en"/>
              <a:t>int a[10];</a:t>
            </a:r>
          </a:p>
          <a:p>
            <a:pPr lvl="0" rtl="0">
              <a:buNone/>
            </a:pPr>
            <a:r>
              <a:rPr lang="en"/>
              <a:t>int *a[10];</a:t>
            </a:r>
          </a:p>
          <a:p>
            <a:pPr lvl="0" rtl="0">
              <a:buNone/>
            </a:pPr>
            <a:r>
              <a:rPr lang="en"/>
              <a:t>int **a;</a:t>
            </a:r>
          </a:p>
          <a:p>
            <a:pPr lvl="0" rtl="0">
              <a:buNone/>
            </a:pPr>
            <a:r>
              <a:rPr lang="en"/>
              <a:t>int a[2][3];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C declaration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dirty="0"/>
              <a:t>int (*a)[10];</a:t>
            </a: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int a();</a:t>
            </a: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int (*a)();</a:t>
            </a:r>
          </a:p>
          <a:p>
            <a:pPr lvl="0" rtl="0">
              <a:buNone/>
            </a:pPr>
            <a:r>
              <a:rPr lang="en" dirty="0"/>
              <a:t>int (*a</a:t>
            </a:r>
            <a:r>
              <a:rPr lang="en" dirty="0" smtClean="0"/>
              <a:t>)(int (*)())();</a:t>
            </a:r>
            <a:endParaRPr lang="en" dirty="0"/>
          </a:p>
          <a:p>
            <a:pPr lvl="0" rtl="0">
              <a:buNone/>
            </a:pPr>
            <a:r>
              <a:rPr lang="en" dirty="0"/>
              <a:t>.</a:t>
            </a:r>
          </a:p>
          <a:p>
            <a:pPr lvl="0" rtl="0">
              <a:buNone/>
            </a:pPr>
            <a:r>
              <a:rPr lang="en" dirty="0"/>
              <a:t>.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Read it!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int a; --&gt; a is int</a:t>
            </a:r>
          </a:p>
          <a:p>
            <a:pPr lvl="0" rtl="0">
              <a:buNone/>
            </a:pPr>
            <a:r>
              <a:rPr lang="en"/>
              <a:t>int *a; --&gt; a is pointer to int</a:t>
            </a:r>
          </a:p>
          <a:p>
            <a:pPr lvl="0" rtl="0">
              <a:buNone/>
            </a:pPr>
            <a:r>
              <a:rPr lang="en"/>
              <a:t>int a[10]; --&gt; a is array of 10 int</a:t>
            </a:r>
          </a:p>
          <a:p>
            <a:pPr lvl="0" rtl="0">
              <a:buNone/>
            </a:pPr>
            <a:r>
              <a:rPr lang="en"/>
              <a:t>int a[2][3]; --&gt; a is array of 2 array of 3 int</a:t>
            </a:r>
          </a:p>
          <a:p>
            <a:pPr lvl="0" rtl="0">
              <a:buNone/>
            </a:pPr>
            <a:r>
              <a:rPr lang="en"/>
              <a:t>int *a[10]; --&gt; a is array of 10 pointer to int</a:t>
            </a:r>
          </a:p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Read it!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int (*a)[10]; --&gt; a is pointer to array of 10 int</a:t>
            </a: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int a(); --&gt; a is function returning int</a:t>
            </a:r>
          </a:p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int (*a)(); --&gt; a is pointer to function returning int</a:t>
            </a:r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int (*a[10])(); --&gt; a is array of 10 pointer to function returning int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Rules for simple cases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>
                <a:solidFill>
                  <a:srgbClr val="0000FF"/>
                </a:solidFill>
              </a:rPr>
              <a:t>int</a:t>
            </a:r>
            <a:r>
              <a:rPr lang="en"/>
              <a:t> a;  --&gt; a : </a:t>
            </a:r>
            <a:r>
              <a:rPr lang="en">
                <a:solidFill>
                  <a:srgbClr val="0000FF"/>
                </a:solidFill>
              </a:rPr>
              <a:t>int</a:t>
            </a:r>
          </a:p>
          <a:p>
            <a:pPr lvl="0" rtl="0">
              <a:buNone/>
            </a:pPr>
            <a:r>
              <a:rPr lang="en">
                <a:solidFill>
                  <a:srgbClr val="0000FF"/>
                </a:solidFill>
              </a:rPr>
              <a:t>int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*</a:t>
            </a:r>
            <a:r>
              <a:rPr lang="en"/>
              <a:t> a; --&gt; a : </a:t>
            </a:r>
            <a:r>
              <a:rPr lang="en">
                <a:solidFill>
                  <a:srgbClr val="FF0000"/>
                </a:solidFill>
              </a:rPr>
              <a:t>pointer to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int</a:t>
            </a:r>
          </a:p>
          <a:p>
            <a:pPr lvl="0" rtl="0">
              <a:buNone/>
            </a:pPr>
            <a:r>
              <a:rPr lang="en">
                <a:solidFill>
                  <a:srgbClr val="0000FF"/>
                </a:solidFill>
              </a:rPr>
              <a:t>int</a:t>
            </a:r>
            <a:r>
              <a:rPr lang="en"/>
              <a:t> a </a:t>
            </a:r>
            <a:r>
              <a:rPr lang="en">
                <a:solidFill>
                  <a:srgbClr val="38761D"/>
                </a:solidFill>
              </a:rPr>
              <a:t>[10]</a:t>
            </a:r>
            <a:r>
              <a:rPr lang="en"/>
              <a:t>; --&gt; a : </a:t>
            </a:r>
            <a:r>
              <a:rPr lang="en">
                <a:solidFill>
                  <a:srgbClr val="38761D"/>
                </a:solidFill>
              </a:rPr>
              <a:t>array of 10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int</a:t>
            </a:r>
          </a:p>
          <a:p>
            <a:pPr lvl="0" rtl="0">
              <a:buNone/>
            </a:pPr>
            <a:r>
              <a:rPr lang="en">
                <a:solidFill>
                  <a:srgbClr val="0000FF"/>
                </a:solidFill>
              </a:rPr>
              <a:t>int</a:t>
            </a:r>
            <a:r>
              <a:rPr lang="en"/>
              <a:t> a </a:t>
            </a:r>
            <a:r>
              <a:rPr lang="en">
                <a:solidFill>
                  <a:srgbClr val="B45F06"/>
                </a:solidFill>
              </a:rPr>
              <a:t>( )</a:t>
            </a:r>
            <a:r>
              <a:rPr lang="en"/>
              <a:t>; --&gt; a : </a:t>
            </a:r>
            <a:r>
              <a:rPr lang="en">
                <a:solidFill>
                  <a:srgbClr val="B45F06"/>
                </a:solidFill>
              </a:rPr>
              <a:t>function returning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int</a:t>
            </a:r>
          </a:p>
          <a:p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Rules for composite cases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dirty="0">
                <a:solidFill>
                  <a:srgbClr val="0000FF"/>
                </a:solidFill>
              </a:rPr>
              <a:t>int</a:t>
            </a:r>
            <a:r>
              <a:rPr lang="en" dirty="0"/>
              <a:t> a</a:t>
            </a:r>
            <a:r>
              <a:rPr lang="en" dirty="0">
                <a:solidFill>
                  <a:srgbClr val="38761D"/>
                </a:solidFill>
              </a:rPr>
              <a:t>[2]</a:t>
            </a:r>
            <a:r>
              <a:rPr lang="en" u="sng" dirty="0">
                <a:solidFill>
                  <a:srgbClr val="38761D"/>
                </a:solidFill>
              </a:rPr>
              <a:t>[3]</a:t>
            </a:r>
            <a:r>
              <a:rPr lang="en" dirty="0"/>
              <a:t>; --&gt; </a:t>
            </a:r>
            <a:r>
              <a:rPr lang="en" dirty="0">
                <a:solidFill>
                  <a:srgbClr val="38761D"/>
                </a:solidFill>
              </a:rPr>
              <a:t>array of 2 </a:t>
            </a:r>
            <a:r>
              <a:rPr lang="en" u="sng" dirty="0">
                <a:solidFill>
                  <a:srgbClr val="38761D"/>
                </a:solidFill>
              </a:rPr>
              <a:t>array of 3</a:t>
            </a:r>
            <a:r>
              <a:rPr lang="en" dirty="0"/>
              <a:t> </a:t>
            </a:r>
            <a:r>
              <a:rPr lang="en" dirty="0">
                <a:solidFill>
                  <a:srgbClr val="0000FF"/>
                </a:solidFill>
              </a:rPr>
              <a:t>int</a:t>
            </a:r>
          </a:p>
          <a:p>
            <a:pPr lvl="0" rtl="0">
              <a:buNone/>
            </a:pPr>
            <a:r>
              <a:rPr lang="en" dirty="0">
                <a:solidFill>
                  <a:srgbClr val="0000FF"/>
                </a:solidFill>
              </a:rPr>
              <a:t>int</a:t>
            </a:r>
            <a:r>
              <a:rPr lang="en" dirty="0"/>
              <a:t> </a:t>
            </a:r>
            <a:r>
              <a:rPr lang="en" dirty="0">
                <a:solidFill>
                  <a:srgbClr val="FF0000"/>
                </a:solidFill>
              </a:rPr>
              <a:t>*</a:t>
            </a:r>
            <a:r>
              <a:rPr lang="en" dirty="0"/>
              <a:t> a</a:t>
            </a:r>
            <a:r>
              <a:rPr lang="en" dirty="0">
                <a:solidFill>
                  <a:srgbClr val="38761D"/>
                </a:solidFill>
              </a:rPr>
              <a:t>[10]</a:t>
            </a:r>
            <a:r>
              <a:rPr lang="en" dirty="0"/>
              <a:t>; --&gt; </a:t>
            </a:r>
            <a:r>
              <a:rPr lang="en" dirty="0">
                <a:solidFill>
                  <a:srgbClr val="38761D"/>
                </a:solidFill>
              </a:rPr>
              <a:t>array of 10</a:t>
            </a:r>
            <a:r>
              <a:rPr lang="en" dirty="0"/>
              <a:t> </a:t>
            </a:r>
            <a:r>
              <a:rPr lang="en" dirty="0">
                <a:solidFill>
                  <a:srgbClr val="FF0000"/>
                </a:solidFill>
              </a:rPr>
              <a:t>pointer to</a:t>
            </a:r>
            <a:r>
              <a:rPr lang="en" dirty="0"/>
              <a:t> </a:t>
            </a:r>
            <a:r>
              <a:rPr lang="en" dirty="0">
                <a:solidFill>
                  <a:srgbClr val="0000FF"/>
                </a:solidFill>
              </a:rPr>
              <a:t>int</a:t>
            </a:r>
          </a:p>
          <a:p>
            <a:pPr lvl="0" rtl="0">
              <a:buNone/>
            </a:pPr>
            <a:r>
              <a:rPr lang="en" dirty="0">
                <a:solidFill>
                  <a:srgbClr val="0000FF"/>
                </a:solidFill>
              </a:rPr>
              <a:t>int</a:t>
            </a:r>
            <a:r>
              <a:rPr lang="en" dirty="0"/>
              <a:t> (</a:t>
            </a:r>
            <a:r>
              <a:rPr lang="en" dirty="0">
                <a:solidFill>
                  <a:srgbClr val="FF0000"/>
                </a:solidFill>
              </a:rPr>
              <a:t>*</a:t>
            </a:r>
            <a:r>
              <a:rPr lang="en" dirty="0"/>
              <a:t>a)</a:t>
            </a:r>
            <a:r>
              <a:rPr lang="en" dirty="0">
                <a:solidFill>
                  <a:srgbClr val="38761D"/>
                </a:solidFill>
              </a:rPr>
              <a:t>[10]</a:t>
            </a:r>
            <a:r>
              <a:rPr lang="en" dirty="0"/>
              <a:t>; --&gt; </a:t>
            </a:r>
            <a:r>
              <a:rPr lang="en" dirty="0">
                <a:solidFill>
                  <a:srgbClr val="FF0000"/>
                </a:solidFill>
              </a:rPr>
              <a:t>pointer to</a:t>
            </a:r>
            <a:r>
              <a:rPr lang="en" dirty="0"/>
              <a:t> </a:t>
            </a:r>
            <a:r>
              <a:rPr lang="en" dirty="0">
                <a:solidFill>
                  <a:srgbClr val="38761D"/>
                </a:solidFill>
              </a:rPr>
              <a:t>array of 10</a:t>
            </a:r>
            <a:r>
              <a:rPr lang="en" dirty="0"/>
              <a:t> </a:t>
            </a:r>
            <a:r>
              <a:rPr lang="en" dirty="0">
                <a:solidFill>
                  <a:srgbClr val="0000FF"/>
                </a:solidFill>
              </a:rPr>
              <a:t>int</a:t>
            </a:r>
          </a:p>
          <a:p>
            <a:pPr>
              <a:buNone/>
            </a:pPr>
            <a:r>
              <a:rPr lang="en" dirty="0">
                <a:solidFill>
                  <a:srgbClr val="0000FF"/>
                </a:solidFill>
              </a:rPr>
              <a:t>int</a:t>
            </a:r>
            <a:r>
              <a:rPr lang="en" dirty="0"/>
              <a:t> (</a:t>
            </a:r>
            <a:r>
              <a:rPr lang="en" dirty="0">
                <a:solidFill>
                  <a:srgbClr val="FF0000"/>
                </a:solidFill>
              </a:rPr>
              <a:t>*</a:t>
            </a:r>
            <a:r>
              <a:rPr lang="en" dirty="0"/>
              <a:t>a) </a:t>
            </a:r>
            <a:r>
              <a:rPr lang="en" dirty="0">
                <a:solidFill>
                  <a:srgbClr val="B45F06"/>
                </a:solidFill>
              </a:rPr>
              <a:t>( )</a:t>
            </a:r>
            <a:r>
              <a:rPr lang="en" dirty="0"/>
              <a:t>; --&gt; </a:t>
            </a:r>
            <a:r>
              <a:rPr lang="en" dirty="0">
                <a:solidFill>
                  <a:srgbClr val="FF0000"/>
                </a:solidFill>
              </a:rPr>
              <a:t>pointer to</a:t>
            </a:r>
            <a:r>
              <a:rPr lang="en" dirty="0"/>
              <a:t> </a:t>
            </a:r>
            <a:r>
              <a:rPr lang="en" dirty="0">
                <a:solidFill>
                  <a:srgbClr val="B45F06"/>
                </a:solidFill>
              </a:rPr>
              <a:t>function returning</a:t>
            </a:r>
            <a:r>
              <a:rPr lang="en" dirty="0"/>
              <a:t> </a:t>
            </a:r>
            <a:r>
              <a:rPr lang="en" dirty="0">
                <a:solidFill>
                  <a:srgbClr val="0000FF"/>
                </a:solidFill>
              </a:rPr>
              <a:t>int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spcBef>
                <a:spcPts val="60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pointer to, array of n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85" name="Shape 85"/>
          <p:cNvSpPr/>
          <p:nvPr/>
        </p:nvSpPr>
        <p:spPr>
          <a:xfrm>
            <a:off x="2382975" y="2576950"/>
            <a:ext cx="1091100" cy="5715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ctr">
              <a:buNone/>
            </a:pPr>
            <a:r>
              <a:rPr lang="en" sz="2400"/>
              <a:t>a</a:t>
            </a:r>
          </a:p>
        </p:txBody>
      </p:sp>
      <p:sp>
        <p:nvSpPr>
          <p:cNvPr id="86" name="Shape 86"/>
          <p:cNvSpPr/>
          <p:nvPr/>
        </p:nvSpPr>
        <p:spPr>
          <a:xfrm>
            <a:off x="2382975" y="3519050"/>
            <a:ext cx="1091100" cy="5715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sz="2400"/>
              <a:t>[10]</a:t>
            </a:r>
          </a:p>
        </p:txBody>
      </p:sp>
      <p:sp>
        <p:nvSpPr>
          <p:cNvPr id="87" name="Shape 87"/>
          <p:cNvSpPr/>
          <p:nvPr/>
        </p:nvSpPr>
        <p:spPr>
          <a:xfrm>
            <a:off x="2382975" y="4416150"/>
            <a:ext cx="1091100" cy="5715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sz="2400"/>
              <a:t>*</a:t>
            </a:r>
          </a:p>
        </p:txBody>
      </p:sp>
      <p:sp>
        <p:nvSpPr>
          <p:cNvPr id="88" name="Shape 88"/>
          <p:cNvSpPr/>
          <p:nvPr/>
        </p:nvSpPr>
        <p:spPr>
          <a:xfrm>
            <a:off x="2382975" y="5313225"/>
            <a:ext cx="1091100" cy="5715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sz="2400"/>
              <a:t>int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905000" y="1219200"/>
            <a:ext cx="2168699" cy="14241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en" sz="3000">
                <a:solidFill>
                  <a:srgbClr val="0000FF"/>
                </a:solidFill>
              </a:rPr>
              <a:t>int</a:t>
            </a:r>
            <a:r>
              <a:rPr lang="en" sz="3000"/>
              <a:t> </a:t>
            </a:r>
            <a:r>
              <a:rPr lang="en" sz="3000">
                <a:solidFill>
                  <a:srgbClr val="FF0000"/>
                </a:solidFill>
              </a:rPr>
              <a:t>*</a:t>
            </a:r>
            <a:r>
              <a:rPr lang="en" sz="3000"/>
              <a:t> a</a:t>
            </a:r>
            <a:r>
              <a:rPr lang="en" sz="3000">
                <a:solidFill>
                  <a:srgbClr val="38761D"/>
                </a:solidFill>
              </a:rPr>
              <a:t>[10]</a:t>
            </a:r>
            <a:r>
              <a:rPr lang="en" sz="3000"/>
              <a:t>; </a:t>
            </a:r>
          </a:p>
        </p:txBody>
      </p:sp>
      <p:sp>
        <p:nvSpPr>
          <p:cNvPr id="90" name="Shape 90"/>
          <p:cNvSpPr/>
          <p:nvPr/>
        </p:nvSpPr>
        <p:spPr>
          <a:xfrm>
            <a:off x="5735775" y="2576950"/>
            <a:ext cx="1091100" cy="5715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sz="2400"/>
              <a:t>a</a:t>
            </a:r>
          </a:p>
        </p:txBody>
      </p:sp>
      <p:sp>
        <p:nvSpPr>
          <p:cNvPr id="91" name="Shape 91"/>
          <p:cNvSpPr/>
          <p:nvPr/>
        </p:nvSpPr>
        <p:spPr>
          <a:xfrm>
            <a:off x="5735775" y="3519050"/>
            <a:ext cx="1091100" cy="5715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sz="2400"/>
              <a:t>*</a:t>
            </a:r>
          </a:p>
        </p:txBody>
      </p:sp>
      <p:sp>
        <p:nvSpPr>
          <p:cNvPr id="92" name="Shape 92"/>
          <p:cNvSpPr/>
          <p:nvPr/>
        </p:nvSpPr>
        <p:spPr>
          <a:xfrm>
            <a:off x="5735775" y="4416150"/>
            <a:ext cx="1091100" cy="5715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sz="2400"/>
              <a:t>[10]</a:t>
            </a:r>
          </a:p>
        </p:txBody>
      </p:sp>
      <p:sp>
        <p:nvSpPr>
          <p:cNvPr id="93" name="Shape 93"/>
          <p:cNvSpPr/>
          <p:nvPr/>
        </p:nvSpPr>
        <p:spPr>
          <a:xfrm>
            <a:off x="5735775" y="5313225"/>
            <a:ext cx="1091100" cy="5715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ctr" rtl="0">
              <a:buNone/>
            </a:pPr>
            <a:r>
              <a:rPr lang="en" sz="2400"/>
              <a:t>int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5257800" y="1219200"/>
            <a:ext cx="2168699" cy="14241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None/>
            </a:pPr>
            <a:r>
              <a:rPr lang="en" sz="3000">
                <a:solidFill>
                  <a:srgbClr val="0000FF"/>
                </a:solidFill>
              </a:rPr>
              <a:t>int</a:t>
            </a:r>
            <a:r>
              <a:rPr lang="en" sz="3000"/>
              <a:t> (</a:t>
            </a:r>
            <a:r>
              <a:rPr lang="en" sz="3000">
                <a:solidFill>
                  <a:srgbClr val="FF0000"/>
                </a:solidFill>
              </a:rPr>
              <a:t>*</a:t>
            </a:r>
            <a:r>
              <a:rPr lang="en" sz="3000"/>
              <a:t>a)</a:t>
            </a:r>
            <a:r>
              <a:rPr lang="en" sz="3000">
                <a:solidFill>
                  <a:srgbClr val="38761D"/>
                </a:solidFill>
              </a:rPr>
              <a:t>[10]</a:t>
            </a:r>
            <a:r>
              <a:rPr lang="en" sz="3000"/>
              <a:t>;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2320625" y="1440124"/>
            <a:ext cx="4100325" cy="2179375"/>
          </a:xfrm>
          <a:custGeom>
            <a:avLst/>
            <a:gdLst/>
            <a:ahLst/>
            <a:cxnLst/>
            <a:rect l="0" t="0" r="0" b="0"/>
            <a:pathLst>
              <a:path w="164013" h="87175" extrusionOk="0">
                <a:moveTo>
                  <a:pt x="126770" y="87175"/>
                </a:moveTo>
                <a:cubicBezTo>
                  <a:pt x="132658" y="82210"/>
                  <a:pt x="172951" y="71588"/>
                  <a:pt x="162099" y="57388"/>
                </a:cubicBezTo>
                <a:cubicBezTo>
                  <a:pt x="151246" y="43187"/>
                  <a:pt x="88669" y="9359"/>
                  <a:pt x="61653" y="1970"/>
                </a:cubicBezTo>
                <a:cubicBezTo>
                  <a:pt x="34636" y="-5419"/>
                  <a:pt x="10275" y="11205"/>
                  <a:pt x="0" y="13053"/>
                </a:cubicBezTo>
              </a:path>
            </a:pathLst>
          </a:custGeom>
          <a:noFill/>
          <a:ln w="19050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/>
              <a:t>Grammar (excerpt)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57200" y="2905725"/>
            <a:ext cx="3883199" cy="12335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400" b="1"/>
              <a:t>pointer</a:t>
            </a:r>
            <a:r>
              <a:rPr lang="en" sz="1800" b="1"/>
              <a:t>:</a:t>
            </a:r>
          </a:p>
          <a:p>
            <a:pPr lvl="0" indent="457200" rtl="0">
              <a:spcBef>
                <a:spcPts val="600"/>
              </a:spcBef>
              <a:buNone/>
            </a:pPr>
            <a:r>
              <a:rPr lang="en" sz="1800"/>
              <a:t>'*' type-qualifier-list</a:t>
            </a:r>
            <a:r>
              <a:rPr lang="en" sz="1800" baseline="-25000"/>
              <a:t>opt</a:t>
            </a:r>
          </a:p>
          <a:p>
            <a:pPr lvl="0" indent="457200" rtl="0">
              <a:spcBef>
                <a:spcPts val="600"/>
              </a:spcBef>
              <a:buNone/>
            </a:pPr>
            <a:r>
              <a:rPr lang="en" sz="1800"/>
              <a:t>'*' type-qualifier-list</a:t>
            </a:r>
            <a:r>
              <a:rPr lang="en" sz="1800" baseline="-25000"/>
              <a:t>opt</a:t>
            </a:r>
            <a:r>
              <a:rPr lang="en" sz="1800"/>
              <a:t> pointer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861300" y="2746175"/>
            <a:ext cx="5511300" cy="2480399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400" b="1" dirty="0"/>
              <a:t>direct-declarator</a:t>
            </a:r>
            <a:r>
              <a:rPr lang="en" sz="1800" b="1" dirty="0"/>
              <a:t>:</a:t>
            </a:r>
          </a:p>
          <a:p>
            <a:pPr lvl="0" indent="457200" rtl="0">
              <a:spcBef>
                <a:spcPts val="600"/>
              </a:spcBef>
              <a:buNone/>
            </a:pPr>
            <a:r>
              <a:rPr lang="en" sz="1800" dirty="0"/>
              <a:t>identifier</a:t>
            </a:r>
          </a:p>
          <a:p>
            <a:pPr lvl="0" indent="457200" rtl="0">
              <a:spcBef>
                <a:spcPts val="600"/>
              </a:spcBef>
              <a:buNone/>
            </a:pPr>
            <a:r>
              <a:rPr lang="en" sz="1800" dirty="0"/>
              <a:t>'(' </a:t>
            </a:r>
            <a:r>
              <a:rPr lang="en" sz="1800" dirty="0">
                <a:solidFill>
                  <a:srgbClr val="FF0000"/>
                </a:solidFill>
              </a:rPr>
              <a:t>declarator</a:t>
            </a:r>
            <a:r>
              <a:rPr lang="en" sz="1800" dirty="0"/>
              <a:t> ')'</a:t>
            </a:r>
          </a:p>
          <a:p>
            <a:pPr lvl="0" indent="457200" rtl="0">
              <a:spcBef>
                <a:spcPts val="600"/>
              </a:spcBef>
              <a:buNone/>
            </a:pPr>
            <a:r>
              <a:rPr lang="en" sz="1800" dirty="0"/>
              <a:t>direct-declarator '[' constant-expression</a:t>
            </a:r>
            <a:r>
              <a:rPr lang="en" sz="1800" baseline="-25000" dirty="0"/>
              <a:t>opt</a:t>
            </a:r>
            <a:r>
              <a:rPr lang="en" sz="1800" dirty="0"/>
              <a:t> ']'</a:t>
            </a:r>
          </a:p>
          <a:p>
            <a:pPr lvl="0" indent="457200" rtl="0">
              <a:spcBef>
                <a:spcPts val="600"/>
              </a:spcBef>
              <a:buNone/>
            </a:pPr>
            <a:r>
              <a:rPr lang="en" sz="1800" dirty="0"/>
              <a:t>direct-declarator '(' parameter-type-list ')'</a:t>
            </a:r>
          </a:p>
          <a:p>
            <a:pPr lvl="0" indent="457200" rtl="0">
              <a:spcBef>
                <a:spcPts val="600"/>
              </a:spcBef>
              <a:buNone/>
            </a:pPr>
            <a:r>
              <a:rPr lang="en" sz="1800" dirty="0"/>
              <a:t>direct-declarator '(' identifier-list</a:t>
            </a:r>
            <a:r>
              <a:rPr lang="en" sz="1800" baseline="-25000" dirty="0"/>
              <a:t>opt</a:t>
            </a:r>
            <a:r>
              <a:rPr lang="en" sz="1800" dirty="0"/>
              <a:t> ')'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57200" y="4297900"/>
            <a:ext cx="3710100" cy="14760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400" b="1"/>
              <a:t>type-qualifier-list</a:t>
            </a:r>
            <a:r>
              <a:rPr lang="en" sz="1800" b="1"/>
              <a:t>:</a:t>
            </a:r>
          </a:p>
          <a:p>
            <a:pPr lvl="0" indent="457200" rtl="0">
              <a:spcBef>
                <a:spcPts val="600"/>
              </a:spcBef>
              <a:buNone/>
            </a:pPr>
            <a:r>
              <a:rPr lang="en" sz="1800"/>
              <a:t>type-qualifier</a:t>
            </a:r>
          </a:p>
          <a:p>
            <a:pPr lvl="0" indent="457200" rtl="0">
              <a:spcBef>
                <a:spcPts val="600"/>
              </a:spcBef>
              <a:buNone/>
            </a:pPr>
            <a:r>
              <a:rPr lang="en" sz="1800"/>
              <a:t>type-qualifier-list type-qualifier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004450" y="1558625"/>
            <a:ext cx="3554100" cy="973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400" b="1"/>
              <a:t>declarator</a:t>
            </a:r>
            <a:r>
              <a:rPr lang="en" sz="1800" b="1"/>
              <a:t>:</a:t>
            </a:r>
          </a:p>
          <a:p>
            <a:pPr lvl="0" indent="457200" rtl="0">
              <a:spcBef>
                <a:spcPts val="600"/>
              </a:spcBef>
              <a:buNone/>
            </a:pPr>
            <a:r>
              <a:rPr lang="en" sz="1800"/>
              <a:t>pointer</a:t>
            </a:r>
            <a:r>
              <a:rPr lang="en" sz="1800" baseline="-25000"/>
              <a:t>opt</a:t>
            </a:r>
            <a:r>
              <a:rPr lang="en" sz="1800"/>
              <a:t> direct-declarator</a:t>
            </a:r>
          </a:p>
        </p:txBody>
      </p:sp>
      <p:cxnSp>
        <p:nvCxnSpPr>
          <p:cNvPr id="105" name="Shape 105"/>
          <p:cNvCxnSpPr/>
          <p:nvPr/>
        </p:nvCxnSpPr>
        <p:spPr>
          <a:xfrm flipH="1">
            <a:off x="813875" y="2372600"/>
            <a:ext cx="779399" cy="623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6" name="Shape 106"/>
          <p:cNvCxnSpPr/>
          <p:nvPr/>
        </p:nvCxnSpPr>
        <p:spPr>
          <a:xfrm>
            <a:off x="1783775" y="4087100"/>
            <a:ext cx="0" cy="502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7" name="Shape 107"/>
          <p:cNvCxnSpPr/>
          <p:nvPr/>
        </p:nvCxnSpPr>
        <p:spPr>
          <a:xfrm>
            <a:off x="3723400" y="2389900"/>
            <a:ext cx="623400" cy="5888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665</Words>
  <Application>Microsoft Office PowerPoint</Application>
  <PresentationFormat>화면 슬라이드 쇼(4:3)</PresentationFormat>
  <Paragraphs>144</Paragraphs>
  <Slides>15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/>
      <vt:lpstr/>
      <vt:lpstr>Parsing C</vt:lpstr>
      <vt:lpstr>C declaration</vt:lpstr>
      <vt:lpstr>C declaration</vt:lpstr>
      <vt:lpstr>Read it!</vt:lpstr>
      <vt:lpstr>Read it!</vt:lpstr>
      <vt:lpstr>Rules for simple cases</vt:lpstr>
      <vt:lpstr>Rules for composite cases</vt:lpstr>
      <vt:lpstr>pointer to, array of n</vt:lpstr>
      <vt:lpstr>Grammar (excerpt)</vt:lpstr>
      <vt:lpstr>int (*a[10])() : arr of 10 ptr to func </vt:lpstr>
      <vt:lpstr>int (*a[10])() : Precedence </vt:lpstr>
      <vt:lpstr>Rewriting Grammar (PEG)</vt:lpstr>
      <vt:lpstr>Rewriting Grammar (PEG)</vt:lpstr>
      <vt:lpstr>Node for Parse tree</vt:lpstr>
      <vt:lpstr>Parser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Parsing C</dc:title>
  <cp:lastModifiedBy>jooyung.han</cp:lastModifiedBy>
  <cp:revision>12</cp:revision>
  <dcterms:modified xsi:type="dcterms:W3CDTF">2012-07-05T10:16:28Z</dcterms:modified>
</cp:coreProperties>
</file>