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arsing_expression_gramm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Grammars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412776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Formal Grammar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988840"/>
            <a:ext cx="219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Chomsky Hierarchy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5736" y="2564904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Context-free grammar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3068960"/>
            <a:ext cx="21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Regular grammar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808" y="3645024"/>
            <a:ext cx="21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Regular expression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4869160"/>
            <a:ext cx="44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Analytic </a:t>
            </a:r>
            <a:r>
              <a:rPr lang="en-US" altLang="ko-KR" b="1" dirty="0" smtClean="0"/>
              <a:t>grammar (Recognition based)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445224"/>
            <a:ext cx="333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Parsing expression grammar</a:t>
            </a:r>
          </a:p>
        </p:txBody>
      </p:sp>
      <p:pic>
        <p:nvPicPr>
          <p:cNvPr id="1026" name="Picture 2" descr="G = (N, \Sigma, P, 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548680"/>
            <a:ext cx="2952328" cy="45254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372200" y="980728"/>
            <a:ext cx="2370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nonterminal symbols</a:t>
            </a:r>
          </a:p>
          <a:p>
            <a:r>
              <a:rPr lang="en-US" altLang="ko-KR" dirty="0" smtClean="0"/>
              <a:t>terminal symbols</a:t>
            </a:r>
          </a:p>
          <a:p>
            <a:r>
              <a:rPr lang="en-US" altLang="ko-KR" dirty="0" smtClean="0"/>
              <a:t>production rules</a:t>
            </a:r>
          </a:p>
          <a:p>
            <a:r>
              <a:rPr lang="en-US" altLang="ko-KR" dirty="0" smtClean="0"/>
              <a:t>start symbol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44208" y="2492896"/>
            <a:ext cx="1197133" cy="1001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444208" y="3789040"/>
            <a:ext cx="1008112" cy="5292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444208" y="4581128"/>
            <a:ext cx="1008112" cy="12727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8" name="자유형 17"/>
          <p:cNvSpPr/>
          <p:nvPr/>
        </p:nvSpPr>
        <p:spPr>
          <a:xfrm>
            <a:off x="7840980" y="1760220"/>
            <a:ext cx="842010" cy="1303020"/>
          </a:xfrm>
          <a:custGeom>
            <a:avLst/>
            <a:gdLst>
              <a:gd name="connsiteX0" fmla="*/ 388620 w 842010"/>
              <a:gd name="connsiteY0" fmla="*/ 0 h 1303020"/>
              <a:gd name="connsiteX1" fmla="*/ 777240 w 842010"/>
              <a:gd name="connsiteY1" fmla="*/ 594360 h 1303020"/>
              <a:gd name="connsiteX2" fmla="*/ 0 w 842010"/>
              <a:gd name="connsiteY2" fmla="*/ 130302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010" h="1303020">
                <a:moveTo>
                  <a:pt x="388620" y="0"/>
                </a:moveTo>
                <a:cubicBezTo>
                  <a:pt x="615315" y="188595"/>
                  <a:pt x="842010" y="377190"/>
                  <a:pt x="777240" y="594360"/>
                </a:cubicBezTo>
                <a:cubicBezTo>
                  <a:pt x="712470" y="811530"/>
                  <a:pt x="139065" y="1183005"/>
                  <a:pt x="0" y="130302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84168" y="1004535"/>
            <a:ext cx="351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Σ</a:t>
            </a:r>
          </a:p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ko-KR" b="1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347864" y="1700808"/>
            <a:ext cx="30243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7978296" y="2780928"/>
            <a:ext cx="1165704" cy="1061489"/>
            <a:chOff x="0" y="0"/>
            <a:chExt cx="1983253" cy="1461503"/>
          </a:xfrm>
        </p:grpSpPr>
        <p:sp>
          <p:nvSpPr>
            <p:cNvPr id="20" name="TextBox 19"/>
            <p:cNvSpPr txBox="1"/>
            <p:nvPr/>
          </p:nvSpPr>
          <p:spPr>
            <a:xfrm>
              <a:off x="432047" y="0"/>
              <a:ext cx="731448" cy="38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abc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1080119"/>
              <a:ext cx="1983253" cy="38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aaaabbbbcccc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8033" y="360040"/>
              <a:ext cx="1148716" cy="38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aabbcc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016" y="720080"/>
              <a:ext cx="1565985" cy="38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aaabbbccc</a:t>
              </a:r>
              <a:endParaRPr lang="ko-KR" altLang="en-US" sz="1200" dirty="0"/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4788024" y="2852936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139952" y="3356992"/>
            <a:ext cx="223224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96336" y="5373216"/>
            <a:ext cx="88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ab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aab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aaabbbbb</a:t>
            </a:r>
            <a:endParaRPr lang="en-US" altLang="ko-KR" sz="1200" dirty="0" smtClean="0"/>
          </a:p>
          <a:p>
            <a:r>
              <a:rPr lang="en-US" altLang="ko-KR" sz="1200" dirty="0" smtClean="0"/>
              <a:t>..</a:t>
            </a:r>
            <a:endParaRPr lang="ko-KR" altLang="en-US" sz="12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7668344" y="4005064"/>
            <a:ext cx="788688" cy="1061489"/>
            <a:chOff x="0" y="0"/>
            <a:chExt cx="1341822" cy="1461503"/>
          </a:xfrm>
        </p:grpSpPr>
        <p:sp>
          <p:nvSpPr>
            <p:cNvPr id="32" name="TextBox 31"/>
            <p:cNvSpPr txBox="1"/>
            <p:nvPr/>
          </p:nvSpPr>
          <p:spPr>
            <a:xfrm>
              <a:off x="432047" y="0"/>
              <a:ext cx="608721" cy="38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ab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1080119"/>
              <a:ext cx="314289" cy="38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8033" y="360040"/>
              <a:ext cx="903264" cy="38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aabb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016" y="720080"/>
              <a:ext cx="1197806" cy="38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aaabbb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507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Parsing expression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2370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nonterminal symbols</a:t>
            </a:r>
          </a:p>
          <a:p>
            <a:r>
              <a:rPr lang="en-US" altLang="ko-KR" dirty="0" smtClean="0"/>
              <a:t>terminal symbols</a:t>
            </a:r>
          </a:p>
          <a:p>
            <a:r>
              <a:rPr lang="en-US" altLang="ko-KR" dirty="0" smtClean="0"/>
              <a:t>parsing rules</a:t>
            </a:r>
          </a:p>
          <a:p>
            <a:r>
              <a:rPr lang="en-US" altLang="ko-KR" dirty="0" smtClean="0"/>
              <a:t>start expression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059832" y="2348880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7984" y="2564904"/>
            <a:ext cx="8499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A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i="1" dirty="0" smtClean="0">
                <a:sym typeface="Wingdings" pitchFamily="2" charset="2"/>
              </a:rPr>
              <a:t>e</a:t>
            </a:r>
            <a:endParaRPr lang="ko-KR" alt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556792"/>
            <a:ext cx="372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Σ</a:t>
            </a:r>
          </a:p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ko-KR" b="1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8607" y="1700808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parsing expression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2663" y="2060848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atomic parsing expression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4711" y="2420888"/>
            <a:ext cx="2719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any terminal symbol</a:t>
            </a:r>
          </a:p>
          <a:p>
            <a:r>
              <a:rPr lang="en-US" altLang="ko-KR" dirty="0" smtClean="0"/>
              <a:t>any nonterminal symbol</a:t>
            </a:r>
          </a:p>
          <a:p>
            <a:r>
              <a:rPr lang="en-US" altLang="ko-KR" dirty="0" smtClean="0"/>
              <a:t>empty string </a:t>
            </a:r>
            <a:r>
              <a:rPr lang="el-GR" altLang="ko-KR" dirty="0" smtClean="0"/>
              <a:t>ε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2663" y="3424932"/>
            <a:ext cx="37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 parsing expressions </a:t>
            </a:r>
            <a:r>
              <a:rPr lang="en-US" altLang="ko-KR" i="1" dirty="0" smtClean="0"/>
              <a:t>e, e</a:t>
            </a:r>
            <a:r>
              <a:rPr lang="en-US" altLang="ko-KR" baseline="-25000" dirty="0" smtClean="0"/>
              <a:t>1</a:t>
            </a:r>
            <a:r>
              <a:rPr lang="en-US" altLang="ko-KR" i="1" dirty="0" smtClean="0"/>
              <a:t>, e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4711" y="3856980"/>
            <a:ext cx="264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sequence: </a:t>
            </a:r>
            <a:r>
              <a:rPr lang="en-US" altLang="ko-KR" i="1" dirty="0" smtClean="0"/>
              <a:t>e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e</a:t>
            </a:r>
            <a:r>
              <a:rPr lang="en-US" altLang="ko-KR" baseline="-25000" dirty="0" smtClean="0"/>
              <a:t>2</a:t>
            </a:r>
            <a:endParaRPr lang="en-US" altLang="ko-KR" dirty="0" smtClean="0"/>
          </a:p>
          <a:p>
            <a:r>
              <a:rPr lang="en-US" altLang="ko-KR" dirty="0" smtClean="0"/>
              <a:t>ordered choice: </a:t>
            </a:r>
            <a:r>
              <a:rPr lang="en-US" altLang="ko-KR" i="1" dirty="0" smtClean="0"/>
              <a:t>e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/ </a:t>
            </a:r>
            <a:r>
              <a:rPr lang="en-US" altLang="ko-KR" i="1" dirty="0" smtClean="0"/>
              <a:t>e</a:t>
            </a:r>
            <a:r>
              <a:rPr lang="en-US" altLang="ko-KR" baseline="-25000" dirty="0" smtClean="0"/>
              <a:t>2</a:t>
            </a:r>
            <a:endParaRPr lang="en-US" altLang="ko-KR" dirty="0" smtClean="0"/>
          </a:p>
          <a:p>
            <a:r>
              <a:rPr lang="en-US" altLang="ko-KR" dirty="0" smtClean="0"/>
              <a:t>zero-or-more: </a:t>
            </a:r>
            <a:r>
              <a:rPr lang="en-US" altLang="ko-KR" i="1" dirty="0" smtClean="0"/>
              <a:t>e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one-or-more: </a:t>
            </a:r>
            <a:r>
              <a:rPr lang="en-US" altLang="ko-KR" i="1" dirty="0" smtClean="0"/>
              <a:t>e</a:t>
            </a:r>
            <a:r>
              <a:rPr lang="en-US" altLang="ko-KR" dirty="0" smtClean="0"/>
              <a:t>+</a:t>
            </a:r>
          </a:p>
          <a:p>
            <a:r>
              <a:rPr lang="en-US" altLang="ko-KR" dirty="0" smtClean="0"/>
              <a:t>optional: </a:t>
            </a:r>
            <a:r>
              <a:rPr lang="en-US" altLang="ko-KR" i="1" dirty="0" smtClean="0"/>
              <a:t>e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and-predicate: &amp;</a:t>
            </a:r>
            <a:r>
              <a:rPr lang="en-US" altLang="ko-KR" i="1" dirty="0" smtClean="0"/>
              <a:t>e</a:t>
            </a:r>
          </a:p>
          <a:p>
            <a:r>
              <a:rPr lang="en-US" altLang="ko-KR" dirty="0" smtClean="0"/>
              <a:t>not-predicate: !</a:t>
            </a:r>
            <a:r>
              <a:rPr lang="en-US" altLang="ko-KR" i="1" dirty="0" smtClean="0"/>
              <a:t>e</a:t>
            </a:r>
          </a:p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7812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http://en.wikipedia.org/wiki/Parsing_expression_grammar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3647346"/>
            <a:ext cx="4752528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Value   ← [0-9]+ / '('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Expr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 ')'</a:t>
            </a:r>
          </a:p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Product ← Value (('*' / '/') Value)*</a:t>
            </a:r>
          </a:p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Sum     ← Product (('+' / '-') Product)*</a:t>
            </a:r>
          </a:p>
          <a:p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Expr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    ← Sum</a:t>
            </a:r>
            <a:endParaRPr lang="ko-KR" alt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5015498"/>
            <a:ext cx="4752528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S ← &amp;(A 'c') 'a'+ B !('a'/'b'/'c')</a:t>
            </a:r>
          </a:p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A ← 'a' A? 'b'</a:t>
            </a:r>
          </a:p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B ← 'b' B? 'c'</a:t>
            </a:r>
            <a:endParaRPr lang="ko-KR" altLang="en-US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1979712" y="1700808"/>
            <a:ext cx="3888432" cy="2664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275856" y="2636912"/>
            <a:ext cx="2088232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35896" y="3284984"/>
            <a:ext cx="237626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699792" y="2420888"/>
            <a:ext cx="4176464" cy="2664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71800" y="1916832"/>
            <a:ext cx="250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Context free grammar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7864" y="2924944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Regular grammar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21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Regular expression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3848" y="4365104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Parsing expression grammar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835696" y="1052736"/>
            <a:ext cx="42484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4766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number = 0, 1, 2, -3, ... 129...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7170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4371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init.rc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515719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regular expression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60212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051720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digit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dirty="0" smtClean="0"/>
              <a:t> '0' / '1' / '2' / ... / '9'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4127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number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dirty="0" smtClean="0"/>
              <a:t> '-' ? digit +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134076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"-?[0-9]+"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206084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float = 0.123 , -1.78 , 2, -3, ... 129.0...     2.3e-2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2780928"/>
            <a:ext cx="44644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float 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dirty="0" smtClean="0"/>
              <a:t> '-'? digit+ ( '.' digit* )?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floating-literal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	fractional-constant exponent-part?  (f/l/F/L)?</a:t>
            </a:r>
            <a:br>
              <a:rPr lang="en-US" altLang="ko-KR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sz="2000" strike="dblStrike" dirty="0">
                <a:latin typeface="Consolas" pitchFamily="49" charset="0"/>
                <a:cs typeface="Consolas" pitchFamily="49" charset="0"/>
              </a:rPr>
              <a:t>digit-sequence exponent-part </a:t>
            </a:r>
            <a:r>
              <a:rPr lang="en-US" altLang="ko-KR" sz="2000" strike="dblStrike" dirty="0" smtClean="0">
                <a:latin typeface="Consolas" pitchFamily="49" charset="0"/>
                <a:cs typeface="Consolas" pitchFamily="49" charset="0"/>
              </a:rPr>
              <a:t>floating-suffix</a:t>
            </a:r>
            <a:r>
              <a:rPr lang="en-US" altLang="ko-KR" sz="2000" strike="dblStrike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 marL="0" indent="0">
              <a:buNone/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fractional-constant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	  (digit-sequence? '.' digit-sequence )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/ (digit-sequence '.')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exponent-part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('e' / 'E')  ('+'/'-')?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digit-sequence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2000" dirty="0" smtClean="0">
                <a:latin typeface="Consolas" pitchFamily="49" charset="0"/>
                <a:cs typeface="Consolas" pitchFamily="49" charset="0"/>
              </a:rPr>
            </a:b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digit-sequence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digit+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149080"/>
            <a:ext cx="655272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FloatingLiteralParser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pos;</a:t>
            </a: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floatingLiteral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 // current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input.charAt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(pos)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716016" y="328498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4048" y="32129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76256" y="836712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floating-suffix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516216" y="83671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340768"/>
            <a:ext cx="7056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expr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orexpr</a:t>
            </a:r>
            <a:endParaRPr lang="en-US" altLang="ko-KR" dirty="0" smtClean="0"/>
          </a:p>
          <a:p>
            <a:r>
              <a:rPr lang="en-US" altLang="ko-KR" dirty="0" err="1" smtClean="0"/>
              <a:t>orexpr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orexpr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orexpr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concatexpr</a:t>
            </a:r>
            <a:endParaRPr lang="en-US" altLang="ko-KR" dirty="0" smtClean="0"/>
          </a:p>
          <a:p>
            <a:r>
              <a:rPr lang="en-US" altLang="ko-KR" dirty="0" err="1" smtClean="0"/>
              <a:t>concatexpr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concatexpr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sequenceexpr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sequenceexpr</a:t>
            </a:r>
            <a:endParaRPr lang="en-US" altLang="ko-KR" dirty="0" smtClean="0"/>
          </a:p>
          <a:p>
            <a:r>
              <a:rPr lang="en-US" altLang="ko-KR" dirty="0" err="1" smtClean="0"/>
              <a:t>sequenceexpr</a:t>
            </a:r>
            <a:r>
              <a:rPr lang="en-US" altLang="ko-KR" dirty="0" smtClean="0"/>
              <a:t> =</a:t>
            </a:r>
          </a:p>
          <a:p>
            <a:r>
              <a:rPr lang="en-US" altLang="ko-KR" dirty="0" smtClean="0"/>
              <a:t>	  </a:t>
            </a:r>
            <a:r>
              <a:rPr lang="en-US" altLang="ko-KR" dirty="0" err="1" smtClean="0"/>
              <a:t>simpleexpr</a:t>
            </a:r>
            <a:r>
              <a:rPr lang="en-US" altLang="ko-KR" dirty="0" smtClean="0"/>
              <a:t> QUEST</a:t>
            </a:r>
          </a:p>
          <a:p>
            <a:r>
              <a:rPr lang="en-US" altLang="ko-KR" dirty="0" smtClean="0"/>
              <a:t>	| </a:t>
            </a:r>
            <a:r>
              <a:rPr lang="en-US" altLang="ko-KR" dirty="0" err="1" smtClean="0"/>
              <a:t>simpleexpr</a:t>
            </a:r>
            <a:r>
              <a:rPr lang="en-US" altLang="ko-KR" dirty="0" smtClean="0"/>
              <a:t> STAR</a:t>
            </a:r>
          </a:p>
          <a:p>
            <a:r>
              <a:rPr lang="en-US" altLang="ko-KR" dirty="0" smtClean="0"/>
              <a:t>	| </a:t>
            </a:r>
            <a:r>
              <a:rPr lang="en-US" altLang="ko-KR" dirty="0" err="1" smtClean="0"/>
              <a:t>simpleexpr</a:t>
            </a:r>
            <a:r>
              <a:rPr lang="en-US" altLang="ko-KR" dirty="0" smtClean="0"/>
              <a:t> PLUS</a:t>
            </a:r>
          </a:p>
          <a:p>
            <a:r>
              <a:rPr lang="en-US" altLang="ko-KR" dirty="0" smtClean="0"/>
              <a:t>	| </a:t>
            </a:r>
            <a:r>
              <a:rPr lang="en-US" altLang="ko-KR" dirty="0" err="1" smtClean="0"/>
              <a:t>simpleexpr</a:t>
            </a:r>
            <a:endParaRPr lang="en-US" altLang="ko-KR" dirty="0" smtClean="0"/>
          </a:p>
          <a:p>
            <a:r>
              <a:rPr lang="en-US" altLang="ko-KR" dirty="0" err="1" smtClean="0"/>
              <a:t>simpleexpr</a:t>
            </a:r>
            <a:r>
              <a:rPr lang="en-US" altLang="ko-KR" dirty="0" smtClean="0"/>
              <a:t> =</a:t>
            </a:r>
          </a:p>
          <a:p>
            <a:r>
              <a:rPr lang="en-US" altLang="ko-KR" dirty="0" smtClean="0"/>
              <a:t>	  DOT</a:t>
            </a:r>
          </a:p>
          <a:p>
            <a:r>
              <a:rPr lang="en-US" altLang="ko-KR" dirty="0" smtClean="0"/>
              <a:t>	| CHAR</a:t>
            </a:r>
          </a:p>
          <a:p>
            <a:r>
              <a:rPr lang="en-US" altLang="ko-KR" dirty="0" smtClean="0"/>
              <a:t>	| STRING</a:t>
            </a:r>
          </a:p>
          <a:p>
            <a:r>
              <a:rPr lang="en-US" altLang="ko-KR" dirty="0" smtClean="0"/>
              <a:t>	| LEFTSQ set RIGHTSQ</a:t>
            </a:r>
          </a:p>
          <a:p>
            <a:r>
              <a:rPr lang="en-US" altLang="ko-KR" dirty="0" smtClean="0"/>
              <a:t>	| LEFTSQ CARET set LIGHTSQ</a:t>
            </a:r>
          </a:p>
          <a:p>
            <a:r>
              <a:rPr lang="en-US" altLang="ko-KR" dirty="0" smtClean="0"/>
              <a:t>	| LEFT </a:t>
            </a:r>
            <a:r>
              <a:rPr lang="en-US" altLang="ko-KR" dirty="0" err="1" smtClean="0"/>
              <a:t>orexpr</a:t>
            </a:r>
            <a:r>
              <a:rPr lang="en-US" altLang="ko-KR" dirty="0" smtClean="0"/>
              <a:t> RIGHT</a:t>
            </a:r>
          </a:p>
          <a:p>
            <a:r>
              <a:rPr lang="en-US" altLang="ko-KR" dirty="0" smtClean="0"/>
              <a:t>set = element | element set </a:t>
            </a:r>
          </a:p>
          <a:p>
            <a:r>
              <a:rPr lang="en-US" altLang="ko-KR" dirty="0" smtClean="0"/>
              <a:t>element = CHAR | CHAR MINUS CHAR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3265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grammar for regular expression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307</Words>
  <Application>Microsoft Office PowerPoint</Application>
  <PresentationFormat>화면 슬라이드 쇼(4:3)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Grammars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</dc:title>
  <dc:creator>Microsoft Corporation</dc:creator>
  <cp:lastModifiedBy>jooyung.han</cp:lastModifiedBy>
  <cp:revision>24</cp:revision>
  <dcterms:created xsi:type="dcterms:W3CDTF">2006-10-05T04:04:58Z</dcterms:created>
  <dcterms:modified xsi:type="dcterms:W3CDTF">2012-07-19T06:33:46Z</dcterms:modified>
</cp:coreProperties>
</file>