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7" r:id="rId9"/>
    <p:sldId id="271" r:id="rId10"/>
    <p:sldId id="264" r:id="rId11"/>
    <p:sldId id="270" r:id="rId12"/>
    <p:sldId id="272" r:id="rId13"/>
    <p:sldId id="268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2B98C0FD-6070-46C7-8EFC-D94F0B97B859}">
          <p14:sldIdLst>
            <p14:sldId id="256"/>
            <p14:sldId id="257"/>
            <p14:sldId id="258"/>
            <p14:sldId id="259"/>
            <p14:sldId id="260"/>
            <p14:sldId id="262"/>
            <p14:sldId id="263"/>
            <p14:sldId id="267"/>
            <p14:sldId id="271"/>
            <p14:sldId id="264"/>
            <p14:sldId id="270"/>
            <p14:sldId id="272"/>
            <p14:sldId id="268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p Meijer" initials="JM" lastIdx="1" clrIdx="0">
    <p:extLst>
      <p:ext uri="{19B8F6BF-5375-455C-9EA6-DF929625EA0E}">
        <p15:presenceInfo xmlns:p15="http://schemas.microsoft.com/office/powerpoint/2012/main" userId="b7428051263ee4f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00"/>
    <a:srgbClr val="0AA60E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2" autoAdjust="0"/>
    <p:restoredTop sz="94660"/>
  </p:normalViewPr>
  <p:slideViewPr>
    <p:cSldViewPr snapToGrid="0">
      <p:cViewPr>
        <p:scale>
          <a:sx n="66" d="100"/>
          <a:sy n="66" d="100"/>
        </p:scale>
        <p:origin x="3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CB82B-F565-4F36-9DA6-1336A6CA9AF0}" type="datetimeFigureOut">
              <a:rPr lang="en-GB" smtClean="0"/>
              <a:t>30/01/2020</a:t>
            </a:fld>
            <a:endParaRPr lang="en-GB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1ED85-E20E-4414-84DE-0338CB637ED3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5499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1ED85-E20E-4414-84DE-0338CB637ED3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0873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1ED85-E20E-4414-84DE-0338CB637ED3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2483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6E9F8FB-D61F-4707-B3B8-AF6E1FB59216}" type="datetime1">
              <a:rPr lang="en-GB" smtClean="0"/>
              <a:t>30/01/2020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1A619C2-F05A-46FE-B467-0C911E54D7BD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0475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0513-58DA-4B41-9E04-26BFCD374E55}" type="datetime1">
              <a:rPr lang="en-GB" smtClean="0"/>
              <a:t>30/01/2020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619C2-F05A-46FE-B467-0C911E54D7BD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2788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D2E82-432D-433C-B912-4EB21BF5299C}" type="datetime1">
              <a:rPr lang="en-GB" smtClean="0"/>
              <a:t>30/01/2020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619C2-F05A-46FE-B467-0C911E54D7BD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0803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B832-CD1E-4389-B020-0EC84350689D}" type="datetime1">
              <a:rPr lang="en-GB" smtClean="0"/>
              <a:t>30/01/2020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619C2-F05A-46FE-B467-0C911E54D7BD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8996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CF46-9CC2-436F-AE32-E182ACB71736}" type="datetime1">
              <a:rPr lang="en-GB" smtClean="0"/>
              <a:t>30/01/2020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619C2-F05A-46FE-B467-0C911E54D7BD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6554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5191-C941-4A08-B389-89F62C3A4279}" type="datetime1">
              <a:rPr lang="en-GB" smtClean="0"/>
              <a:t>30/01/2020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619C2-F05A-46FE-B467-0C911E54D7BD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8129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C035-DF04-4374-865B-6AFFFC4EFBB2}" type="datetime1">
              <a:rPr lang="en-GB" smtClean="0"/>
              <a:t>30/01/2020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619C2-F05A-46FE-B467-0C911E54D7BD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1124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2F75-65CB-487B-BE5F-08FE23A4E20D}" type="datetime1">
              <a:rPr lang="en-GB" smtClean="0"/>
              <a:t>30/01/2020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619C2-F05A-46FE-B467-0C911E54D7BD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80593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8340-307B-4C14-8299-C9C3315EC466}" type="datetime1">
              <a:rPr lang="en-GB" smtClean="0"/>
              <a:t>30/01/2020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619C2-F05A-46FE-B467-0C911E54D7BD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3221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BA89-A25D-4F0A-99AC-A6FE2CF5C97F}" type="datetime1">
              <a:rPr lang="en-GB" smtClean="0"/>
              <a:t>30/01/2020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619C2-F05A-46FE-B467-0C911E54D7BD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9652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64828-5DF1-42D9-9BA3-EE9BDA047855}" type="datetime1">
              <a:rPr lang="en-GB" smtClean="0"/>
              <a:t>30/01/2020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619C2-F05A-46FE-B467-0C911E54D7BD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1756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9D133-E664-4D8C-9D32-87A1FB2AE4EB}" type="datetime1">
              <a:rPr lang="en-GB" smtClean="0"/>
              <a:t>30/01/2020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619C2-F05A-46FE-B467-0C911E54D7BD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309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49829-231C-4A84-93DD-00D38E1938EF}" type="datetime1">
              <a:rPr lang="en-GB" smtClean="0"/>
              <a:t>30/01/2020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619C2-F05A-46FE-B467-0C911E54D7BD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8590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D80E-C081-45FA-80BF-2B379557E32A}" type="datetime1">
              <a:rPr lang="en-GB" smtClean="0"/>
              <a:t>30/01/2020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619C2-F05A-46FE-B467-0C911E54D7BD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310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B0FE-9179-40FA-B08E-DF580A6E27D1}" type="datetime1">
              <a:rPr lang="en-GB" smtClean="0"/>
              <a:t>30/01/2020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619C2-F05A-46FE-B467-0C911E54D7BD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9749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F88D-E727-4544-B7C3-6455F36CC706}" type="datetime1">
              <a:rPr lang="en-GB" smtClean="0"/>
              <a:t>30/01/2020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619C2-F05A-46FE-B467-0C911E54D7BD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947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96F3-C1E2-4DD5-B3DD-248CBBCD9D5E}" type="datetime1">
              <a:rPr lang="en-GB" smtClean="0"/>
              <a:t>30/01/2020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619C2-F05A-46FE-B467-0C911E54D7BD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9276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A7E59-2242-48EA-BEE7-73F2E2A355CF}" type="datetime1">
              <a:rPr lang="en-GB" smtClean="0"/>
              <a:t>30/01/2020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619C2-F05A-46FE-B467-0C911E54D7BD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531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F3CFF8-CFF5-46F0-BDDB-87902FC90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2077279"/>
            <a:ext cx="8791575" cy="1169504"/>
          </a:xfrm>
        </p:spPr>
        <p:txBody>
          <a:bodyPr>
            <a:normAutofit/>
          </a:bodyPr>
          <a:lstStyle/>
          <a:p>
            <a:pPr algn="ctr"/>
            <a:r>
              <a:rPr lang="en-GB" sz="7200" dirty="0">
                <a:effectLst/>
              </a:rPr>
              <a:t>Chips &amp; Circuits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5A05A12E-43DB-4BDA-B05F-94F35F923DC2}"/>
              </a:ext>
            </a:extLst>
          </p:cNvPr>
          <p:cNvSpPr txBox="1"/>
          <p:nvPr/>
        </p:nvSpPr>
        <p:spPr>
          <a:xfrm>
            <a:off x="3802743" y="3246783"/>
            <a:ext cx="3858172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 err="1"/>
              <a:t>Teamnaam</a:t>
            </a:r>
            <a:endParaRPr lang="en-GB" sz="2800" dirty="0"/>
          </a:p>
          <a:p>
            <a:pPr algn="ctr"/>
            <a:endParaRPr lang="en-GB" dirty="0"/>
          </a:p>
          <a:p>
            <a:pPr algn="ctr"/>
            <a:r>
              <a:rPr lang="en-GB" dirty="0"/>
              <a:t>Robel Haile, </a:t>
            </a:r>
            <a:r>
              <a:rPr lang="en-GB" dirty="0" err="1"/>
              <a:t>Navisa</a:t>
            </a:r>
            <a:r>
              <a:rPr lang="en-GB" dirty="0"/>
              <a:t> </a:t>
            </a:r>
            <a:r>
              <a:rPr lang="en-GB" dirty="0" err="1"/>
              <a:t>Rajabali</a:t>
            </a:r>
            <a:r>
              <a:rPr lang="en-GB" dirty="0"/>
              <a:t>, Jop Meijer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/>
              <a:t>Minor </a:t>
            </a:r>
            <a:r>
              <a:rPr lang="en-GB" dirty="0" err="1"/>
              <a:t>Programmeren</a:t>
            </a:r>
            <a:r>
              <a:rPr lang="en-GB" dirty="0"/>
              <a:t> 2019/2020</a:t>
            </a:r>
          </a:p>
        </p:txBody>
      </p:sp>
    </p:spTree>
    <p:extLst>
      <p:ext uri="{BB962C8B-B14F-4D97-AF65-F5344CB8AC3E}">
        <p14:creationId xmlns:p14="http://schemas.microsoft.com/office/powerpoint/2010/main" val="25152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0">
            <a:extLst>
              <a:ext uri="{FF2B5EF4-FFF2-40B4-BE49-F238E27FC236}">
                <a16:creationId xmlns:a16="http://schemas.microsoft.com/office/drawing/2014/main" id="{30095894-D784-4DA5-B055-5B8D6C9DF8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9" t="6845" r="16191"/>
          <a:stretch/>
        </p:blipFill>
        <p:spPr>
          <a:xfrm>
            <a:off x="6246812" y="1600199"/>
            <a:ext cx="4405697" cy="3098695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D3FEBD6B-2552-41B6-9333-6FD29EAE98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45" t="7222" r="16175"/>
          <a:stretch/>
        </p:blipFill>
        <p:spPr>
          <a:xfrm>
            <a:off x="6246812" y="1600199"/>
            <a:ext cx="4405697" cy="311387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9229C22-DA7B-4702-8922-BEAD619CF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Hillclimber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B563EA-AEC5-4758-9EB3-072744B32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Start vanuit behaald resultaat</a:t>
            </a:r>
          </a:p>
          <a:p>
            <a:r>
              <a:rPr lang="en-GB" sz="1800" dirty="0"/>
              <a:t>Verwijder en leg connecties 1 voor 1</a:t>
            </a:r>
          </a:p>
          <a:p>
            <a:r>
              <a:rPr lang="en-GB" sz="1800" dirty="0"/>
              <a:t>Omhoog forceren afwezig</a:t>
            </a:r>
          </a:p>
          <a:p>
            <a:r>
              <a:rPr lang="en-GB" sz="1800" dirty="0"/>
              <a:t>Vind lokaal minimum</a:t>
            </a:r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3B5E275-45A3-4A05-B368-005F8A7BB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619C2-F05A-46FE-B467-0C911E54D7BD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289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6B1ABE-4F9F-40AA-898A-886A0A134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Resultaten 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BA327B3-7AEF-4F02-AA39-F1E75B2F1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E1B9DC36-D808-4C48-B54A-4001981CBF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8076739"/>
              </p:ext>
            </p:extLst>
          </p:nvPr>
        </p:nvGraphicFramePr>
        <p:xfrm>
          <a:off x="1141413" y="2262211"/>
          <a:ext cx="9905997" cy="2611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25452">
                  <a:extLst>
                    <a:ext uri="{9D8B030D-6E8A-4147-A177-3AD203B41FA5}">
                      <a16:colId xmlns:a16="http://schemas.microsoft.com/office/drawing/2014/main" val="3014331357"/>
                    </a:ext>
                  </a:extLst>
                </a:gridCol>
                <a:gridCol w="1430090">
                  <a:extLst>
                    <a:ext uri="{9D8B030D-6E8A-4147-A177-3AD203B41FA5}">
                      <a16:colId xmlns:a16="http://schemas.microsoft.com/office/drawing/2014/main" val="2725386829"/>
                    </a:ext>
                  </a:extLst>
                </a:gridCol>
                <a:gridCol w="1046408">
                  <a:extLst>
                    <a:ext uri="{9D8B030D-6E8A-4147-A177-3AD203B41FA5}">
                      <a16:colId xmlns:a16="http://schemas.microsoft.com/office/drawing/2014/main" val="1752536734"/>
                    </a:ext>
                  </a:extLst>
                </a:gridCol>
                <a:gridCol w="1430090">
                  <a:extLst>
                    <a:ext uri="{9D8B030D-6E8A-4147-A177-3AD203B41FA5}">
                      <a16:colId xmlns:a16="http://schemas.microsoft.com/office/drawing/2014/main" val="3370080123"/>
                    </a:ext>
                  </a:extLst>
                </a:gridCol>
                <a:gridCol w="1430090">
                  <a:extLst>
                    <a:ext uri="{9D8B030D-6E8A-4147-A177-3AD203B41FA5}">
                      <a16:colId xmlns:a16="http://schemas.microsoft.com/office/drawing/2014/main" val="945753419"/>
                    </a:ext>
                  </a:extLst>
                </a:gridCol>
                <a:gridCol w="1081289">
                  <a:extLst>
                    <a:ext uri="{9D8B030D-6E8A-4147-A177-3AD203B41FA5}">
                      <a16:colId xmlns:a16="http://schemas.microsoft.com/office/drawing/2014/main" val="1179844727"/>
                    </a:ext>
                  </a:extLst>
                </a:gridCol>
                <a:gridCol w="1081289">
                  <a:extLst>
                    <a:ext uri="{9D8B030D-6E8A-4147-A177-3AD203B41FA5}">
                      <a16:colId xmlns:a16="http://schemas.microsoft.com/office/drawing/2014/main" val="1833135645"/>
                    </a:ext>
                  </a:extLst>
                </a:gridCol>
                <a:gridCol w="1081289">
                  <a:extLst>
                    <a:ext uri="{9D8B030D-6E8A-4147-A177-3AD203B41FA5}">
                      <a16:colId xmlns:a16="http://schemas.microsoft.com/office/drawing/2014/main" val="3461278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550" b="0" dirty="0"/>
                        <a:t>Netlist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550" b="0" dirty="0"/>
                        <a:t>Lowerbound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550" b="0" dirty="0"/>
                        <a:t>A* lengte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550" b="0" dirty="0"/>
                        <a:t>Manhattan distance (k &gt; g)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550" b="0" dirty="0"/>
                        <a:t>Manhattan distance (g &gt; k)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550" b="0" dirty="0"/>
                        <a:t>Lengte pad</a:t>
                      </a:r>
                    </a:p>
                    <a:p>
                      <a:r>
                        <a:rPr lang="en-GB" sz="1550" b="0" dirty="0"/>
                        <a:t>(k &gt; g)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550" b="0" dirty="0"/>
                        <a:t>Lengte pad</a:t>
                      </a:r>
                    </a:p>
                    <a:p>
                      <a:r>
                        <a:rPr lang="en-GB" sz="1550" b="0" dirty="0"/>
                        <a:t>(g &gt; k)</a:t>
                      </a:r>
                    </a:p>
                    <a:p>
                      <a:endParaRPr lang="en-GB" sz="1550" b="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550" b="0" dirty="0"/>
                        <a:t>Afname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08169"/>
                  </a:ext>
                </a:extLst>
              </a:tr>
              <a:tr h="209404">
                <a:tc>
                  <a:txBody>
                    <a:bodyPr/>
                    <a:lstStyle/>
                    <a:p>
                      <a:r>
                        <a:rPr lang="en-GB" sz="15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550" dirty="0"/>
                        <a:t>291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550" dirty="0"/>
                        <a:t>679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550" dirty="0"/>
                        <a:t>419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550" dirty="0"/>
                        <a:t>501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550" b="1" dirty="0">
                          <a:solidFill>
                            <a:srgbClr val="00B050"/>
                          </a:solidFill>
                        </a:rPr>
                        <a:t>399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550" dirty="0"/>
                        <a:t>455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550" dirty="0"/>
                        <a:t>41%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811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5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550" dirty="0"/>
                        <a:t>341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550" dirty="0"/>
                        <a:t>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550" dirty="0"/>
                        <a:t>551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550" dirty="0"/>
                        <a:t>579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550" b="1" dirty="0">
                          <a:solidFill>
                            <a:srgbClr val="00B050"/>
                          </a:solidFill>
                        </a:rPr>
                        <a:t>535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550" dirty="0"/>
                        <a:t>655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550" dirty="0"/>
                        <a:t>38%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034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5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550" dirty="0"/>
                        <a:t>475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550" dirty="0"/>
                        <a:t>1185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550" dirty="0"/>
                        <a:t>929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550" dirty="0"/>
                        <a:t>957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550" dirty="0"/>
                        <a:t>935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550" b="1" dirty="0">
                          <a:solidFill>
                            <a:srgbClr val="00B050"/>
                          </a:solidFill>
                        </a:rPr>
                        <a:t>921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550" dirty="0"/>
                        <a:t>22%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24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5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550" dirty="0"/>
                        <a:t>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550" dirty="0"/>
                        <a:t>1300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550" dirty="0"/>
                        <a:t>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550" dirty="0"/>
                        <a:t>1182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550" b="1" dirty="0">
                          <a:solidFill>
                            <a:srgbClr val="00B050"/>
                          </a:solidFill>
                        </a:rPr>
                        <a:t>946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550" dirty="0"/>
                        <a:t>1146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550" dirty="0"/>
                        <a:t>27%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519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55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550" dirty="0"/>
                        <a:t>578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550" dirty="0"/>
                        <a:t>1478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550" dirty="0"/>
                        <a:t>1144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550" dirty="0"/>
                        <a:t>1216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550" b="1" dirty="0">
                          <a:solidFill>
                            <a:srgbClr val="00B050"/>
                          </a:solidFill>
                        </a:rPr>
                        <a:t>1076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550" dirty="0"/>
                        <a:t>1218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550" dirty="0"/>
                        <a:t>27%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874451"/>
                  </a:ext>
                </a:extLst>
              </a:tr>
            </a:tbl>
          </a:graphicData>
        </a:graphic>
      </p:graphicFrame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93CC887-3E14-4704-BF2F-D1DB3ECAC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619C2-F05A-46FE-B467-0C911E54D7BD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6359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DD457A08-6FB5-451C-BB33-E9E9D3B2A6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76" r="14762"/>
          <a:stretch/>
        </p:blipFill>
        <p:spPr>
          <a:xfrm>
            <a:off x="1339630" y="405960"/>
            <a:ext cx="3798427" cy="2881084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A2E1431F-783E-4FD3-A1BF-1B8084F178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76" r="14762"/>
          <a:stretch/>
        </p:blipFill>
        <p:spPr>
          <a:xfrm>
            <a:off x="7053942" y="405959"/>
            <a:ext cx="3798428" cy="2881085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0EA597E5-6D8D-4042-8FB9-1D6AFD7B968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19" r="15357"/>
          <a:stretch/>
        </p:blipFill>
        <p:spPr>
          <a:xfrm>
            <a:off x="1353595" y="3570956"/>
            <a:ext cx="3784462" cy="2881084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C5E0E599-7734-4537-A820-436D06AD79A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19" r="15357"/>
          <a:stretch/>
        </p:blipFill>
        <p:spPr>
          <a:xfrm>
            <a:off x="7053942" y="3570954"/>
            <a:ext cx="3784462" cy="2881085"/>
          </a:xfrm>
          <a:prstGeom prst="rect">
            <a:avLst/>
          </a:prstGeom>
        </p:spPr>
      </p:pic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DB6A9E12-D95E-4CAB-93D5-6BAA08E6E8E8}"/>
              </a:ext>
            </a:extLst>
          </p:cNvPr>
          <p:cNvCxnSpPr/>
          <p:nvPr/>
        </p:nvCxnSpPr>
        <p:spPr>
          <a:xfrm>
            <a:off x="5384800" y="1852023"/>
            <a:ext cx="143691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C8C45D15-5907-45C5-BE6E-BA0F4B0557F2}"/>
              </a:ext>
            </a:extLst>
          </p:cNvPr>
          <p:cNvCxnSpPr/>
          <p:nvPr/>
        </p:nvCxnSpPr>
        <p:spPr>
          <a:xfrm>
            <a:off x="5384800" y="5044803"/>
            <a:ext cx="143691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kstvak 14">
            <a:extLst>
              <a:ext uri="{FF2B5EF4-FFF2-40B4-BE49-F238E27FC236}">
                <a16:creationId xmlns:a16="http://schemas.microsoft.com/office/drawing/2014/main" id="{5A400EF4-A95F-4575-85A1-F5B208C23AAA}"/>
              </a:ext>
            </a:extLst>
          </p:cNvPr>
          <p:cNvSpPr txBox="1"/>
          <p:nvPr/>
        </p:nvSpPr>
        <p:spPr>
          <a:xfrm>
            <a:off x="5547644" y="1394460"/>
            <a:ext cx="1096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Voor</a:t>
            </a:r>
            <a:r>
              <a:rPr lang="en-GB"/>
              <a:t>: 679</a:t>
            </a:r>
            <a:endParaRPr lang="en-GB" dirty="0"/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910FD666-7C2D-44F6-B944-0125110FC1EB}"/>
              </a:ext>
            </a:extLst>
          </p:cNvPr>
          <p:cNvSpPr txBox="1"/>
          <p:nvPr/>
        </p:nvSpPr>
        <p:spPr>
          <a:xfrm>
            <a:off x="5489134" y="4587239"/>
            <a:ext cx="1213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Voor: 1478</a:t>
            </a: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7D082D69-90F8-490D-999C-5033C06BBCDD}"/>
              </a:ext>
            </a:extLst>
          </p:cNvPr>
          <p:cNvSpPr txBox="1"/>
          <p:nvPr/>
        </p:nvSpPr>
        <p:spPr>
          <a:xfrm>
            <a:off x="5640585" y="1940255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Na: 399</a:t>
            </a:r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98DB1EFD-4C2D-4546-9A9E-0AB390859B34}"/>
              </a:ext>
            </a:extLst>
          </p:cNvPr>
          <p:cNvSpPr txBox="1"/>
          <p:nvPr/>
        </p:nvSpPr>
        <p:spPr>
          <a:xfrm>
            <a:off x="5589334" y="5133036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Na: 1067</a:t>
            </a:r>
          </a:p>
        </p:txBody>
      </p:sp>
      <p:sp>
        <p:nvSpPr>
          <p:cNvPr id="20" name="Tijdelijke aanduiding voor dianummer 19">
            <a:extLst>
              <a:ext uri="{FF2B5EF4-FFF2-40B4-BE49-F238E27FC236}">
                <a16:creationId xmlns:a16="http://schemas.microsoft.com/office/drawing/2014/main" id="{FAF86F46-ACFC-4DF7-8BDD-E344C732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619C2-F05A-46FE-B467-0C911E54D7BD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2253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9264A6-BB61-4065-BE88-22824187C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Conclusie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8FD7DCD-603F-42D2-9523-6D6105A7B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A* </a:t>
            </a:r>
            <a:r>
              <a:rPr lang="en-GB" sz="1800" dirty="0" err="1"/>
              <a:t>goede</a:t>
            </a:r>
            <a:r>
              <a:rPr lang="en-GB" sz="1800" dirty="0"/>
              <a:t> </a:t>
            </a:r>
            <a:r>
              <a:rPr lang="en-GB" sz="1800" dirty="0" err="1"/>
              <a:t>methode</a:t>
            </a:r>
            <a:r>
              <a:rPr lang="en-GB" sz="1800" dirty="0"/>
              <a:t> voor </a:t>
            </a:r>
            <a:r>
              <a:rPr lang="en-GB" sz="1800" dirty="0" err="1"/>
              <a:t>vinden</a:t>
            </a:r>
            <a:r>
              <a:rPr lang="en-GB" sz="1800" dirty="0"/>
              <a:t> van </a:t>
            </a:r>
            <a:r>
              <a:rPr lang="en-GB" sz="1800" dirty="0" err="1"/>
              <a:t>niet-optimale</a:t>
            </a:r>
            <a:r>
              <a:rPr lang="en-GB" sz="1800" dirty="0"/>
              <a:t> oplossing</a:t>
            </a:r>
          </a:p>
          <a:p>
            <a:pPr lvl="1"/>
            <a:r>
              <a:rPr lang="en-GB" sz="1400" dirty="0" err="1"/>
              <a:t>Variatie</a:t>
            </a:r>
            <a:r>
              <a:rPr lang="en-GB" sz="1400" dirty="0"/>
              <a:t> in heuristieken</a:t>
            </a:r>
          </a:p>
          <a:p>
            <a:pPr lvl="1"/>
            <a:r>
              <a:rPr lang="en-GB" sz="1400" dirty="0" err="1"/>
              <a:t>Langste</a:t>
            </a:r>
            <a:r>
              <a:rPr lang="en-GB" sz="1400" dirty="0"/>
              <a:t> connecties </a:t>
            </a:r>
            <a:r>
              <a:rPr lang="en-GB" sz="1400" dirty="0" err="1"/>
              <a:t>als</a:t>
            </a:r>
            <a:r>
              <a:rPr lang="en-GB" sz="1400" dirty="0"/>
              <a:t> </a:t>
            </a:r>
            <a:r>
              <a:rPr lang="en-GB" sz="1400" dirty="0" err="1"/>
              <a:t>eerst</a:t>
            </a:r>
            <a:r>
              <a:rPr lang="en-GB" sz="1400" dirty="0"/>
              <a:t> </a:t>
            </a:r>
            <a:r>
              <a:rPr lang="en-GB" sz="1400" dirty="0" err="1"/>
              <a:t>leggen</a:t>
            </a:r>
            <a:endParaRPr lang="en-GB" sz="1400" dirty="0"/>
          </a:p>
          <a:p>
            <a:pPr marL="457200" lvl="1" indent="0">
              <a:buNone/>
            </a:pPr>
            <a:endParaRPr lang="en-GB" sz="1400" dirty="0"/>
          </a:p>
          <a:p>
            <a:r>
              <a:rPr lang="en-GB" sz="1800" dirty="0"/>
              <a:t>Hillclimber </a:t>
            </a:r>
            <a:r>
              <a:rPr lang="en-GB" sz="1800" dirty="0" err="1"/>
              <a:t>goede</a:t>
            </a:r>
            <a:r>
              <a:rPr lang="en-GB" sz="1800" dirty="0"/>
              <a:t> </a:t>
            </a:r>
            <a:r>
              <a:rPr lang="en-GB" sz="1800" dirty="0" err="1"/>
              <a:t>methode</a:t>
            </a:r>
            <a:r>
              <a:rPr lang="en-GB" sz="1800" dirty="0"/>
              <a:t> voor </a:t>
            </a:r>
            <a:r>
              <a:rPr lang="en-GB" sz="1800" dirty="0" err="1"/>
              <a:t>optimaliseren</a:t>
            </a:r>
            <a:r>
              <a:rPr lang="en-GB" sz="1800" dirty="0"/>
              <a:t> van oplossing</a:t>
            </a:r>
          </a:p>
          <a:p>
            <a:pPr lvl="1"/>
            <a:r>
              <a:rPr lang="en-GB" sz="1400" dirty="0" err="1"/>
              <a:t>Sorteren</a:t>
            </a:r>
            <a:r>
              <a:rPr lang="en-GB" sz="1400" dirty="0"/>
              <a:t> op </a:t>
            </a:r>
            <a:r>
              <a:rPr lang="en-GB" sz="1400" dirty="0" err="1"/>
              <a:t>kortste</a:t>
            </a:r>
            <a:r>
              <a:rPr lang="en-GB" sz="1400" dirty="0"/>
              <a:t> pad</a:t>
            </a:r>
          </a:p>
          <a:p>
            <a:pPr lvl="1"/>
            <a:endParaRPr lang="en-GB" sz="1400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5575555-E543-4DE8-A851-0883CD62C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619C2-F05A-46FE-B467-0C911E54D7BD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8700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020D14-DECB-4E81-AFEE-B08FD581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Vervolg</a:t>
            </a:r>
            <a:r>
              <a:rPr lang="en-GB" dirty="0"/>
              <a:t> </a:t>
            </a:r>
            <a:r>
              <a:rPr lang="en-GB" cap="none" dirty="0" err="1"/>
              <a:t>onderzoek</a:t>
            </a:r>
            <a:endParaRPr lang="en-GB" cap="non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0544339-6C28-456F-B6C2-B7E4B9742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/>
              <a:t>Netlist 6 oplossen via hillclimber</a:t>
            </a:r>
          </a:p>
          <a:p>
            <a:r>
              <a:rPr lang="en-GB" sz="1800" dirty="0"/>
              <a:t>Geometrisch variëren van heuristieken</a:t>
            </a:r>
          </a:p>
          <a:p>
            <a:r>
              <a:rPr lang="en-GB" sz="1800" dirty="0"/>
              <a:t>Hillclimber verbeteren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C236244-8A40-485F-BF4A-AC185D344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619C2-F05A-46FE-B467-0C911E54D7BD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526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89E67F-B06D-4D3F-BC3B-E476BD3DF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cap="none" dirty="0"/>
              <a:t>Introductie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76D1B60-0714-4426-9880-EA083544A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694113"/>
          </a:xfrm>
        </p:spPr>
        <p:txBody>
          <a:bodyPr/>
          <a:lstStyle/>
          <a:p>
            <a:pPr marL="457200" lvl="1" indent="0">
              <a:buNone/>
            </a:pPr>
            <a:endParaRPr lang="en-GB" dirty="0"/>
          </a:p>
          <a:p>
            <a:r>
              <a:rPr lang="en-GB" sz="1600" dirty="0"/>
              <a:t>Siliconen plaat</a:t>
            </a:r>
          </a:p>
          <a:p>
            <a:r>
              <a:rPr lang="en-GB" sz="1600" dirty="0"/>
              <a:t>Gates</a:t>
            </a:r>
          </a:p>
          <a:p>
            <a:r>
              <a:rPr lang="en-GB" sz="1600" dirty="0"/>
              <a:t>Circuits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34DC699-68E9-4CB1-8CC4-016955BB3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665" y="1995287"/>
            <a:ext cx="4058216" cy="286742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42D154AC-D0FF-4A3D-BE89-5ADCBBF82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665" y="1518970"/>
            <a:ext cx="4058216" cy="3820058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7AF0C26-4D41-46EC-A6C1-83C5438D3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619C2-F05A-46FE-B467-0C911E54D7BD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847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C53D8E-F7BB-49E1-A4AA-66DCFE1A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cap="none" dirty="0"/>
              <a:t>Doel van de case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FF1FCFC-0035-45CC-BFE9-CDE84ACF2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Verbinden van gates</a:t>
            </a:r>
          </a:p>
          <a:p>
            <a:pPr lvl="1">
              <a:buFontTx/>
              <a:buChar char="-"/>
            </a:pPr>
            <a:r>
              <a:rPr lang="en-GB" sz="1600" dirty="0"/>
              <a:t>Volgens netlist 1—6 </a:t>
            </a:r>
          </a:p>
          <a:p>
            <a:pPr lvl="1">
              <a:buFontTx/>
              <a:buChar char="-"/>
            </a:pPr>
            <a:r>
              <a:rPr lang="en-GB" sz="1600" dirty="0"/>
              <a:t> 3D</a:t>
            </a:r>
          </a:p>
          <a:p>
            <a:r>
              <a:rPr lang="en-GB" sz="1800" dirty="0"/>
              <a:t>Minimaliseren van lengte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0EFB8B2-4058-4DD0-9C0B-5EDE9D4B8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1995287"/>
            <a:ext cx="4058216" cy="2867425"/>
          </a:xfrm>
          <a:prstGeom prst="rect">
            <a:avLst/>
          </a:prstGeom>
        </p:spPr>
      </p:pic>
      <p:sp>
        <p:nvSpPr>
          <p:cNvPr id="10" name="Ovaal 9">
            <a:extLst>
              <a:ext uri="{FF2B5EF4-FFF2-40B4-BE49-F238E27FC236}">
                <a16:creationId xmlns:a16="http://schemas.microsoft.com/office/drawing/2014/main" id="{178D4EB4-D41D-468A-9076-E1F741F097D5}"/>
              </a:ext>
            </a:extLst>
          </p:cNvPr>
          <p:cNvSpPr/>
          <p:nvPr/>
        </p:nvSpPr>
        <p:spPr>
          <a:xfrm>
            <a:off x="6156325" y="4484588"/>
            <a:ext cx="304800" cy="2825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A25446FB-1C9B-4954-A4F5-3D5BE82CB863}"/>
              </a:ext>
            </a:extLst>
          </p:cNvPr>
          <p:cNvSpPr/>
          <p:nvPr/>
        </p:nvSpPr>
        <p:spPr>
          <a:xfrm>
            <a:off x="9547225" y="2108199"/>
            <a:ext cx="304800" cy="2825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CEBE0D3A-7BF3-4F78-92EA-0044557D7A6E}"/>
              </a:ext>
            </a:extLst>
          </p:cNvPr>
          <p:cNvSpPr/>
          <p:nvPr/>
        </p:nvSpPr>
        <p:spPr>
          <a:xfrm>
            <a:off x="6889750" y="3051174"/>
            <a:ext cx="304800" cy="2825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A3100FFA-5AFA-4F09-8AAD-154690C14A31}"/>
              </a:ext>
            </a:extLst>
          </p:cNvPr>
          <p:cNvSpPr/>
          <p:nvPr/>
        </p:nvSpPr>
        <p:spPr>
          <a:xfrm>
            <a:off x="6156325" y="4020344"/>
            <a:ext cx="304800" cy="2825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7A35346-0BFC-466B-AFE2-FEABEF653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619C2-F05A-46FE-B467-0C911E54D7BD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773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2FE624-E610-457C-905C-5D1276C30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Constraints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852D39-B513-4E87-8B99-AF0212345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/>
              <a:t>Niet kruisen</a:t>
            </a:r>
          </a:p>
          <a:p>
            <a:r>
              <a:rPr lang="en-GB" sz="1800" dirty="0"/>
              <a:t>Binnen grid blijven</a:t>
            </a:r>
          </a:p>
          <a:p>
            <a:pPr marL="0" indent="0">
              <a:buNone/>
            </a:pPr>
            <a:endParaRPr lang="en-GB" sz="1800" dirty="0"/>
          </a:p>
          <a:p>
            <a:endParaRPr lang="en-GB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386FDDF-D44E-4DB3-99F7-550B3FDFE9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5"/>
          <a:stretch/>
        </p:blipFill>
        <p:spPr>
          <a:xfrm>
            <a:off x="5853254" y="1984885"/>
            <a:ext cx="4054191" cy="2854889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D3BA63B1-8B9F-4FDC-800B-B058B4DD5DE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72"/>
          <a:stretch/>
        </p:blipFill>
        <p:spPr>
          <a:xfrm>
            <a:off x="5860874" y="1979034"/>
            <a:ext cx="4046571" cy="2854889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956CBBEF-6977-4503-8889-501B0CF70B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697" y="3806316"/>
            <a:ext cx="1984885" cy="1984885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DAA8A35-6DB0-4AB0-B41E-AC2AAD20F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619C2-F05A-46FE-B467-0C911E54D7BD}" type="slidenum">
              <a:rPr lang="en-GB" smtClean="0"/>
              <a:t>4</a:t>
            </a:fld>
            <a:endParaRPr lang="en-GB" dirty="0"/>
          </a:p>
        </p:txBody>
      </p:sp>
      <p:cxnSp>
        <p:nvCxnSpPr>
          <p:cNvPr id="8" name="Rechte verbindingslijn 7">
            <a:extLst>
              <a:ext uri="{FF2B5EF4-FFF2-40B4-BE49-F238E27FC236}">
                <a16:creationId xmlns:a16="http://schemas.microsoft.com/office/drawing/2014/main" id="{E3201F03-1B08-416C-B137-26311A5D4781}"/>
              </a:ext>
            </a:extLst>
          </p:cNvPr>
          <p:cNvCxnSpPr>
            <a:cxnSpLocks/>
          </p:cNvCxnSpPr>
          <p:nvPr/>
        </p:nvCxnSpPr>
        <p:spPr>
          <a:xfrm>
            <a:off x="7527925" y="4575175"/>
            <a:ext cx="0" cy="264599"/>
          </a:xfrm>
          <a:prstGeom prst="line">
            <a:avLst/>
          </a:prstGeom>
          <a:ln w="57150">
            <a:solidFill>
              <a:srgbClr val="FFF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1692B076-48D5-49A9-A58C-853CB82AC462}"/>
              </a:ext>
            </a:extLst>
          </p:cNvPr>
          <p:cNvCxnSpPr>
            <a:cxnSpLocks/>
          </p:cNvCxnSpPr>
          <p:nvPr/>
        </p:nvCxnSpPr>
        <p:spPr>
          <a:xfrm>
            <a:off x="7527925" y="4813241"/>
            <a:ext cx="0" cy="264599"/>
          </a:xfrm>
          <a:prstGeom prst="line">
            <a:avLst/>
          </a:prstGeom>
          <a:ln w="57150">
            <a:solidFill>
              <a:srgbClr val="FFF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4B39A611-BBF2-408D-90D0-909F25C10503}"/>
              </a:ext>
            </a:extLst>
          </p:cNvPr>
          <p:cNvCxnSpPr>
            <a:cxnSpLocks/>
          </p:cNvCxnSpPr>
          <p:nvPr/>
        </p:nvCxnSpPr>
        <p:spPr>
          <a:xfrm flipH="1">
            <a:off x="7505700" y="5063779"/>
            <a:ext cx="1225550" cy="0"/>
          </a:xfrm>
          <a:prstGeom prst="line">
            <a:avLst/>
          </a:prstGeom>
          <a:ln w="57150">
            <a:solidFill>
              <a:srgbClr val="FFF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15">
            <a:extLst>
              <a:ext uri="{FF2B5EF4-FFF2-40B4-BE49-F238E27FC236}">
                <a16:creationId xmlns:a16="http://schemas.microsoft.com/office/drawing/2014/main" id="{A5530AD4-9BFC-44ED-A345-51402AEAC136}"/>
              </a:ext>
            </a:extLst>
          </p:cNvPr>
          <p:cNvCxnSpPr>
            <a:cxnSpLocks/>
          </p:cNvCxnSpPr>
          <p:nvPr/>
        </p:nvCxnSpPr>
        <p:spPr>
          <a:xfrm>
            <a:off x="8712200" y="4671060"/>
            <a:ext cx="0" cy="404399"/>
          </a:xfrm>
          <a:prstGeom prst="line">
            <a:avLst/>
          </a:prstGeom>
          <a:ln w="57150">
            <a:solidFill>
              <a:srgbClr val="FFF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69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2C8985-69A5-4EE8-839E-CD8DC717A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Oplossingsruimte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29564FB0-EA5B-458F-9C2F-D5F5C9DCD7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4589" y="2022942"/>
                <a:ext cx="9905999" cy="67151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18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sz="18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sz="18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8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s-ES" sz="18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18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ES" sz="18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s-ES" sz="18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sz="18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s-ES" sz="18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18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sz="18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d>
                      <m:d>
                        <m:dPr>
                          <m:ctrlPr>
                            <a:rPr lang="es-ES" sz="18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8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ES" sz="18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s-ES" sz="18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18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s-ES" sz="18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8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sz="18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d>
                        <m:dPr>
                          <m:ctrlPr>
                            <a:rPr lang="es-ES" sz="18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8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ES" sz="18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GB" sz="1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457200" lvl="1" indent="0">
                  <a:buNone/>
                </a:pPr>
                <a:endParaRPr lang="en-GB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>
                  <a:buFont typeface="Calibri" panose="020F0502020204030204" pitchFamily="34" charset="0"/>
                  <a:buChar char="−"/>
                </a:pPr>
                <a:endParaRPr lang="en-GB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29564FB0-EA5B-458F-9C2F-D5F5C9DCD7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4589" y="2022942"/>
                <a:ext cx="9905999" cy="67151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kstvak 6">
                <a:extLst>
                  <a:ext uri="{FF2B5EF4-FFF2-40B4-BE49-F238E27FC236}">
                    <a16:creationId xmlns:a16="http://schemas.microsoft.com/office/drawing/2014/main" id="{49BD261B-C250-41CB-8528-D07F223EDDBC}"/>
                  </a:ext>
                </a:extLst>
              </p:cNvPr>
              <p:cNvSpPr txBox="1"/>
              <p:nvPr/>
            </p:nvSpPr>
            <p:spPr>
              <a:xfrm>
                <a:off x="1136647" y="2921000"/>
                <a:ext cx="4954588" cy="190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17x12x8 Grid</a:t>
                </a:r>
              </a:p>
              <a:p>
                <a:endParaRPr lang="en-GB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14:m>
                  <m:oMath xmlns:m="http://schemas.openxmlformats.org/officeDocument/2006/math">
                    <m:r>
                      <a:rPr lang="es-ES" sz="1400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sz="1400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=5134</m:t>
                    </m:r>
                  </m:oMath>
                </a14:m>
                <a:r>
                  <a:rPr lang="es-ES" sz="1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</a:p>
              <a:p>
                <a:r>
                  <a:rPr lang="en-GB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Oplossingsruimte: 2</a:t>
                </a:r>
                <a:r>
                  <a:rPr lang="en-GB" sz="1600" baseline="30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5134</a:t>
                </a:r>
                <a:r>
                  <a:rPr lang="en-GB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nl-NL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≈ 3.1 x 10</a:t>
                </a:r>
                <a:r>
                  <a:rPr lang="nl-NL" sz="1600" baseline="30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1545</a:t>
                </a:r>
              </a:p>
              <a:p>
                <a:r>
                  <a:rPr lang="en-GB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Bovengrens oplossing: 5134</a:t>
                </a:r>
                <a:endParaRPr lang="nl-NL" sz="1600" baseline="30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n-GB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n-GB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endParaRPr lang="en-GB" dirty="0"/>
              </a:p>
            </p:txBody>
          </p:sp>
        </mc:Choice>
        <mc:Fallback>
          <p:sp>
            <p:nvSpPr>
              <p:cNvPr id="7" name="Tekstvak 6">
                <a:extLst>
                  <a:ext uri="{FF2B5EF4-FFF2-40B4-BE49-F238E27FC236}">
                    <a16:creationId xmlns:a16="http://schemas.microsoft.com/office/drawing/2014/main" id="{49BD261B-C250-41CB-8528-D07F223ED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647" y="2921000"/>
                <a:ext cx="4954588" cy="1908215"/>
              </a:xfrm>
              <a:prstGeom prst="rect">
                <a:avLst/>
              </a:prstGeom>
              <a:blipFill>
                <a:blip r:embed="rId3"/>
                <a:stretch>
                  <a:fillRect l="-1353" t="-19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kstvak 7">
                <a:extLst>
                  <a:ext uri="{FF2B5EF4-FFF2-40B4-BE49-F238E27FC236}">
                    <a16:creationId xmlns:a16="http://schemas.microsoft.com/office/drawing/2014/main" id="{D6C3F2DB-5429-45A8-8C53-EB0BC3D1C3E9}"/>
                  </a:ext>
                </a:extLst>
              </p:cNvPr>
              <p:cNvSpPr txBox="1"/>
              <p:nvPr/>
            </p:nvSpPr>
            <p:spPr>
              <a:xfrm>
                <a:off x="6091235" y="2921000"/>
                <a:ext cx="4954588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17x16x8 Grid</a:t>
                </a:r>
              </a:p>
              <a:p>
                <a:endParaRPr lang="en-GB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14:m>
                  <m:oMath xmlns:m="http://schemas.openxmlformats.org/officeDocument/2006/math">
                    <m:r>
                      <a:rPr lang="nl-NL" sz="14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sz="1400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sz="14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6758</m:t>
                    </m:r>
                  </m:oMath>
                </a14:m>
                <a:r>
                  <a:rPr lang="es-ES" sz="1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endParaRPr lang="en-GB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n-GB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Oplossingsruimte: 2</a:t>
                </a:r>
                <a:r>
                  <a:rPr lang="en-GB" sz="1600" baseline="30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6758</a:t>
                </a:r>
                <a:r>
                  <a:rPr lang="en-GB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nl-NL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≈ 2.3 x 10</a:t>
                </a:r>
                <a:r>
                  <a:rPr lang="nl-NL" sz="1600" baseline="30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2034</a:t>
                </a:r>
                <a:endParaRPr lang="en-GB" sz="1600" baseline="30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n-GB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Bovengrens oplossing: 6758</a:t>
                </a:r>
                <a:endParaRPr lang="en-GB" sz="1600" dirty="0"/>
              </a:p>
            </p:txBody>
          </p:sp>
        </mc:Choice>
        <mc:Fallback xmlns="">
          <p:sp>
            <p:nvSpPr>
              <p:cNvPr id="8" name="Tekstvak 7">
                <a:extLst>
                  <a:ext uri="{FF2B5EF4-FFF2-40B4-BE49-F238E27FC236}">
                    <a16:creationId xmlns:a16="http://schemas.microsoft.com/office/drawing/2014/main" id="{D6C3F2DB-5429-45A8-8C53-EB0BC3D1C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235" y="2921000"/>
                <a:ext cx="4954588" cy="1384995"/>
              </a:xfrm>
              <a:prstGeom prst="rect">
                <a:avLst/>
              </a:prstGeom>
              <a:blipFill>
                <a:blip r:embed="rId4"/>
                <a:stretch>
                  <a:fillRect l="-1353" t="-2643" b="-66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ED00BA0-F485-4474-8120-3A95B4E0D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619C2-F05A-46FE-B467-0C911E54D7BD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9959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0F4997-7099-4A1F-940A-E0FD9CDE9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Breadth First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745F85E-3882-4A6A-91F8-6E2CC0B9E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1800" dirty="0"/>
              <a:t>Sorteermethodes</a:t>
            </a:r>
          </a:p>
          <a:p>
            <a:pPr lvl="1"/>
            <a:r>
              <a:rPr lang="en-GB" sz="1400" dirty="0"/>
              <a:t>Manhattan distance</a:t>
            </a:r>
          </a:p>
          <a:p>
            <a:pPr lvl="1"/>
            <a:r>
              <a:rPr lang="en-GB" sz="1400" dirty="0"/>
              <a:t>Aantal connecties per gate</a:t>
            </a:r>
          </a:p>
          <a:p>
            <a:pPr marL="457200" lvl="1" indent="0">
              <a:buNone/>
            </a:pPr>
            <a:endParaRPr lang="en-GB" sz="1400" dirty="0"/>
          </a:p>
          <a:p>
            <a:r>
              <a:rPr lang="en-GB" sz="1800" dirty="0"/>
              <a:t>Trial &amp; Error</a:t>
            </a:r>
          </a:p>
          <a:p>
            <a:endParaRPr lang="en-GB" sz="1800" dirty="0"/>
          </a:p>
          <a:p>
            <a:r>
              <a:rPr lang="en-GB" sz="1800" dirty="0"/>
              <a:t>Geen oplossingen</a:t>
            </a:r>
          </a:p>
          <a:p>
            <a:endParaRPr lang="en-GB" sz="1800" dirty="0"/>
          </a:p>
          <a:p>
            <a:r>
              <a:rPr lang="en-GB" sz="1800" dirty="0"/>
              <a:t>Meer heuristieken nodig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B86C9222-14D1-4AFD-A74C-11A9BA865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197" y="2249487"/>
            <a:ext cx="2143424" cy="2162477"/>
          </a:xfrm>
          <a:prstGeom prst="rect">
            <a:avLst/>
          </a:prstGeom>
        </p:spPr>
      </p:pic>
      <p:sp>
        <p:nvSpPr>
          <p:cNvPr id="5" name="Ovaal 4">
            <a:extLst>
              <a:ext uri="{FF2B5EF4-FFF2-40B4-BE49-F238E27FC236}">
                <a16:creationId xmlns:a16="http://schemas.microsoft.com/office/drawing/2014/main" id="{5197D760-2F05-45F4-9D0F-ED180F493782}"/>
              </a:ext>
            </a:extLst>
          </p:cNvPr>
          <p:cNvSpPr/>
          <p:nvPr/>
        </p:nvSpPr>
        <p:spPr>
          <a:xfrm>
            <a:off x="7056925" y="3180707"/>
            <a:ext cx="45719" cy="504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0FF67DA3-370D-4F8A-9AA9-458B3CA066D0}"/>
              </a:ext>
            </a:extLst>
          </p:cNvPr>
          <p:cNvSpPr/>
          <p:nvPr/>
        </p:nvSpPr>
        <p:spPr>
          <a:xfrm>
            <a:off x="7304575" y="3428358"/>
            <a:ext cx="45719" cy="504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E6185488-6CF7-4BF7-9751-F7256B4C78FA}"/>
              </a:ext>
            </a:extLst>
          </p:cNvPr>
          <p:cNvSpPr/>
          <p:nvPr/>
        </p:nvSpPr>
        <p:spPr>
          <a:xfrm>
            <a:off x="7056924" y="3654576"/>
            <a:ext cx="45719" cy="504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E2657D1E-CDAF-43B2-94E9-1CFAD2DE9CAA}"/>
              </a:ext>
            </a:extLst>
          </p:cNvPr>
          <p:cNvSpPr/>
          <p:nvPr/>
        </p:nvSpPr>
        <p:spPr>
          <a:xfrm>
            <a:off x="6826741" y="3428357"/>
            <a:ext cx="45719" cy="504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41A28379-5DEC-45CE-AEC5-9844C88E5B96}"/>
              </a:ext>
            </a:extLst>
          </p:cNvPr>
          <p:cNvSpPr/>
          <p:nvPr/>
        </p:nvSpPr>
        <p:spPr>
          <a:xfrm>
            <a:off x="7304575" y="3177685"/>
            <a:ext cx="45719" cy="504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EE991C52-5C61-4A8E-9D17-8105560DA90F}"/>
              </a:ext>
            </a:extLst>
          </p:cNvPr>
          <p:cNvSpPr/>
          <p:nvPr/>
        </p:nvSpPr>
        <p:spPr>
          <a:xfrm>
            <a:off x="7304575" y="3654576"/>
            <a:ext cx="45719" cy="504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234170D6-6393-4DAA-A785-1A5FB1F50BAF}"/>
              </a:ext>
            </a:extLst>
          </p:cNvPr>
          <p:cNvSpPr/>
          <p:nvPr/>
        </p:nvSpPr>
        <p:spPr>
          <a:xfrm>
            <a:off x="6826740" y="3654576"/>
            <a:ext cx="45719" cy="504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D28D1D25-69EB-4D22-8502-B5EFEB93DFD1}"/>
              </a:ext>
            </a:extLst>
          </p:cNvPr>
          <p:cNvSpPr/>
          <p:nvPr/>
        </p:nvSpPr>
        <p:spPr>
          <a:xfrm>
            <a:off x="6826739" y="3177685"/>
            <a:ext cx="45719" cy="504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8EA0F02D-4678-49C2-866D-0B58152DCA08}"/>
              </a:ext>
            </a:extLst>
          </p:cNvPr>
          <p:cNvSpPr/>
          <p:nvPr/>
        </p:nvSpPr>
        <p:spPr>
          <a:xfrm>
            <a:off x="7056923" y="2956395"/>
            <a:ext cx="45719" cy="504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7A4A1861-F7F5-44D9-A43A-256A5173BBD1}"/>
              </a:ext>
            </a:extLst>
          </p:cNvPr>
          <p:cNvSpPr/>
          <p:nvPr/>
        </p:nvSpPr>
        <p:spPr>
          <a:xfrm>
            <a:off x="7056923" y="3896829"/>
            <a:ext cx="45719" cy="504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16D83D9F-9512-49CA-BDD5-CAF4255F10FD}"/>
              </a:ext>
            </a:extLst>
          </p:cNvPr>
          <p:cNvSpPr/>
          <p:nvPr/>
        </p:nvSpPr>
        <p:spPr>
          <a:xfrm>
            <a:off x="7535557" y="3428357"/>
            <a:ext cx="45719" cy="504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26C1DB29-E65E-49F6-A106-40AE28C13E10}"/>
              </a:ext>
            </a:extLst>
          </p:cNvPr>
          <p:cNvSpPr/>
          <p:nvPr/>
        </p:nvSpPr>
        <p:spPr>
          <a:xfrm>
            <a:off x="6579491" y="3428357"/>
            <a:ext cx="45719" cy="504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F7CC1A9F-EC7A-4C8E-A866-096F8DEEE38C}"/>
              </a:ext>
            </a:extLst>
          </p:cNvPr>
          <p:cNvSpPr/>
          <p:nvPr/>
        </p:nvSpPr>
        <p:spPr>
          <a:xfrm>
            <a:off x="7304574" y="2959728"/>
            <a:ext cx="45719" cy="504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6177AC7F-F929-4AC3-AA7C-4731409F1398}"/>
              </a:ext>
            </a:extLst>
          </p:cNvPr>
          <p:cNvSpPr/>
          <p:nvPr/>
        </p:nvSpPr>
        <p:spPr>
          <a:xfrm>
            <a:off x="7535556" y="3185779"/>
            <a:ext cx="45719" cy="504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Ovaal 18">
            <a:extLst>
              <a:ext uri="{FF2B5EF4-FFF2-40B4-BE49-F238E27FC236}">
                <a16:creationId xmlns:a16="http://schemas.microsoft.com/office/drawing/2014/main" id="{F9363401-6AE6-46AC-B191-66A05B6DEA5A}"/>
              </a:ext>
            </a:extLst>
          </p:cNvPr>
          <p:cNvSpPr/>
          <p:nvPr/>
        </p:nvSpPr>
        <p:spPr>
          <a:xfrm>
            <a:off x="6585041" y="3185778"/>
            <a:ext cx="45719" cy="504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Ovaal 19">
            <a:extLst>
              <a:ext uri="{FF2B5EF4-FFF2-40B4-BE49-F238E27FC236}">
                <a16:creationId xmlns:a16="http://schemas.microsoft.com/office/drawing/2014/main" id="{3F542328-23E8-443E-A0EA-9EC379F3A26A}"/>
              </a:ext>
            </a:extLst>
          </p:cNvPr>
          <p:cNvSpPr/>
          <p:nvPr/>
        </p:nvSpPr>
        <p:spPr>
          <a:xfrm>
            <a:off x="6829118" y="2959728"/>
            <a:ext cx="45719" cy="504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Ovaal 20">
            <a:extLst>
              <a:ext uri="{FF2B5EF4-FFF2-40B4-BE49-F238E27FC236}">
                <a16:creationId xmlns:a16="http://schemas.microsoft.com/office/drawing/2014/main" id="{615659E7-B5BA-45ED-AAE6-B41AE741CF28}"/>
              </a:ext>
            </a:extLst>
          </p:cNvPr>
          <p:cNvSpPr/>
          <p:nvPr/>
        </p:nvSpPr>
        <p:spPr>
          <a:xfrm>
            <a:off x="7304573" y="3896829"/>
            <a:ext cx="45719" cy="504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Ovaal 21">
            <a:extLst>
              <a:ext uri="{FF2B5EF4-FFF2-40B4-BE49-F238E27FC236}">
                <a16:creationId xmlns:a16="http://schemas.microsoft.com/office/drawing/2014/main" id="{1032178F-2755-4117-B9FB-4F16FBD9C389}"/>
              </a:ext>
            </a:extLst>
          </p:cNvPr>
          <p:cNvSpPr/>
          <p:nvPr/>
        </p:nvSpPr>
        <p:spPr>
          <a:xfrm>
            <a:off x="7780978" y="3428357"/>
            <a:ext cx="45719" cy="504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Ovaal 22">
            <a:extLst>
              <a:ext uri="{FF2B5EF4-FFF2-40B4-BE49-F238E27FC236}">
                <a16:creationId xmlns:a16="http://schemas.microsoft.com/office/drawing/2014/main" id="{4A411A2D-2A84-42FC-8CA2-1FA49189C990}"/>
              </a:ext>
            </a:extLst>
          </p:cNvPr>
          <p:cNvSpPr/>
          <p:nvPr/>
        </p:nvSpPr>
        <p:spPr>
          <a:xfrm>
            <a:off x="7535556" y="3654576"/>
            <a:ext cx="45719" cy="504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Ovaal 23">
            <a:extLst>
              <a:ext uri="{FF2B5EF4-FFF2-40B4-BE49-F238E27FC236}">
                <a16:creationId xmlns:a16="http://schemas.microsoft.com/office/drawing/2014/main" id="{B19F57AA-034E-4736-B13A-9A0C27E83833}"/>
              </a:ext>
            </a:extLst>
          </p:cNvPr>
          <p:cNvSpPr/>
          <p:nvPr/>
        </p:nvSpPr>
        <p:spPr>
          <a:xfrm>
            <a:off x="7056923" y="2705722"/>
            <a:ext cx="45719" cy="504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Ovaal 24">
            <a:extLst>
              <a:ext uri="{FF2B5EF4-FFF2-40B4-BE49-F238E27FC236}">
                <a16:creationId xmlns:a16="http://schemas.microsoft.com/office/drawing/2014/main" id="{058F41AF-946E-435D-BE76-704C462EC5E1}"/>
              </a:ext>
            </a:extLst>
          </p:cNvPr>
          <p:cNvSpPr/>
          <p:nvPr/>
        </p:nvSpPr>
        <p:spPr>
          <a:xfrm>
            <a:off x="6577109" y="3652340"/>
            <a:ext cx="45719" cy="504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Ovaal 25">
            <a:extLst>
              <a:ext uri="{FF2B5EF4-FFF2-40B4-BE49-F238E27FC236}">
                <a16:creationId xmlns:a16="http://schemas.microsoft.com/office/drawing/2014/main" id="{E84E1122-8BA7-4E87-862E-65C9B69E082F}"/>
              </a:ext>
            </a:extLst>
          </p:cNvPr>
          <p:cNvSpPr/>
          <p:nvPr/>
        </p:nvSpPr>
        <p:spPr>
          <a:xfrm>
            <a:off x="6829117" y="3894919"/>
            <a:ext cx="45719" cy="504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Ovaal 26">
            <a:extLst>
              <a:ext uri="{FF2B5EF4-FFF2-40B4-BE49-F238E27FC236}">
                <a16:creationId xmlns:a16="http://schemas.microsoft.com/office/drawing/2014/main" id="{BDCB3E43-8C64-4D9F-BCCC-F7A582086C95}"/>
              </a:ext>
            </a:extLst>
          </p:cNvPr>
          <p:cNvSpPr/>
          <p:nvPr/>
        </p:nvSpPr>
        <p:spPr>
          <a:xfrm>
            <a:off x="7056923" y="4122094"/>
            <a:ext cx="45719" cy="504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Ovaal 27">
            <a:extLst>
              <a:ext uri="{FF2B5EF4-FFF2-40B4-BE49-F238E27FC236}">
                <a16:creationId xmlns:a16="http://schemas.microsoft.com/office/drawing/2014/main" id="{6A3F062F-5976-43AE-BE23-67D67DC19B81}"/>
              </a:ext>
            </a:extLst>
          </p:cNvPr>
          <p:cNvSpPr/>
          <p:nvPr/>
        </p:nvSpPr>
        <p:spPr>
          <a:xfrm>
            <a:off x="6350337" y="3428356"/>
            <a:ext cx="45719" cy="504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E2DE9246-131C-449A-82B8-63E35C8ABD28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7154557" y="3453518"/>
            <a:ext cx="626421" cy="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ijdelijke aanduiding voor dianummer 29">
            <a:extLst>
              <a:ext uri="{FF2B5EF4-FFF2-40B4-BE49-F238E27FC236}">
                <a16:creationId xmlns:a16="http://schemas.microsoft.com/office/drawing/2014/main" id="{146DD614-AEDF-4E6C-934F-98ED6F2AC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619C2-F05A-46FE-B467-0C911E54D7BD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103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D16D4-33B6-46B7-8FA2-938BD55CC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8840"/>
            <a:ext cx="9905998" cy="918182"/>
          </a:xfrm>
        </p:spPr>
        <p:txBody>
          <a:bodyPr/>
          <a:lstStyle/>
          <a:p>
            <a:r>
              <a:rPr lang="en-GB" cap="none" dirty="0"/>
              <a:t>A*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FE36FCF-B066-4F75-911A-BA9F8ABF3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32000"/>
            <a:ext cx="9905999" cy="3368069"/>
          </a:xfrm>
        </p:spPr>
        <p:txBody>
          <a:bodyPr>
            <a:normAutofit/>
          </a:bodyPr>
          <a:lstStyle/>
          <a:p>
            <a:r>
              <a:rPr lang="en-GB" sz="1800" dirty="0"/>
              <a:t>Sorteermethoden</a:t>
            </a:r>
          </a:p>
          <a:p>
            <a:r>
              <a:rPr lang="en-GB" sz="1800" dirty="0"/>
              <a:t>Kosten </a:t>
            </a:r>
          </a:p>
          <a:p>
            <a:pPr lvl="1"/>
            <a:r>
              <a:rPr lang="en-GB" sz="1400" dirty="0"/>
              <a:t>Manhattan distance</a:t>
            </a:r>
          </a:p>
          <a:p>
            <a:pPr lvl="1"/>
            <a:r>
              <a:rPr lang="en-GB" sz="1400" dirty="0"/>
              <a:t>Strafpunten</a:t>
            </a:r>
          </a:p>
          <a:p>
            <a:pPr lvl="1"/>
            <a:r>
              <a:rPr lang="en-GB" sz="1400" dirty="0"/>
              <a:t>Omhoog forceren</a:t>
            </a:r>
          </a:p>
          <a:p>
            <a:pPr lvl="1"/>
            <a:endParaRPr lang="en-GB" sz="1400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F5748B50-2A83-4F58-9F84-421864B20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415" y="2096061"/>
            <a:ext cx="2143424" cy="2162477"/>
          </a:xfrm>
          <a:prstGeom prst="rect">
            <a:avLst/>
          </a:prstGeom>
        </p:spPr>
      </p:pic>
      <p:sp>
        <p:nvSpPr>
          <p:cNvPr id="5" name="Ovaal 4">
            <a:extLst>
              <a:ext uri="{FF2B5EF4-FFF2-40B4-BE49-F238E27FC236}">
                <a16:creationId xmlns:a16="http://schemas.microsoft.com/office/drawing/2014/main" id="{9668D054-D698-4556-B655-86C904C427D2}"/>
              </a:ext>
            </a:extLst>
          </p:cNvPr>
          <p:cNvSpPr/>
          <p:nvPr/>
        </p:nvSpPr>
        <p:spPr>
          <a:xfrm>
            <a:off x="5692610" y="3274852"/>
            <a:ext cx="45719" cy="504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4427241D-4BBF-4DBC-ACCB-E7B0976B4CE1}"/>
              </a:ext>
            </a:extLst>
          </p:cNvPr>
          <p:cNvSpPr/>
          <p:nvPr/>
        </p:nvSpPr>
        <p:spPr>
          <a:xfrm>
            <a:off x="5215353" y="3274852"/>
            <a:ext cx="45719" cy="504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1242F520-B23C-48E5-AF17-5B1874F72CA2}"/>
              </a:ext>
            </a:extLst>
          </p:cNvPr>
          <p:cNvSpPr/>
          <p:nvPr/>
        </p:nvSpPr>
        <p:spPr>
          <a:xfrm>
            <a:off x="5444960" y="3027434"/>
            <a:ext cx="45719" cy="504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C1CC1C5B-2874-4DA6-B95C-71A910771778}"/>
              </a:ext>
            </a:extLst>
          </p:cNvPr>
          <p:cNvSpPr/>
          <p:nvPr/>
        </p:nvSpPr>
        <p:spPr>
          <a:xfrm>
            <a:off x="5444960" y="3498915"/>
            <a:ext cx="45719" cy="504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305093C5-B3F7-4D2D-B0B0-7E2A82CE6167}"/>
              </a:ext>
            </a:extLst>
          </p:cNvPr>
          <p:cNvSpPr/>
          <p:nvPr/>
        </p:nvSpPr>
        <p:spPr>
          <a:xfrm>
            <a:off x="5921210" y="3274851"/>
            <a:ext cx="45719" cy="504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1A3D46CE-3126-4F6D-AAE2-411BC9DA4449}"/>
              </a:ext>
            </a:extLst>
          </p:cNvPr>
          <p:cNvSpPr/>
          <p:nvPr/>
        </p:nvSpPr>
        <p:spPr>
          <a:xfrm>
            <a:off x="5692610" y="3498914"/>
            <a:ext cx="45719" cy="504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4B225BD6-EF52-422A-AA45-9D81519AA3F9}"/>
              </a:ext>
            </a:extLst>
          </p:cNvPr>
          <p:cNvSpPr/>
          <p:nvPr/>
        </p:nvSpPr>
        <p:spPr>
          <a:xfrm>
            <a:off x="5692609" y="3032353"/>
            <a:ext cx="45719" cy="504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F4B7C867-BE91-4575-AA65-9B6FD4157AA5}"/>
              </a:ext>
            </a:extLst>
          </p:cNvPr>
          <p:cNvSpPr/>
          <p:nvPr/>
        </p:nvSpPr>
        <p:spPr>
          <a:xfrm>
            <a:off x="5921210" y="3032352"/>
            <a:ext cx="45719" cy="504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B8B3C0A5-5224-418B-B9D7-C8FE1E84FF22}"/>
              </a:ext>
            </a:extLst>
          </p:cNvPr>
          <p:cNvSpPr/>
          <p:nvPr/>
        </p:nvSpPr>
        <p:spPr>
          <a:xfrm>
            <a:off x="5917400" y="3498914"/>
            <a:ext cx="45719" cy="504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89F96A06-3770-4A41-B33B-68BFF5CF5542}"/>
              </a:ext>
            </a:extLst>
          </p:cNvPr>
          <p:cNvSpPr/>
          <p:nvPr/>
        </p:nvSpPr>
        <p:spPr>
          <a:xfrm>
            <a:off x="6169867" y="3274850"/>
            <a:ext cx="45719" cy="504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59AF9831-955C-4EC6-A654-7627DBEDF1C1}"/>
              </a:ext>
            </a:extLst>
          </p:cNvPr>
          <p:cNvCxnSpPr>
            <a:cxnSpLocks/>
          </p:cNvCxnSpPr>
          <p:nvPr/>
        </p:nvCxnSpPr>
        <p:spPr>
          <a:xfrm>
            <a:off x="5541745" y="3300010"/>
            <a:ext cx="626421" cy="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5D1B1729-9E60-4884-B6C6-254AA3948C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51" t="50000" r="44538" b="27156"/>
          <a:stretch/>
        </p:blipFill>
        <p:spPr>
          <a:xfrm>
            <a:off x="7883618" y="2060917"/>
            <a:ext cx="2439693" cy="1368083"/>
          </a:xfrm>
          <a:prstGeom prst="rect">
            <a:avLst/>
          </a:prstGeom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D14F5239-BFCA-461F-98DA-CF107A8233E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73" t="49548" r="44569" b="27608"/>
          <a:stretch/>
        </p:blipFill>
        <p:spPr>
          <a:xfrm>
            <a:off x="7867606" y="3536631"/>
            <a:ext cx="2433344" cy="1368084"/>
          </a:xfrm>
          <a:prstGeom prst="rect">
            <a:avLst/>
          </a:prstGeom>
        </p:spPr>
      </p:pic>
      <p:sp>
        <p:nvSpPr>
          <p:cNvPr id="20" name="Tekstvak 19">
            <a:extLst>
              <a:ext uri="{FF2B5EF4-FFF2-40B4-BE49-F238E27FC236}">
                <a16:creationId xmlns:a16="http://schemas.microsoft.com/office/drawing/2014/main" id="{3B1850E8-1DAE-479C-A35A-78212CBFF3F5}"/>
              </a:ext>
            </a:extLst>
          </p:cNvPr>
          <p:cNvSpPr txBox="1"/>
          <p:nvPr/>
        </p:nvSpPr>
        <p:spPr>
          <a:xfrm>
            <a:off x="7788182" y="1758260"/>
            <a:ext cx="16077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Effect van </a:t>
            </a:r>
            <a:r>
              <a:rPr lang="en-GB" sz="1400" dirty="0" err="1"/>
              <a:t>strafpunt</a:t>
            </a:r>
            <a:endParaRPr lang="en-GB" sz="1400" dirty="0"/>
          </a:p>
        </p:txBody>
      </p:sp>
      <p:sp>
        <p:nvSpPr>
          <p:cNvPr id="21" name="Tijdelijke aanduiding voor dianummer 20">
            <a:extLst>
              <a:ext uri="{FF2B5EF4-FFF2-40B4-BE49-F238E27FC236}">
                <a16:creationId xmlns:a16="http://schemas.microsoft.com/office/drawing/2014/main" id="{14529D77-B60D-4A30-8634-A06CD80F1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619C2-F05A-46FE-B467-0C911E54D7BD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8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Tabel 49">
            <a:extLst>
              <a:ext uri="{FF2B5EF4-FFF2-40B4-BE49-F238E27FC236}">
                <a16:creationId xmlns:a16="http://schemas.microsoft.com/office/drawing/2014/main" id="{CCED350A-BD7A-4F76-A052-CE49A61CC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859871"/>
              </p:ext>
            </p:extLst>
          </p:nvPr>
        </p:nvGraphicFramePr>
        <p:xfrm>
          <a:off x="1846412" y="3968312"/>
          <a:ext cx="8496000" cy="1904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48000">
                  <a:extLst>
                    <a:ext uri="{9D8B030D-6E8A-4147-A177-3AD203B41FA5}">
                      <a16:colId xmlns:a16="http://schemas.microsoft.com/office/drawing/2014/main" val="1756460819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5481072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2637041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601208162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655896502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556146209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054341588"/>
                    </a:ext>
                  </a:extLst>
                </a:gridCol>
              </a:tblGrid>
              <a:tr h="396000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dirty="0">
                          <a:latin typeface="Calibri Light" panose="020F0302020204030204" pitchFamily="34" charset="0"/>
                        </a:rPr>
                        <a:t>Inclusief omhoog forceren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600" b="0" dirty="0">
                        <a:latin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600" b="0" dirty="0">
                        <a:latin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600" b="0" dirty="0">
                        <a:latin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600" b="0" dirty="0">
                        <a:latin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600" b="0" dirty="0">
                        <a:latin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600" b="0" dirty="0">
                        <a:latin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32334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dirty="0">
                          <a:latin typeface="Calibri Light" panose="020F0302020204030204" pitchFamily="34" charset="0"/>
                        </a:rPr>
                        <a:t>Sorteermethode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>
                          <a:latin typeface="Calibri Light" panose="020F0302020204030204" pitchFamily="34" charset="0"/>
                        </a:rPr>
                        <a:t>Netlist 1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>
                          <a:latin typeface="Calibri Light" panose="020F0302020204030204" pitchFamily="34" charset="0"/>
                        </a:rPr>
                        <a:t>Netlist 2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>
                          <a:latin typeface="Calibri Light" panose="020F0302020204030204" pitchFamily="34" charset="0"/>
                        </a:rPr>
                        <a:t>Netlist 3 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>
                          <a:latin typeface="Calibri Light" panose="020F0302020204030204" pitchFamily="34" charset="0"/>
                        </a:rPr>
                        <a:t>Netlist 4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>
                          <a:latin typeface="Calibri Light" panose="020F0302020204030204" pitchFamily="34" charset="0"/>
                        </a:rPr>
                        <a:t>Netlist 5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>
                          <a:latin typeface="Calibri Light" panose="020F0302020204030204" pitchFamily="34" charset="0"/>
                        </a:rPr>
                        <a:t>Netlist 6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085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alibri Light" panose="020F0302020204030204" pitchFamily="34" charset="0"/>
                        </a:rPr>
                        <a:t>Manhattan distance (g &gt; 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510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alibri Light" panose="020F0302020204030204" pitchFamily="34" charset="0"/>
                        </a:rPr>
                        <a:t>Manhattan distance (k &gt; 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205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alibri Light" panose="020F0302020204030204" pitchFamily="34" charset="0"/>
                        </a:rPr>
                        <a:t>Aantal connecties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056808"/>
                  </a:ext>
                </a:extLst>
              </a:tr>
            </a:tbl>
          </a:graphicData>
        </a:graphic>
      </p:graphicFrame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EF03FBEA-6D91-4C16-891B-2B6033D096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9599827"/>
              </p:ext>
            </p:extLst>
          </p:nvPr>
        </p:nvGraphicFramePr>
        <p:xfrm>
          <a:off x="1846412" y="1573685"/>
          <a:ext cx="8496000" cy="1844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48000">
                  <a:extLst>
                    <a:ext uri="{9D8B030D-6E8A-4147-A177-3AD203B41FA5}">
                      <a16:colId xmlns:a16="http://schemas.microsoft.com/office/drawing/2014/main" val="260432107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625335812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475102616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772068456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224895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94248018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681750728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dirty="0">
                          <a:latin typeface="Calibri Light" panose="020F0302020204030204" pitchFamily="34" charset="0"/>
                        </a:rPr>
                        <a:t>Manhattan distance + straf rond gates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600" b="0" dirty="0">
                        <a:latin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600" b="0" dirty="0">
                        <a:latin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600" b="0" dirty="0">
                        <a:latin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600" b="0" dirty="0">
                        <a:latin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600" b="0" dirty="0">
                        <a:latin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600" b="0" dirty="0">
                        <a:latin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675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0" dirty="0">
                          <a:latin typeface="Calibri Light" panose="020F0302020204030204" pitchFamily="34" charset="0"/>
                        </a:rPr>
                        <a:t>Sorteermethode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>
                          <a:latin typeface="Calibri Light" panose="020F0302020204030204" pitchFamily="34" charset="0"/>
                        </a:rPr>
                        <a:t>Netlist 1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>
                          <a:latin typeface="Calibri Light" panose="020F0302020204030204" pitchFamily="34" charset="0"/>
                        </a:rPr>
                        <a:t>Netlist 2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>
                          <a:latin typeface="Calibri Light" panose="020F0302020204030204" pitchFamily="34" charset="0"/>
                        </a:rPr>
                        <a:t>Netlist 3 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>
                          <a:latin typeface="Calibri Light" panose="020F0302020204030204" pitchFamily="34" charset="0"/>
                        </a:rPr>
                        <a:t>Netlist 4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>
                          <a:latin typeface="Calibri Light" panose="020F0302020204030204" pitchFamily="34" charset="0"/>
                        </a:rPr>
                        <a:t>Netlist 5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>
                          <a:latin typeface="Calibri Light" panose="020F0302020204030204" pitchFamily="34" charset="0"/>
                        </a:rPr>
                        <a:t>Netlist 6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94779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alibri Light" panose="020F0302020204030204" pitchFamily="34" charset="0"/>
                        </a:rPr>
                        <a:t>Manhattan distance (g &gt; 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428983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alibri Light" panose="020F0302020204030204" pitchFamily="34" charset="0"/>
                        </a:rPr>
                        <a:t>Manhattan distance (k &gt; 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870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alibri Light" panose="020F0302020204030204" pitchFamily="34" charset="0"/>
                        </a:rPr>
                        <a:t>Aantal connecties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Calibri Light" panose="020F030202020403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atin typeface="Calibri Light" panose="020F030202020403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atin typeface="Calibri Light" panose="020F030202020403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atin typeface="Calibri Light" panose="020F030202020403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atin typeface="Calibri Light" panose="020F030202020403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atin typeface="Calibri Light" panose="020F030202020403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195175"/>
                  </a:ext>
                </a:extLst>
              </a:tr>
            </a:tbl>
          </a:graphicData>
        </a:graphic>
      </p:graphicFrame>
      <p:pic>
        <p:nvPicPr>
          <p:cNvPr id="7" name="Afbeelding 6">
            <a:extLst>
              <a:ext uri="{FF2B5EF4-FFF2-40B4-BE49-F238E27FC236}">
                <a16:creationId xmlns:a16="http://schemas.microsoft.com/office/drawing/2014/main" id="{CD1D6651-638C-460E-848C-7550CF016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314" y="2596317"/>
            <a:ext cx="515257" cy="515257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63EFC70F-921B-4B6D-BE05-4CB34B7CC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543" y="2596317"/>
            <a:ext cx="515257" cy="515257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3B11B196-6969-427B-AE7B-CFA213497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772" y="2596317"/>
            <a:ext cx="515257" cy="515257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BB65B9DD-244F-4162-9950-E96991F9D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1" y="2596317"/>
            <a:ext cx="515257" cy="515257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A2222EA2-BA94-4B2D-8606-CC1708BEA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723" y="2713374"/>
            <a:ext cx="270329" cy="281142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D281F408-F9A9-4BBA-A8A3-130F47870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230" y="2596316"/>
            <a:ext cx="515257" cy="515257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CEF58F62-812C-4503-A15B-2A925628AB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693" y="3088857"/>
            <a:ext cx="270329" cy="281142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7C7290B0-0614-4F8A-8BC9-0DD3198D32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259" y="3088857"/>
            <a:ext cx="270329" cy="281142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6BC8B14E-C114-4FFA-A165-96661BD57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386" y="2971799"/>
            <a:ext cx="515257" cy="515257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A4F1F58A-AAA4-42F8-9C8E-D35754187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543" y="2971798"/>
            <a:ext cx="515257" cy="515257"/>
          </a:xfrm>
          <a:prstGeom prst="rect">
            <a:avLst/>
          </a:prstGeom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871872C5-84F4-48FD-9814-DA28A2B1F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622" y="2978110"/>
            <a:ext cx="515257" cy="515257"/>
          </a:xfrm>
          <a:prstGeom prst="rect">
            <a:avLst/>
          </a:prstGeom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981D27BE-00EB-4D76-A546-AA2988408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557" y="2969906"/>
            <a:ext cx="515257" cy="515257"/>
          </a:xfrm>
          <a:prstGeom prst="rect">
            <a:avLst/>
          </a:prstGeom>
        </p:spPr>
      </p:pic>
      <p:pic>
        <p:nvPicPr>
          <p:cNvPr id="20" name="Afbeelding 19">
            <a:extLst>
              <a:ext uri="{FF2B5EF4-FFF2-40B4-BE49-F238E27FC236}">
                <a16:creationId xmlns:a16="http://schemas.microsoft.com/office/drawing/2014/main" id="{E9562BC1-CF67-463B-AA2A-1127E161A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314" y="2225965"/>
            <a:ext cx="515257" cy="515257"/>
          </a:xfrm>
          <a:prstGeom prst="rect">
            <a:avLst/>
          </a:prstGeom>
        </p:spPr>
      </p:pic>
      <p:pic>
        <p:nvPicPr>
          <p:cNvPr id="21" name="Afbeelding 20">
            <a:extLst>
              <a:ext uri="{FF2B5EF4-FFF2-40B4-BE49-F238E27FC236}">
                <a16:creationId xmlns:a16="http://schemas.microsoft.com/office/drawing/2014/main" id="{E9809E27-E082-4064-8409-E2FF1DC6E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543" y="2225965"/>
            <a:ext cx="515257" cy="515257"/>
          </a:xfrm>
          <a:prstGeom prst="rect">
            <a:avLst/>
          </a:prstGeom>
        </p:spPr>
      </p:pic>
      <p:pic>
        <p:nvPicPr>
          <p:cNvPr id="22" name="Afbeelding 21">
            <a:extLst>
              <a:ext uri="{FF2B5EF4-FFF2-40B4-BE49-F238E27FC236}">
                <a16:creationId xmlns:a16="http://schemas.microsoft.com/office/drawing/2014/main" id="{AA694C8E-2198-4637-956F-7534CADD9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772" y="2225965"/>
            <a:ext cx="515257" cy="515257"/>
          </a:xfrm>
          <a:prstGeom prst="rect">
            <a:avLst/>
          </a:prstGeom>
        </p:spPr>
      </p:pic>
      <p:pic>
        <p:nvPicPr>
          <p:cNvPr id="23" name="Afbeelding 22">
            <a:extLst>
              <a:ext uri="{FF2B5EF4-FFF2-40B4-BE49-F238E27FC236}">
                <a16:creationId xmlns:a16="http://schemas.microsoft.com/office/drawing/2014/main" id="{76D69246-5AB9-41C3-B813-A081290BE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1" y="2225965"/>
            <a:ext cx="515257" cy="515257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6846D5C2-959C-42DD-A501-AD39413DA7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723" y="2343022"/>
            <a:ext cx="270329" cy="281142"/>
          </a:xfrm>
          <a:prstGeom prst="rect">
            <a:avLst/>
          </a:prstGeom>
        </p:spPr>
      </p:pic>
      <p:pic>
        <p:nvPicPr>
          <p:cNvPr id="25" name="Afbeelding 24">
            <a:extLst>
              <a:ext uri="{FF2B5EF4-FFF2-40B4-BE49-F238E27FC236}">
                <a16:creationId xmlns:a16="http://schemas.microsoft.com/office/drawing/2014/main" id="{2D7B8563-877A-4549-820A-DC67E2391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230" y="2225964"/>
            <a:ext cx="515257" cy="515257"/>
          </a:xfrm>
          <a:prstGeom prst="rect">
            <a:avLst/>
          </a:prstGeom>
        </p:spPr>
      </p:pic>
      <p:pic>
        <p:nvPicPr>
          <p:cNvPr id="26" name="Afbeelding 25">
            <a:extLst>
              <a:ext uri="{FF2B5EF4-FFF2-40B4-BE49-F238E27FC236}">
                <a16:creationId xmlns:a16="http://schemas.microsoft.com/office/drawing/2014/main" id="{0870225E-A474-47BD-92A7-3CB2BE061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187" y="4782616"/>
            <a:ext cx="270329" cy="281142"/>
          </a:xfrm>
          <a:prstGeom prst="rect">
            <a:avLst/>
          </a:prstGeom>
        </p:spPr>
      </p:pic>
      <p:pic>
        <p:nvPicPr>
          <p:cNvPr id="27" name="Afbeelding 26">
            <a:extLst>
              <a:ext uri="{FF2B5EF4-FFF2-40B4-BE49-F238E27FC236}">
                <a16:creationId xmlns:a16="http://schemas.microsoft.com/office/drawing/2014/main" id="{6559054D-93D4-4038-BB0F-C181B07AED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777" y="4786514"/>
            <a:ext cx="270329" cy="281142"/>
          </a:xfrm>
          <a:prstGeom prst="rect">
            <a:avLst/>
          </a:prstGeom>
        </p:spPr>
      </p:pic>
      <p:pic>
        <p:nvPicPr>
          <p:cNvPr id="28" name="Afbeelding 27">
            <a:extLst>
              <a:ext uri="{FF2B5EF4-FFF2-40B4-BE49-F238E27FC236}">
                <a16:creationId xmlns:a16="http://schemas.microsoft.com/office/drawing/2014/main" id="{7DFF182B-516A-4000-82B0-FB287EDE3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571" y="4773309"/>
            <a:ext cx="270329" cy="281142"/>
          </a:xfrm>
          <a:prstGeom prst="rect">
            <a:avLst/>
          </a:prstGeom>
        </p:spPr>
      </p:pic>
      <p:pic>
        <p:nvPicPr>
          <p:cNvPr id="29" name="Afbeelding 28">
            <a:extLst>
              <a:ext uri="{FF2B5EF4-FFF2-40B4-BE49-F238E27FC236}">
                <a16:creationId xmlns:a16="http://schemas.microsoft.com/office/drawing/2014/main" id="{C3FEB359-D9BB-4B9E-9A93-423411668C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022" y="4788252"/>
            <a:ext cx="270329" cy="281142"/>
          </a:xfrm>
          <a:prstGeom prst="rect">
            <a:avLst/>
          </a:prstGeom>
        </p:spPr>
      </p:pic>
      <p:pic>
        <p:nvPicPr>
          <p:cNvPr id="31" name="Afbeelding 30">
            <a:extLst>
              <a:ext uri="{FF2B5EF4-FFF2-40B4-BE49-F238E27FC236}">
                <a16:creationId xmlns:a16="http://schemas.microsoft.com/office/drawing/2014/main" id="{7732259A-2A96-4500-8E74-A1C3EC8A14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722" y="4798348"/>
            <a:ext cx="270329" cy="281142"/>
          </a:xfrm>
          <a:prstGeom prst="rect">
            <a:avLst/>
          </a:prstGeom>
        </p:spPr>
      </p:pic>
      <p:pic>
        <p:nvPicPr>
          <p:cNvPr id="35" name="Afbeelding 34">
            <a:extLst>
              <a:ext uri="{FF2B5EF4-FFF2-40B4-BE49-F238E27FC236}">
                <a16:creationId xmlns:a16="http://schemas.microsoft.com/office/drawing/2014/main" id="{6DF9A32C-4C20-4981-BA85-1E9EE7963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187" y="5546503"/>
            <a:ext cx="270329" cy="281142"/>
          </a:xfrm>
          <a:prstGeom prst="rect">
            <a:avLst/>
          </a:prstGeom>
        </p:spPr>
      </p:pic>
      <p:pic>
        <p:nvPicPr>
          <p:cNvPr id="36" name="Afbeelding 35">
            <a:extLst>
              <a:ext uri="{FF2B5EF4-FFF2-40B4-BE49-F238E27FC236}">
                <a16:creationId xmlns:a16="http://schemas.microsoft.com/office/drawing/2014/main" id="{61DC48CF-D9CE-4FCF-8F1F-2DE3C79B1E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777" y="5537701"/>
            <a:ext cx="270329" cy="281142"/>
          </a:xfrm>
          <a:prstGeom prst="rect">
            <a:avLst/>
          </a:prstGeom>
        </p:spPr>
      </p:pic>
      <p:pic>
        <p:nvPicPr>
          <p:cNvPr id="37" name="Afbeelding 36">
            <a:extLst>
              <a:ext uri="{FF2B5EF4-FFF2-40B4-BE49-F238E27FC236}">
                <a16:creationId xmlns:a16="http://schemas.microsoft.com/office/drawing/2014/main" id="{6C31DFF5-EE61-47E7-977D-B53F18E263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571" y="5549896"/>
            <a:ext cx="270329" cy="281142"/>
          </a:xfrm>
          <a:prstGeom prst="rect">
            <a:avLst/>
          </a:prstGeom>
        </p:spPr>
      </p:pic>
      <p:pic>
        <p:nvPicPr>
          <p:cNvPr id="38" name="Afbeelding 37">
            <a:extLst>
              <a:ext uri="{FF2B5EF4-FFF2-40B4-BE49-F238E27FC236}">
                <a16:creationId xmlns:a16="http://schemas.microsoft.com/office/drawing/2014/main" id="{0D7E7871-D71D-414F-92F8-F55670A546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022" y="5552139"/>
            <a:ext cx="270329" cy="281142"/>
          </a:xfrm>
          <a:prstGeom prst="rect">
            <a:avLst/>
          </a:prstGeom>
        </p:spPr>
      </p:pic>
      <p:pic>
        <p:nvPicPr>
          <p:cNvPr id="39" name="Afbeelding 38">
            <a:extLst>
              <a:ext uri="{FF2B5EF4-FFF2-40B4-BE49-F238E27FC236}">
                <a16:creationId xmlns:a16="http://schemas.microsoft.com/office/drawing/2014/main" id="{A906CA58-EA75-4299-88C9-F0170223DD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722" y="5562235"/>
            <a:ext cx="270329" cy="281142"/>
          </a:xfrm>
          <a:prstGeom prst="rect">
            <a:avLst/>
          </a:prstGeom>
        </p:spPr>
      </p:pic>
      <p:pic>
        <p:nvPicPr>
          <p:cNvPr id="40" name="Afbeelding 39">
            <a:extLst>
              <a:ext uri="{FF2B5EF4-FFF2-40B4-BE49-F238E27FC236}">
                <a16:creationId xmlns:a16="http://schemas.microsoft.com/office/drawing/2014/main" id="{96C28B52-930F-45A6-A73A-1575851C14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187" y="5176574"/>
            <a:ext cx="270329" cy="281142"/>
          </a:xfrm>
          <a:prstGeom prst="rect">
            <a:avLst/>
          </a:prstGeom>
        </p:spPr>
      </p:pic>
      <p:pic>
        <p:nvPicPr>
          <p:cNvPr id="41" name="Afbeelding 40">
            <a:extLst>
              <a:ext uri="{FF2B5EF4-FFF2-40B4-BE49-F238E27FC236}">
                <a16:creationId xmlns:a16="http://schemas.microsoft.com/office/drawing/2014/main" id="{AB4F56B2-2570-4110-AA5C-A5796D71B3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777" y="5167772"/>
            <a:ext cx="270329" cy="281142"/>
          </a:xfrm>
          <a:prstGeom prst="rect">
            <a:avLst/>
          </a:prstGeom>
        </p:spPr>
      </p:pic>
      <p:pic>
        <p:nvPicPr>
          <p:cNvPr id="42" name="Afbeelding 41">
            <a:extLst>
              <a:ext uri="{FF2B5EF4-FFF2-40B4-BE49-F238E27FC236}">
                <a16:creationId xmlns:a16="http://schemas.microsoft.com/office/drawing/2014/main" id="{A929D045-7E44-487B-860A-F3667BC67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571" y="5167267"/>
            <a:ext cx="270329" cy="281142"/>
          </a:xfrm>
          <a:prstGeom prst="rect">
            <a:avLst/>
          </a:prstGeom>
        </p:spPr>
      </p:pic>
      <p:pic>
        <p:nvPicPr>
          <p:cNvPr id="43" name="Afbeelding 42">
            <a:extLst>
              <a:ext uri="{FF2B5EF4-FFF2-40B4-BE49-F238E27FC236}">
                <a16:creationId xmlns:a16="http://schemas.microsoft.com/office/drawing/2014/main" id="{D83A7C1F-CEFB-4026-BF33-EE0231A69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022" y="5182210"/>
            <a:ext cx="270329" cy="281142"/>
          </a:xfrm>
          <a:prstGeom prst="rect">
            <a:avLst/>
          </a:prstGeom>
        </p:spPr>
      </p:pic>
      <p:pic>
        <p:nvPicPr>
          <p:cNvPr id="44" name="Afbeelding 43">
            <a:extLst>
              <a:ext uri="{FF2B5EF4-FFF2-40B4-BE49-F238E27FC236}">
                <a16:creationId xmlns:a16="http://schemas.microsoft.com/office/drawing/2014/main" id="{13973AAD-65FE-4945-9D57-6DC181484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722" y="5192306"/>
            <a:ext cx="270329" cy="281142"/>
          </a:xfrm>
          <a:prstGeom prst="rect">
            <a:avLst/>
          </a:prstGeom>
        </p:spPr>
      </p:pic>
      <p:pic>
        <p:nvPicPr>
          <p:cNvPr id="45" name="Afbeelding 44">
            <a:extLst>
              <a:ext uri="{FF2B5EF4-FFF2-40B4-BE49-F238E27FC236}">
                <a16:creationId xmlns:a16="http://schemas.microsoft.com/office/drawing/2014/main" id="{C352E502-301C-4127-A5B7-4B6554E4D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787" y="4679393"/>
            <a:ext cx="515257" cy="515257"/>
          </a:xfrm>
          <a:prstGeom prst="rect">
            <a:avLst/>
          </a:prstGeom>
        </p:spPr>
      </p:pic>
      <p:pic>
        <p:nvPicPr>
          <p:cNvPr id="46" name="Afbeelding 45">
            <a:extLst>
              <a:ext uri="{FF2B5EF4-FFF2-40B4-BE49-F238E27FC236}">
                <a16:creationId xmlns:a16="http://schemas.microsoft.com/office/drawing/2014/main" id="{A1B0D494-C989-4066-B85E-40A3C3A86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557" y="5031246"/>
            <a:ext cx="515257" cy="515257"/>
          </a:xfrm>
          <a:prstGeom prst="rect">
            <a:avLst/>
          </a:prstGeom>
        </p:spPr>
      </p:pic>
      <p:pic>
        <p:nvPicPr>
          <p:cNvPr id="47" name="Afbeelding 46">
            <a:extLst>
              <a:ext uri="{FF2B5EF4-FFF2-40B4-BE49-F238E27FC236}">
                <a16:creationId xmlns:a16="http://schemas.microsoft.com/office/drawing/2014/main" id="{3F5D7EB7-DFCD-4442-8A7D-9E38D304E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672" y="5419610"/>
            <a:ext cx="515257" cy="515257"/>
          </a:xfrm>
          <a:prstGeom prst="rect">
            <a:avLst/>
          </a:prstGeom>
        </p:spPr>
      </p:pic>
      <p:sp>
        <p:nvSpPr>
          <p:cNvPr id="56" name="Titel 1">
            <a:extLst>
              <a:ext uri="{FF2B5EF4-FFF2-40B4-BE49-F238E27FC236}">
                <a16:creationId xmlns:a16="http://schemas.microsoft.com/office/drawing/2014/main" id="{ED157B61-FD41-4451-95A1-76A6FBA8B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211" y="407078"/>
            <a:ext cx="8882401" cy="1032109"/>
          </a:xfrm>
        </p:spPr>
        <p:txBody>
          <a:bodyPr/>
          <a:lstStyle/>
          <a:p>
            <a:pPr algn="ctr"/>
            <a:r>
              <a:rPr lang="en-GB" cap="none" dirty="0"/>
              <a:t>Toepassing heuristieken</a:t>
            </a:r>
          </a:p>
        </p:txBody>
      </p:sp>
      <p:sp>
        <p:nvSpPr>
          <p:cNvPr id="57" name="Tijdelijke aanduiding voor dianummer 56">
            <a:extLst>
              <a:ext uri="{FF2B5EF4-FFF2-40B4-BE49-F238E27FC236}">
                <a16:creationId xmlns:a16="http://schemas.microsoft.com/office/drawing/2014/main" id="{D1F26896-DC75-42BF-8A46-948F3957B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619C2-F05A-46FE-B467-0C911E54D7BD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265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E9D173-EE9E-4E21-BCF3-648A2DEC1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cap="none" dirty="0"/>
              <a:t>Vergelijking </a:t>
            </a:r>
            <a:r>
              <a:rPr lang="nl-NL" cap="none" dirty="0"/>
              <a:t>sorteermethodes</a:t>
            </a:r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0744A519-7660-43A4-A935-DCA5BE7DB5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3507727"/>
              </p:ext>
            </p:extLst>
          </p:nvPr>
        </p:nvGraphicFramePr>
        <p:xfrm>
          <a:off x="1141413" y="2321169"/>
          <a:ext cx="3107031" cy="25865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35677">
                  <a:extLst>
                    <a:ext uri="{9D8B030D-6E8A-4147-A177-3AD203B41FA5}">
                      <a16:colId xmlns:a16="http://schemas.microsoft.com/office/drawing/2014/main" val="3656958667"/>
                    </a:ext>
                  </a:extLst>
                </a:gridCol>
                <a:gridCol w="1035677">
                  <a:extLst>
                    <a:ext uri="{9D8B030D-6E8A-4147-A177-3AD203B41FA5}">
                      <a16:colId xmlns:a16="http://schemas.microsoft.com/office/drawing/2014/main" val="2999271920"/>
                    </a:ext>
                  </a:extLst>
                </a:gridCol>
                <a:gridCol w="1035677">
                  <a:extLst>
                    <a:ext uri="{9D8B030D-6E8A-4147-A177-3AD203B41FA5}">
                      <a16:colId xmlns:a16="http://schemas.microsoft.com/office/drawing/2014/main" val="2865614165"/>
                    </a:ext>
                  </a:extLst>
                </a:gridCol>
              </a:tblGrid>
              <a:tr h="366151">
                <a:tc gridSpan="3">
                  <a:txBody>
                    <a:bodyPr/>
                    <a:lstStyle/>
                    <a:p>
                      <a:pPr algn="ctr"/>
                      <a:r>
                        <a:rPr lang="en-GB" sz="1800" b="0" dirty="0"/>
                        <a:t>Aantal connecties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055515"/>
                  </a:ext>
                </a:extLst>
              </a:tr>
              <a:tr h="366151"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Netlist 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Tijd (min)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Lengte 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444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B050"/>
                          </a:solidFill>
                        </a:rPr>
                        <a:t>0:05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719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060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0:05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1047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583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B050"/>
                          </a:solidFill>
                        </a:rPr>
                        <a:t>0:30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B050"/>
                          </a:solidFill>
                        </a:rPr>
                        <a:t>1157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182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0:22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1368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519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2:09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1554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831883"/>
                  </a:ext>
                </a:extLst>
              </a:tr>
            </a:tbl>
          </a:graphicData>
        </a:graphic>
      </p:graphicFrame>
      <p:graphicFrame>
        <p:nvGraphicFramePr>
          <p:cNvPr id="6" name="Tabel 4">
            <a:extLst>
              <a:ext uri="{FF2B5EF4-FFF2-40B4-BE49-F238E27FC236}">
                <a16:creationId xmlns:a16="http://schemas.microsoft.com/office/drawing/2014/main" id="{4341F8F4-57E6-462A-8361-7E6D761131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1619346"/>
              </p:ext>
            </p:extLst>
          </p:nvPr>
        </p:nvGraphicFramePr>
        <p:xfrm>
          <a:off x="4540896" y="2316480"/>
          <a:ext cx="3107031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35677">
                  <a:extLst>
                    <a:ext uri="{9D8B030D-6E8A-4147-A177-3AD203B41FA5}">
                      <a16:colId xmlns:a16="http://schemas.microsoft.com/office/drawing/2014/main" val="3656958667"/>
                    </a:ext>
                  </a:extLst>
                </a:gridCol>
                <a:gridCol w="1035677">
                  <a:extLst>
                    <a:ext uri="{9D8B030D-6E8A-4147-A177-3AD203B41FA5}">
                      <a16:colId xmlns:a16="http://schemas.microsoft.com/office/drawing/2014/main" val="2999271920"/>
                    </a:ext>
                  </a:extLst>
                </a:gridCol>
                <a:gridCol w="1035677">
                  <a:extLst>
                    <a:ext uri="{9D8B030D-6E8A-4147-A177-3AD203B41FA5}">
                      <a16:colId xmlns:a16="http://schemas.microsoft.com/office/drawing/2014/main" val="286561416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GB" sz="1800" b="0" dirty="0"/>
                        <a:t>Manhattan distance (k &gt; g)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 b="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 b="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681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Netlist 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Tijd (min)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Lengte 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444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0:07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743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060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0:14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993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583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1:44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1183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182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1:22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1358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519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1526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831883"/>
                  </a:ext>
                </a:extLst>
              </a:tr>
            </a:tbl>
          </a:graphicData>
        </a:graphic>
      </p:graphicFrame>
      <p:graphicFrame>
        <p:nvGraphicFramePr>
          <p:cNvPr id="7" name="Tabel 4">
            <a:extLst>
              <a:ext uri="{FF2B5EF4-FFF2-40B4-BE49-F238E27FC236}">
                <a16:creationId xmlns:a16="http://schemas.microsoft.com/office/drawing/2014/main" id="{346FB285-368D-4652-9F1C-88A6DB98FF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6122254"/>
              </p:ext>
            </p:extLst>
          </p:nvPr>
        </p:nvGraphicFramePr>
        <p:xfrm>
          <a:off x="7940380" y="2316480"/>
          <a:ext cx="3107031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35677">
                  <a:extLst>
                    <a:ext uri="{9D8B030D-6E8A-4147-A177-3AD203B41FA5}">
                      <a16:colId xmlns:a16="http://schemas.microsoft.com/office/drawing/2014/main" val="3656958667"/>
                    </a:ext>
                  </a:extLst>
                </a:gridCol>
                <a:gridCol w="1035677">
                  <a:extLst>
                    <a:ext uri="{9D8B030D-6E8A-4147-A177-3AD203B41FA5}">
                      <a16:colId xmlns:a16="http://schemas.microsoft.com/office/drawing/2014/main" val="2999271920"/>
                    </a:ext>
                  </a:extLst>
                </a:gridCol>
                <a:gridCol w="1035677">
                  <a:extLst>
                    <a:ext uri="{9D8B030D-6E8A-4147-A177-3AD203B41FA5}">
                      <a16:colId xmlns:a16="http://schemas.microsoft.com/office/drawing/2014/main" val="286561416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dirty="0"/>
                        <a:t>Manhattan distance (g &gt; k)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 b="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 b="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99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Netlist 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Tijd (min)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Lengte 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444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0:08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B050"/>
                          </a:solidFill>
                        </a:rPr>
                        <a:t>679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060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B050"/>
                          </a:solidFill>
                        </a:rPr>
                        <a:t>0:05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B050"/>
                          </a:solidFill>
                        </a:rPr>
                        <a:t>867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583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0:38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182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B050"/>
                          </a:solidFill>
                        </a:rPr>
                        <a:t>0:22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B050"/>
                          </a:solidFill>
                        </a:rPr>
                        <a:t>1300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519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B050"/>
                          </a:solidFill>
                        </a:rPr>
                        <a:t>1:12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B050"/>
                          </a:solidFill>
                        </a:rPr>
                        <a:t>1478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831883"/>
                  </a:ext>
                </a:extLst>
              </a:tr>
            </a:tbl>
          </a:graphicData>
        </a:graphic>
      </p:graphicFrame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96A7A90B-F43B-4595-8D32-BBC7D6FDA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619C2-F05A-46FE-B467-0C911E54D7BD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33015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auw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1375</TotalTime>
  <Words>429</Words>
  <Application>Microsoft Office PowerPoint</Application>
  <PresentationFormat>Breedbeeld</PresentationFormat>
  <Paragraphs>221</Paragraphs>
  <Slides>14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Circuit</vt:lpstr>
      <vt:lpstr>Chips &amp; Circuits</vt:lpstr>
      <vt:lpstr>Introductie</vt:lpstr>
      <vt:lpstr>Doel van de case</vt:lpstr>
      <vt:lpstr>Constraints</vt:lpstr>
      <vt:lpstr>Oplossingsruimte</vt:lpstr>
      <vt:lpstr>Breadth First</vt:lpstr>
      <vt:lpstr>A*</vt:lpstr>
      <vt:lpstr>Toepassing heuristieken</vt:lpstr>
      <vt:lpstr>Vergelijking sorteermethodes</vt:lpstr>
      <vt:lpstr>Hillclimber</vt:lpstr>
      <vt:lpstr>Resultaten </vt:lpstr>
      <vt:lpstr>PowerPoint-presentatie</vt:lpstr>
      <vt:lpstr>Conclusie</vt:lpstr>
      <vt:lpstr>Vervolg onderzoek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Chips &amp; Circuits</dc:title>
  <dc:creator>Jop Meijer</dc:creator>
  <cp:lastModifiedBy>Jop Meijer</cp:lastModifiedBy>
  <cp:revision>255</cp:revision>
  <dcterms:created xsi:type="dcterms:W3CDTF">2020-01-29T10:32:46Z</dcterms:created>
  <dcterms:modified xsi:type="dcterms:W3CDTF">2020-01-30T19:53:18Z</dcterms:modified>
</cp:coreProperties>
</file>