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4" r:id="rId2"/>
    <p:sldId id="676" r:id="rId3"/>
    <p:sldId id="652" r:id="rId4"/>
    <p:sldId id="649" r:id="rId5"/>
    <p:sldId id="682" r:id="rId6"/>
    <p:sldId id="683" r:id="rId7"/>
    <p:sldId id="671" r:id="rId8"/>
    <p:sldId id="681" r:id="rId9"/>
    <p:sldId id="684" r:id="rId10"/>
    <p:sldId id="685" r:id="rId11"/>
    <p:sldId id="686" r:id="rId12"/>
    <p:sldId id="627" r:id="rId13"/>
    <p:sldId id="626" r:id="rId14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18CE7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3901" autoAdjust="0"/>
  </p:normalViewPr>
  <p:slideViewPr>
    <p:cSldViewPr snapToGrid="0" snapToObjects="1">
      <p:cViewPr varScale="1">
        <p:scale>
          <a:sx n="115" d="100"/>
          <a:sy n="115" d="100"/>
        </p:scale>
        <p:origin x="392" y="19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11/10/18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36707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20276"/>
            <a:ext cx="10820985" cy="338095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580" y="2156883"/>
            <a:ext cx="10820985" cy="3967589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/>
          <p:cNvSpPr txBox="1">
            <a:spLocks/>
          </p:cNvSpPr>
          <p:nvPr userDrawn="1"/>
        </p:nvSpPr>
        <p:spPr>
          <a:xfrm>
            <a:off x="1051346" y="4348865"/>
            <a:ext cx="6405219" cy="482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A NETWORK OF SOLUTIONS</a:t>
            </a:r>
          </a:p>
        </p:txBody>
      </p:sp>
      <p:sp>
        <p:nvSpPr>
          <p:cNvPr id="6" name="Text Placeholder 33"/>
          <p:cNvSpPr txBox="1">
            <a:spLocks/>
          </p:cNvSpPr>
          <p:nvPr userDrawn="1"/>
        </p:nvSpPr>
        <p:spPr>
          <a:xfrm>
            <a:off x="1051346" y="4024191"/>
            <a:ext cx="9653515" cy="41603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354">
              <a:spcBef>
                <a:spcPts val="1000"/>
              </a:spcBef>
              <a:buNone/>
            </a:pP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CCG: Centro de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Computação</a:t>
            </a:r>
            <a:r>
              <a:rPr lang="en-US" sz="1800" kern="0" spc="150" dirty="0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1800" kern="0" spc="150" dirty="0" err="1">
                <a:solidFill>
                  <a:srgbClr val="3242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Gráfica</a:t>
            </a:r>
            <a:endParaRPr lang="en-US" sz="1800" kern="0" spc="150" dirty="0">
              <a:solidFill>
                <a:srgbClr val="32424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Rectângulo 4"/>
          <p:cNvSpPr/>
          <p:nvPr userDrawn="1"/>
        </p:nvSpPr>
        <p:spPr>
          <a:xfrm>
            <a:off x="1051346" y="4869738"/>
            <a:ext cx="142874" cy="1428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15"/>
          <p:cNvSpPr/>
          <p:nvPr userDrawn="1"/>
        </p:nvSpPr>
        <p:spPr>
          <a:xfrm>
            <a:off x="1425502" y="4869738"/>
            <a:ext cx="142874" cy="142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6"/>
          <p:cNvSpPr/>
          <p:nvPr userDrawn="1"/>
        </p:nvSpPr>
        <p:spPr>
          <a:xfrm>
            <a:off x="1806502" y="4869738"/>
            <a:ext cx="142874" cy="142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7"/>
          <p:cNvSpPr/>
          <p:nvPr userDrawn="1"/>
        </p:nvSpPr>
        <p:spPr>
          <a:xfrm>
            <a:off x="2177977" y="4869738"/>
            <a:ext cx="142874" cy="142874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"/>
          <p:cNvSpPr/>
          <p:nvPr userDrawn="1"/>
        </p:nvSpPr>
        <p:spPr>
          <a:xfrm>
            <a:off x="1051346" y="2955949"/>
            <a:ext cx="826593" cy="8265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26" y="3888773"/>
            <a:ext cx="5880020" cy="332672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3799" y="970242"/>
            <a:ext cx="10820985" cy="338095"/>
          </a:xfrm>
        </p:spPr>
        <p:txBody>
          <a:bodyPr anchor="b">
            <a:noAutofit/>
          </a:bodyPr>
          <a:lstStyle>
            <a:lvl1pPr marL="0" indent="0" algn="l">
              <a:defRPr sz="2500" b="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CLIQUE PARA INSERIR TÍTULO DA APRESENTAÇÃO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346" y="5904758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776463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7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817" y="2052918"/>
            <a:ext cx="12202633" cy="3285055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0581" y="151225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7880" y="5629728"/>
            <a:ext cx="10833685" cy="61954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8641291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548981" y="306741"/>
            <a:ext cx="478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pc="300" dirty="0">
                <a:solidFill>
                  <a:schemeClr val="bg1">
                    <a:lumMod val="50000"/>
                  </a:schemeClr>
                </a:solidFill>
              </a:rPr>
              <a:t>CCG: Centro</a:t>
            </a:r>
            <a:r>
              <a:rPr lang="pt-PT" sz="1200" spc="300" baseline="0" dirty="0">
                <a:solidFill>
                  <a:schemeClr val="bg1">
                    <a:lumMod val="50000"/>
                  </a:schemeClr>
                </a:solidFill>
              </a:rPr>
              <a:t> de Computação Gráfica</a:t>
            </a:r>
            <a:endParaRPr lang="pt-PT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6" name="TextBox 1"/>
          <p:cNvSpPr txBox="1"/>
          <p:nvPr userDrawn="1"/>
        </p:nvSpPr>
        <p:spPr>
          <a:xfrm>
            <a:off x="609306" y="631469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2" y="625851"/>
            <a:ext cx="8116504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0633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09439" y="1333502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01022" y="3004605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15522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416630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5594" y="1333501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136702" y="3004604"/>
            <a:ext cx="1647825" cy="1613953"/>
          </a:xfrm>
          <a:prstGeom prst="rect">
            <a:avLst/>
          </a:prstGeom>
          <a:solidFill>
            <a:srgbClr val="D9D9D9"/>
          </a:solidFill>
        </p:spPr>
        <p:txBody>
          <a:bodyPr/>
          <a:lstStyle/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TextBox 1"/>
          <p:cNvSpPr txBox="1"/>
          <p:nvPr userDrawn="1"/>
        </p:nvSpPr>
        <p:spPr>
          <a:xfrm>
            <a:off x="546469" y="63291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ccg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.pt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115822" y="1333502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83505"/>
            <a:ext cx="4427298" cy="283505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37881" y="4854141"/>
            <a:ext cx="10897272" cy="1148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577798" y="293790"/>
            <a:ext cx="3910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CCG: Centro de Computação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2869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pt-PT"/>
              <a:t>Clique no ícone para adicionar uma imagem</a:t>
            </a:r>
            <a:endParaRPr lang="id-ID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044268" y="1321230"/>
            <a:ext cx="4427298" cy="292666"/>
          </a:xfrm>
        </p:spPr>
        <p:txBody>
          <a:bodyPr anchor="b">
            <a:normAutofit/>
          </a:bodyPr>
          <a:lstStyle>
            <a:lvl1pPr algn="l">
              <a:defRPr sz="2000" b="0" baseline="0"/>
            </a:lvl1pPr>
          </a:lstStyle>
          <a:p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5822" y="1796995"/>
            <a:ext cx="4427298" cy="44343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5" y="335290"/>
            <a:ext cx="1899042" cy="5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9" r:id="rId2"/>
    <p:sldLayoutId id="2147483662" r:id="rId3"/>
    <p:sldLayoutId id="2147483686" r:id="rId4"/>
    <p:sldLayoutId id="2147483685" r:id="rId5"/>
    <p:sldLayoutId id="2147483687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transmodel-cen.eu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47094.vs.easily.co.uk/netex/schema/index.htm" TargetMode="External"/><Relationship Id="rId2" Type="http://schemas.openxmlformats.org/officeDocument/2006/relationships/hyperlink" Target="http://netex-cen.eu/?page_id=1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Oficina de Dados Abertos – Dados Abertos e Cidades Inteligentes</a:t>
            </a:r>
          </a:p>
        </p:txBody>
      </p:sp>
      <p:sp>
        <p:nvSpPr>
          <p:cNvPr id="3" name="TextBox 1"/>
          <p:cNvSpPr txBox="1"/>
          <p:nvPr/>
        </p:nvSpPr>
        <p:spPr>
          <a:xfrm rot="16200000">
            <a:off x="11642810" y="623324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Mod.100/1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Dados Abertos e Cidades Inteligentes</a:t>
            </a:r>
            <a:endParaRPr lang="en-GB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”</a:t>
            </a:r>
            <a:r>
              <a:rPr lang="en-GB" dirty="0" err="1"/>
              <a:t>Meia</a:t>
            </a:r>
            <a:r>
              <a:rPr lang="en-GB" dirty="0"/>
              <a:t> </a:t>
            </a:r>
            <a:r>
              <a:rPr lang="en-GB" dirty="0" err="1"/>
              <a:t>solução</a:t>
            </a:r>
            <a:r>
              <a:rPr lang="en-GB" dirty="0"/>
              <a:t>”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C38C11-CE08-0E40-882D-2C137A01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48173"/>
            <a:ext cx="11023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Dados Abertos e Cidades Inteligentes</a:t>
            </a:r>
            <a:endParaRPr lang="en-GB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”</a:t>
            </a:r>
            <a:r>
              <a:rPr lang="en-GB" dirty="0" err="1"/>
              <a:t>Meia</a:t>
            </a:r>
            <a:r>
              <a:rPr lang="en-GB" dirty="0"/>
              <a:t> </a:t>
            </a:r>
            <a:r>
              <a:rPr lang="en-GB" dirty="0" err="1"/>
              <a:t>solução</a:t>
            </a:r>
            <a:r>
              <a:rPr lang="en-GB" dirty="0"/>
              <a:t>”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F52A0BA-19BD-9C42-AD42-E2A943EF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0" y="1858371"/>
            <a:ext cx="8236941" cy="44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09775" y="3017042"/>
            <a:ext cx="8229600" cy="369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ource Sans Pro" pitchFamily="34" charset="0"/>
                <a:ea typeface="+mj-ea"/>
                <a:cs typeface="+mj-cs"/>
              </a:rPr>
              <a:t>Thanks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ource Sans Pro" pitchFamily="34" charset="0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Source Sans Pro" pitchFamily="34" charset="0"/>
                <a:ea typeface="+mj-ea"/>
                <a:cs typeface="+mj-cs"/>
              </a:rPr>
              <a:t>For Watching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Source Sans Pro" pitchFamily="34" charset="0"/>
              <a:ea typeface="+mj-ea"/>
              <a:cs typeface="+mj-cs"/>
            </a:endParaRPr>
          </a:p>
        </p:txBody>
      </p:sp>
      <p:sp>
        <p:nvSpPr>
          <p:cNvPr id="5" name="AutoShape 81"/>
          <p:cNvSpPr>
            <a:spLocks/>
          </p:cNvSpPr>
          <p:nvPr/>
        </p:nvSpPr>
        <p:spPr bwMode="auto">
          <a:xfrm>
            <a:off x="5743575" y="1924375"/>
            <a:ext cx="708942" cy="7089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1" y="4008256"/>
            <a:ext cx="2433290" cy="10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152401" y="2457450"/>
            <a:ext cx="304800" cy="304800"/>
            <a:chOff x="6248400" y="2343150"/>
            <a:chExt cx="304800" cy="304800"/>
          </a:xfrm>
        </p:grpSpPr>
        <p:sp>
          <p:nvSpPr>
            <p:cNvPr id="21" name="Rounded Rectangle 5"/>
            <p:cNvSpPr/>
            <p:nvPr/>
          </p:nvSpPr>
          <p:spPr>
            <a:xfrm>
              <a:off x="6248400" y="2343150"/>
              <a:ext cx="304800" cy="3048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9"/>
            <p:cNvGrpSpPr/>
            <p:nvPr/>
          </p:nvGrpSpPr>
          <p:grpSpPr>
            <a:xfrm>
              <a:off x="6323504" y="2398190"/>
              <a:ext cx="139436" cy="203256"/>
              <a:chOff x="4195824" y="3652404"/>
              <a:chExt cx="251543" cy="366676"/>
            </a:xfrm>
            <a:solidFill>
              <a:schemeClr val="bg1"/>
            </a:solidFill>
          </p:grpSpPr>
          <p:sp>
            <p:nvSpPr>
              <p:cNvPr id="23" name="AutoShape 97"/>
              <p:cNvSpPr>
                <a:spLocks/>
              </p:cNvSpPr>
              <p:nvPr/>
            </p:nvSpPr>
            <p:spPr bwMode="auto">
              <a:xfrm>
                <a:off x="4195824" y="3652404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98"/>
              <p:cNvSpPr>
                <a:spLocks/>
              </p:cNvSpPr>
              <p:nvPr/>
            </p:nvSpPr>
            <p:spPr bwMode="auto">
              <a:xfrm>
                <a:off x="4332809" y="3686819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99"/>
              <p:cNvSpPr>
                <a:spLocks/>
              </p:cNvSpPr>
              <p:nvPr/>
            </p:nvSpPr>
            <p:spPr bwMode="auto">
              <a:xfrm>
                <a:off x="4344698" y="3973402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Rectangle 28"/>
          <p:cNvSpPr/>
          <p:nvPr/>
        </p:nvSpPr>
        <p:spPr>
          <a:xfrm>
            <a:off x="685802" y="2472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+351 253 510 580</a:t>
            </a:r>
          </a:p>
        </p:txBody>
      </p:sp>
      <p:grpSp>
        <p:nvGrpSpPr>
          <p:cNvPr id="27" name="Group 25"/>
          <p:cNvGrpSpPr/>
          <p:nvPr/>
        </p:nvGrpSpPr>
        <p:grpSpPr>
          <a:xfrm>
            <a:off x="152401" y="2838450"/>
            <a:ext cx="304800" cy="304800"/>
            <a:chOff x="6248400" y="2724150"/>
            <a:chExt cx="304800" cy="304800"/>
          </a:xfrm>
        </p:grpSpPr>
        <p:sp>
          <p:nvSpPr>
            <p:cNvPr id="32" name="Rounded Rectangle 6"/>
            <p:cNvSpPr/>
            <p:nvPr/>
          </p:nvSpPr>
          <p:spPr>
            <a:xfrm>
              <a:off x="6248400" y="2724150"/>
              <a:ext cx="3048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/>
          </p:nvSpPr>
          <p:spPr bwMode="auto">
            <a:xfrm>
              <a:off x="6296025" y="2776136"/>
              <a:ext cx="196320" cy="1970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9"/>
          <p:cNvSpPr/>
          <p:nvPr/>
        </p:nvSpPr>
        <p:spPr>
          <a:xfrm>
            <a:off x="685802" y="2853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www.ccg.pt</a:t>
            </a:r>
          </a:p>
        </p:txBody>
      </p:sp>
      <p:grpSp>
        <p:nvGrpSpPr>
          <p:cNvPr id="35" name="Group 26"/>
          <p:cNvGrpSpPr/>
          <p:nvPr/>
        </p:nvGrpSpPr>
        <p:grpSpPr>
          <a:xfrm>
            <a:off x="152401" y="3219450"/>
            <a:ext cx="304800" cy="304800"/>
            <a:chOff x="6248400" y="3105150"/>
            <a:chExt cx="304800" cy="304800"/>
          </a:xfrm>
        </p:grpSpPr>
        <p:sp>
          <p:nvSpPr>
            <p:cNvPr id="37" name="Rounded Rectangle 7"/>
            <p:cNvSpPr/>
            <p:nvPr/>
          </p:nvSpPr>
          <p:spPr>
            <a:xfrm>
              <a:off x="6248400" y="3105150"/>
              <a:ext cx="3048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6338755" y="3160119"/>
              <a:ext cx="108842" cy="202942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Rectangle 30"/>
          <p:cNvSpPr/>
          <p:nvPr/>
        </p:nvSpPr>
        <p:spPr>
          <a:xfrm>
            <a:off x="685802" y="3234839"/>
            <a:ext cx="365759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CCG-Centro-de-Computação-Gráfica</a:t>
            </a:r>
          </a:p>
        </p:txBody>
      </p:sp>
      <p:grpSp>
        <p:nvGrpSpPr>
          <p:cNvPr id="40" name="Group 27"/>
          <p:cNvGrpSpPr/>
          <p:nvPr/>
        </p:nvGrpSpPr>
        <p:grpSpPr>
          <a:xfrm>
            <a:off x="152401" y="3600450"/>
            <a:ext cx="304800" cy="304800"/>
            <a:chOff x="6248400" y="3486150"/>
            <a:chExt cx="304800" cy="304800"/>
          </a:xfrm>
        </p:grpSpPr>
        <p:sp>
          <p:nvSpPr>
            <p:cNvPr id="42" name="Rounded Rectangle 8"/>
            <p:cNvSpPr/>
            <p:nvPr/>
          </p:nvSpPr>
          <p:spPr>
            <a:xfrm>
              <a:off x="6248400" y="3486150"/>
              <a:ext cx="304800" cy="304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utoShape 83"/>
            <p:cNvSpPr>
              <a:spLocks/>
            </p:cNvSpPr>
            <p:nvPr/>
          </p:nvSpPr>
          <p:spPr bwMode="auto">
            <a:xfrm>
              <a:off x="6299490" y="3573984"/>
              <a:ext cx="202910" cy="133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1" name="Rectangle 31"/>
          <p:cNvSpPr/>
          <p:nvPr/>
        </p:nvSpPr>
        <p:spPr>
          <a:xfrm>
            <a:off x="685802" y="3615839"/>
            <a:ext cx="23621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info@ccg.pt</a:t>
            </a:r>
          </a:p>
        </p:txBody>
      </p:sp>
      <p:sp>
        <p:nvSpPr>
          <p:cNvPr id="47" name="Rectangle 32"/>
          <p:cNvSpPr/>
          <p:nvPr/>
        </p:nvSpPr>
        <p:spPr>
          <a:xfrm>
            <a:off x="661329" y="3978977"/>
            <a:ext cx="236219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Campus de Azurém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Centro de Computação Gráfica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4800-048 Guimarães</a:t>
            </a:r>
          </a:p>
          <a:p>
            <a:pPr>
              <a:lnSpc>
                <a:spcPct val="150000"/>
              </a:lnSpc>
            </a:pPr>
            <a:r>
              <a:rPr lang="ms-MY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Portugal</a:t>
            </a:r>
          </a:p>
        </p:txBody>
      </p:sp>
      <p:grpSp>
        <p:nvGrpSpPr>
          <p:cNvPr id="50" name="Group 35"/>
          <p:cNvGrpSpPr/>
          <p:nvPr/>
        </p:nvGrpSpPr>
        <p:grpSpPr>
          <a:xfrm>
            <a:off x="1" y="0"/>
            <a:ext cx="3200400" cy="2190750"/>
            <a:chOff x="5943600" y="0"/>
            <a:chExt cx="3200400" cy="2190750"/>
          </a:xfrm>
        </p:grpSpPr>
        <p:sp>
          <p:nvSpPr>
            <p:cNvPr id="51" name="Rectangle 4"/>
            <p:cNvSpPr/>
            <p:nvPr/>
          </p:nvSpPr>
          <p:spPr>
            <a:xfrm>
              <a:off x="5943600" y="0"/>
              <a:ext cx="3200400" cy="2190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utoShape 130"/>
            <p:cNvSpPr>
              <a:spLocks/>
            </p:cNvSpPr>
            <p:nvPr/>
          </p:nvSpPr>
          <p:spPr bwMode="auto">
            <a:xfrm>
              <a:off x="7147851" y="438150"/>
              <a:ext cx="853150" cy="853146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34"/>
            <p:cNvSpPr/>
            <p:nvPr/>
          </p:nvSpPr>
          <p:spPr>
            <a:xfrm>
              <a:off x="6400800" y="1428750"/>
              <a:ext cx="2362199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ms-MY" dirty="0">
                  <a:solidFill>
                    <a:schemeClr val="bg1"/>
                  </a:solidFill>
                  <a:latin typeface="Source Sans Pro" pitchFamily="34" charset="0"/>
                </a:rPr>
                <a:t>Get In Touch</a:t>
              </a:r>
            </a:p>
          </p:txBody>
        </p:sp>
      </p:grp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80" y="3914775"/>
            <a:ext cx="5880020" cy="3326728"/>
          </a:xfrm>
          <a:prstGeom prst="rect">
            <a:avLst/>
          </a:prstGeom>
        </p:spPr>
      </p:pic>
      <p:sp>
        <p:nvSpPr>
          <p:cNvPr id="57" name="Rounded Rectangle 8"/>
          <p:cNvSpPr/>
          <p:nvPr/>
        </p:nvSpPr>
        <p:spPr>
          <a:xfrm>
            <a:off x="161926" y="4010025"/>
            <a:ext cx="304800" cy="304800"/>
          </a:xfrm>
          <a:prstGeom prst="roundRect">
            <a:avLst/>
          </a:prstGeom>
          <a:solidFill>
            <a:srgbClr val="00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5"/>
          <p:cNvGrpSpPr/>
          <p:nvPr/>
        </p:nvGrpSpPr>
        <p:grpSpPr>
          <a:xfrm>
            <a:off x="225723" y="4052520"/>
            <a:ext cx="158755" cy="211914"/>
            <a:chOff x="557168" y="3652404"/>
            <a:chExt cx="274694" cy="366676"/>
          </a:xfrm>
          <a:solidFill>
            <a:schemeClr val="bg1"/>
          </a:solidFill>
        </p:grpSpPr>
        <p:sp>
          <p:nvSpPr>
            <p:cNvPr id="48" name="AutoShape 108"/>
            <p:cNvSpPr>
              <a:spLocks/>
            </p:cNvSpPr>
            <p:nvPr/>
          </p:nvSpPr>
          <p:spPr bwMode="auto">
            <a:xfrm>
              <a:off x="625372" y="3721234"/>
              <a:ext cx="137660" cy="1376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AutoShape 109"/>
            <p:cNvSpPr>
              <a:spLocks/>
            </p:cNvSpPr>
            <p:nvPr/>
          </p:nvSpPr>
          <p:spPr bwMode="auto">
            <a:xfrm>
              <a:off x="557168" y="3652404"/>
              <a:ext cx="274694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068" y="720690"/>
            <a:ext cx="2771953" cy="7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Dados Abertos e Cidades Inteligentes</a:t>
            </a:r>
            <a:endParaRPr lang="en-GB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Desafio</a:t>
            </a:r>
            <a:r>
              <a:rPr lang="en-GB" dirty="0"/>
              <a:t> - </a:t>
            </a:r>
            <a:r>
              <a:rPr lang="en-GB" dirty="0" err="1"/>
              <a:t>Rede</a:t>
            </a:r>
            <a:r>
              <a:rPr lang="en-GB" dirty="0"/>
              <a:t> de </a:t>
            </a:r>
            <a:r>
              <a:rPr lang="en-GB" dirty="0" err="1"/>
              <a:t>transportes</a:t>
            </a:r>
            <a:r>
              <a:rPr lang="en-GB" dirty="0"/>
              <a:t> </a:t>
            </a:r>
            <a:r>
              <a:rPr lang="en-GB" dirty="0" err="1"/>
              <a:t>públicos</a:t>
            </a:r>
            <a:endParaRPr lang="en-GB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Desafio na “ordem do dia” : Cumprimento da Diretiva ITS - 2010/40/EU;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PT" i="1" dirty="0"/>
              <a:t>In 2017, </a:t>
            </a:r>
            <a:r>
              <a:rPr lang="pt-PT" i="1" dirty="0" err="1"/>
              <a:t>under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Intelligent</a:t>
            </a:r>
            <a:r>
              <a:rPr lang="pt-PT" i="1" dirty="0"/>
              <a:t> </a:t>
            </a:r>
            <a:r>
              <a:rPr lang="pt-PT" i="1" dirty="0" err="1"/>
              <a:t>Transport</a:t>
            </a:r>
            <a:r>
              <a:rPr lang="pt-PT" i="1" dirty="0"/>
              <a:t> </a:t>
            </a:r>
            <a:r>
              <a:rPr lang="pt-PT" i="1" dirty="0" err="1"/>
              <a:t>Systems</a:t>
            </a:r>
            <a:r>
              <a:rPr lang="pt-PT" i="1" dirty="0"/>
              <a:t> </a:t>
            </a:r>
            <a:r>
              <a:rPr lang="pt-PT" i="1" dirty="0" err="1"/>
              <a:t>Priority</a:t>
            </a:r>
            <a:r>
              <a:rPr lang="pt-PT" i="1" dirty="0"/>
              <a:t> </a:t>
            </a:r>
            <a:r>
              <a:rPr lang="pt-PT" i="1" dirty="0" err="1"/>
              <a:t>Action</a:t>
            </a:r>
            <a:r>
              <a:rPr lang="pt-PT" i="1" dirty="0"/>
              <a:t> A </a:t>
            </a:r>
            <a:r>
              <a:rPr lang="pt-PT" i="1" dirty="0" err="1"/>
              <a:t>Directive</a:t>
            </a:r>
            <a:r>
              <a:rPr lang="pt-PT" i="1" dirty="0"/>
              <a:t> (2010/40/E),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European</a:t>
            </a:r>
            <a:r>
              <a:rPr lang="pt-PT" i="1" dirty="0"/>
              <a:t> </a:t>
            </a:r>
            <a:r>
              <a:rPr lang="pt-PT" i="1" dirty="0" err="1"/>
              <a:t>Commission</a:t>
            </a:r>
            <a:r>
              <a:rPr lang="pt-PT" i="1" dirty="0"/>
              <a:t> </a:t>
            </a:r>
            <a:r>
              <a:rPr lang="pt-PT" i="1" dirty="0" err="1"/>
              <a:t>recognized</a:t>
            </a:r>
            <a:r>
              <a:rPr lang="pt-PT" i="1" dirty="0"/>
              <a:t> </a:t>
            </a:r>
            <a:r>
              <a:rPr lang="pt-PT" i="1" dirty="0" err="1"/>
              <a:t>NeTEx</a:t>
            </a:r>
            <a:r>
              <a:rPr lang="pt-PT" i="1" dirty="0"/>
              <a:t> as a </a:t>
            </a:r>
            <a:r>
              <a:rPr lang="pt-PT" i="1" dirty="0" err="1"/>
              <a:t>strategic</a:t>
            </a:r>
            <a:r>
              <a:rPr lang="pt-PT" i="1" dirty="0"/>
              <a:t> standard for </a:t>
            </a:r>
            <a:r>
              <a:rPr lang="pt-PT" i="1" dirty="0" err="1"/>
              <a:t>the</a:t>
            </a:r>
            <a:r>
              <a:rPr lang="pt-PT" i="1" dirty="0"/>
              <a:t> cross-</a:t>
            </a:r>
            <a:r>
              <a:rPr lang="pt-PT" i="1" dirty="0" err="1"/>
              <a:t>border</a:t>
            </a:r>
            <a:r>
              <a:rPr lang="pt-PT" i="1" dirty="0"/>
              <a:t> </a:t>
            </a:r>
            <a:r>
              <a:rPr lang="pt-PT" i="1" dirty="0" err="1"/>
              <a:t>exchange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data to </a:t>
            </a:r>
            <a:r>
              <a:rPr lang="pt-PT" i="1" dirty="0" err="1"/>
              <a:t>enable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provision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EU-</a:t>
            </a:r>
            <a:r>
              <a:rPr lang="pt-PT" i="1" dirty="0" err="1"/>
              <a:t>wide</a:t>
            </a:r>
            <a:r>
              <a:rPr lang="pt-PT" i="1" dirty="0"/>
              <a:t> </a:t>
            </a:r>
            <a:r>
              <a:rPr lang="pt-PT" i="1" dirty="0" err="1"/>
              <a:t>multi-modal</a:t>
            </a:r>
            <a:r>
              <a:rPr lang="pt-PT" i="1" dirty="0"/>
              <a:t> </a:t>
            </a:r>
            <a:r>
              <a:rPr lang="pt-PT" i="1" dirty="0" err="1"/>
              <a:t>travel</a:t>
            </a:r>
            <a:r>
              <a:rPr lang="pt-PT" i="1" dirty="0"/>
              <a:t> </a:t>
            </a:r>
            <a:r>
              <a:rPr lang="pt-PT" i="1" dirty="0" err="1"/>
              <a:t>information</a:t>
            </a:r>
            <a:r>
              <a:rPr lang="pt-PT" i="1" dirty="0"/>
              <a:t> </a:t>
            </a:r>
            <a:r>
              <a:rPr lang="pt-PT" i="1" dirty="0" err="1"/>
              <a:t>services</a:t>
            </a:r>
            <a:r>
              <a:rPr lang="pt-PT" i="1" dirty="0"/>
              <a:t>, </a:t>
            </a:r>
            <a:r>
              <a:rPr lang="pt-PT" i="1" dirty="0" err="1"/>
              <a:t>with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aim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making</a:t>
            </a:r>
            <a:r>
              <a:rPr lang="pt-PT" i="1" dirty="0"/>
              <a:t> </a:t>
            </a:r>
            <a:r>
              <a:rPr lang="pt-PT" i="1" dirty="0" err="1"/>
              <a:t>public</a:t>
            </a:r>
            <a:r>
              <a:rPr lang="pt-PT" i="1" dirty="0"/>
              <a:t> </a:t>
            </a:r>
            <a:r>
              <a:rPr lang="pt-PT" i="1" dirty="0" err="1"/>
              <a:t>transport</a:t>
            </a:r>
            <a:r>
              <a:rPr lang="pt-PT" i="1" dirty="0"/>
              <a:t> </a:t>
            </a:r>
            <a:r>
              <a:rPr lang="pt-PT" b="1" i="1" u="sng" dirty="0"/>
              <a:t>data </a:t>
            </a:r>
            <a:r>
              <a:rPr lang="pt-PT" b="1" i="1" u="sng" dirty="0" err="1"/>
              <a:t>available</a:t>
            </a:r>
            <a:r>
              <a:rPr lang="pt-PT" b="1" i="1" u="sng" dirty="0"/>
              <a:t> in </a:t>
            </a:r>
            <a:r>
              <a:rPr lang="pt-PT" b="1" i="1" u="sng" dirty="0" err="1"/>
              <a:t>NeTEx</a:t>
            </a:r>
            <a:r>
              <a:rPr lang="pt-PT" b="1" i="1" u="sng" dirty="0"/>
              <a:t> </a:t>
            </a:r>
            <a:r>
              <a:rPr lang="pt-PT" b="1" i="1" u="sng" dirty="0" err="1"/>
              <a:t>format</a:t>
            </a:r>
            <a:r>
              <a:rPr lang="pt-PT" b="1" i="1" u="sng" dirty="0"/>
              <a:t> </a:t>
            </a:r>
            <a:r>
              <a:rPr lang="pt-PT" b="1" i="1" u="sng" dirty="0" err="1"/>
              <a:t>at</a:t>
            </a:r>
            <a:r>
              <a:rPr lang="pt-PT" b="1" i="1" u="sng" dirty="0"/>
              <a:t> </a:t>
            </a:r>
            <a:r>
              <a:rPr lang="pt-PT" b="1" i="1" u="sng" dirty="0" err="1"/>
              <a:t>National</a:t>
            </a:r>
            <a:r>
              <a:rPr lang="pt-PT" b="1" i="1" u="sng" dirty="0"/>
              <a:t> Access </a:t>
            </a:r>
            <a:r>
              <a:rPr lang="pt-PT" b="1" i="1" u="sng" dirty="0" err="1"/>
              <a:t>Points</a:t>
            </a:r>
            <a:r>
              <a:rPr lang="pt-PT" b="1" i="1" u="sng" dirty="0"/>
              <a:t> in </a:t>
            </a:r>
            <a:r>
              <a:rPr lang="pt-PT" b="1" i="1" u="sng" dirty="0" err="1"/>
              <a:t>all</a:t>
            </a:r>
            <a:r>
              <a:rPr lang="pt-PT" b="1" i="1" u="sng" dirty="0"/>
              <a:t> </a:t>
            </a:r>
            <a:r>
              <a:rPr lang="pt-PT" b="1" i="1" u="sng" dirty="0" err="1"/>
              <a:t>European</a:t>
            </a:r>
            <a:r>
              <a:rPr lang="pt-PT" b="1" i="1" u="sng" dirty="0"/>
              <a:t> countries </a:t>
            </a:r>
            <a:r>
              <a:rPr lang="pt-PT" b="1" i="1" u="sng" dirty="0" err="1"/>
              <a:t>by</a:t>
            </a:r>
            <a:r>
              <a:rPr lang="pt-PT" b="1" i="1" u="sng" dirty="0"/>
              <a:t> 2019</a:t>
            </a:r>
            <a:r>
              <a:rPr lang="pt-PT" i="1" dirty="0"/>
              <a:t>.</a:t>
            </a:r>
            <a:br>
              <a:rPr lang="pt-PT" dirty="0"/>
            </a:br>
            <a:r>
              <a:rPr lang="pt-PT" dirty="0"/>
              <a:t>(</a:t>
            </a: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en.wikipedia.org</a:t>
            </a:r>
            <a:r>
              <a:rPr lang="pt-PT" dirty="0"/>
              <a:t>/</a:t>
            </a:r>
            <a:r>
              <a:rPr lang="pt-PT" dirty="0" err="1"/>
              <a:t>wiki</a:t>
            </a:r>
            <a:r>
              <a:rPr lang="pt-PT" dirty="0"/>
              <a:t>/</a:t>
            </a:r>
            <a:r>
              <a:rPr lang="pt-PT" dirty="0" err="1"/>
              <a:t>NeTEx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Como Autoridade de Transportes (AT) é necessário a disponibilização dos dados de mobilidade ao futuro NAP nacional;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É da responsabilidade da AT os novos contratos e concessões;</a:t>
            </a:r>
          </a:p>
        </p:txBody>
      </p:sp>
    </p:spTree>
    <p:extLst>
      <p:ext uri="{BB962C8B-B14F-4D97-AF65-F5344CB8AC3E}">
        <p14:creationId xmlns:p14="http://schemas.microsoft.com/office/powerpoint/2010/main" val="5070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err="1"/>
              <a:t>Transmodel</a:t>
            </a:r>
            <a:r>
              <a:rPr lang="pt-PT" dirty="0"/>
              <a:t> (EN 12896)</a:t>
            </a:r>
            <a:r>
              <a:rPr lang="pt-PT" sz="1200" baseline="85000" dirty="0">
                <a:solidFill>
                  <a:srgbClr val="282828"/>
                </a:solidFill>
              </a:rPr>
              <a:t> [6] </a:t>
            </a:r>
            <a:r>
              <a:rPr lang="pt-PT" dirty="0"/>
              <a:t> </a:t>
            </a:r>
            <a:endParaRPr lang="en-GB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50581" y="1520276"/>
            <a:ext cx="10820985" cy="1312134"/>
          </a:xfrm>
        </p:spPr>
        <p:txBody>
          <a:bodyPr anchor="t">
            <a:normAutofit/>
          </a:bodyPr>
          <a:lstStyle/>
          <a:p>
            <a:r>
              <a:rPr lang="en-GB" dirty="0"/>
              <a:t>Base para a </a:t>
            </a:r>
            <a:r>
              <a:rPr lang="en-GB" dirty="0" err="1"/>
              <a:t>criação</a:t>
            </a:r>
            <a:r>
              <a:rPr lang="en-GB" dirty="0"/>
              <a:t> do National Access Point (NAP)</a:t>
            </a:r>
            <a:br>
              <a:rPr lang="en-GB" dirty="0"/>
            </a:br>
            <a:r>
              <a:rPr lang="en-GB" dirty="0"/>
              <a:t>	</a:t>
            </a:r>
            <a:r>
              <a:rPr lang="en-GB" sz="1800" dirty="0"/>
              <a:t> </a:t>
            </a:r>
            <a:r>
              <a:rPr lang="en-GB" sz="1800" dirty="0">
                <a:hlinkClick r:id="rId2"/>
              </a:rPr>
              <a:t>http://www.transmodel-cen.eu</a:t>
            </a:r>
            <a:r>
              <a:rPr lang="en-GB" sz="1800" dirty="0"/>
              <a:t> </a:t>
            </a:r>
            <a:br>
              <a:rPr lang="en-GB" sz="1800" dirty="0"/>
            </a:br>
            <a:endParaRPr lang="en-GB" dirty="0"/>
          </a:p>
        </p:txBody>
      </p:sp>
      <p:pic>
        <p:nvPicPr>
          <p:cNvPr id="1026" name="Picture 2" descr="http://www.transmodel-cen.eu/wp-content/uploads/sites/2/2015/01/implementation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157413"/>
            <a:ext cx="8867773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err="1"/>
              <a:t>NeTEx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Network </a:t>
            </a:r>
            <a:r>
              <a:rPr lang="pt-PT" dirty="0" err="1"/>
              <a:t>Timetable</a:t>
            </a:r>
            <a:r>
              <a:rPr lang="pt-PT" dirty="0"/>
              <a:t> Exchange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NeTEx</a:t>
            </a:r>
            <a:r>
              <a:rPr lang="en-US" dirty="0"/>
              <a:t> is a CEN Technical Standard for exchanging Public Transport Network, schedules and related data. It is divided into three parts, each covering a functional subset of the CEN </a:t>
            </a:r>
            <a:r>
              <a:rPr lang="en-US" dirty="0" err="1"/>
              <a:t>Transmodel</a:t>
            </a:r>
            <a:r>
              <a:rPr lang="en-US" dirty="0"/>
              <a:t>:</a:t>
            </a:r>
          </a:p>
          <a:p>
            <a:pPr marL="971516" lvl="1" indent="-285750"/>
            <a:r>
              <a:rPr lang="en-US" dirty="0"/>
              <a:t>Part 1 describes the Public Transport Network topology (CEN/TS 16614-1:2014); </a:t>
            </a:r>
          </a:p>
          <a:p>
            <a:pPr marL="971516" lvl="1" indent="-285750"/>
            <a:r>
              <a:rPr lang="en-US" dirty="0"/>
              <a:t>Part 2 describes Scheduled Timetables (CEN/TS 16614-2:2014);</a:t>
            </a:r>
          </a:p>
          <a:p>
            <a:pPr marL="971516" lvl="1" indent="-285750"/>
            <a:r>
              <a:rPr lang="en-US" dirty="0"/>
              <a:t>Part 3 covers Fare information (CEN/TS 16614-3:2015).</a:t>
            </a:r>
          </a:p>
          <a:p>
            <a:pPr marL="971516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NeTEx</a:t>
            </a:r>
            <a:r>
              <a:rPr lang="en-US" dirty="0"/>
              <a:t> provides a means to exchange data for passenger information such as stops, routes timetables and fares;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NeTEx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a </a:t>
            </a:r>
            <a:r>
              <a:rPr lang="en-US" dirty="0" err="1"/>
              <a:t>partilha</a:t>
            </a:r>
            <a:r>
              <a:rPr lang="en-US" dirty="0"/>
              <a:t> de dados </a:t>
            </a:r>
            <a:r>
              <a:rPr lang="en-US" dirty="0" err="1"/>
              <a:t>estáticos</a:t>
            </a:r>
            <a:r>
              <a:rPr lang="en-US" dirty="0"/>
              <a:t>. Para dados </a:t>
            </a:r>
            <a:r>
              <a:rPr lang="en-US" dirty="0" err="1"/>
              <a:t>dinâmicos</a:t>
            </a:r>
            <a:r>
              <a:rPr lang="en-US" dirty="0"/>
              <a:t>, </a:t>
            </a:r>
            <a:r>
              <a:rPr lang="en-US" dirty="0" err="1"/>
              <a:t>ver</a:t>
            </a:r>
            <a:r>
              <a:rPr lang="en-US" dirty="0"/>
              <a:t> o SIRI.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UML (</a:t>
            </a:r>
            <a:r>
              <a:rPr lang="en-US" dirty="0" err="1"/>
              <a:t>disponivel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http://netex-cen.eu/?page_id=14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http://user47094.vs.easily.co.uk/netex/schema/index.htm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34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err="1"/>
              <a:t>NeTEx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netex-cen.eu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-content/uploads/2015/12/03.NeTEx-DesignMethodology-WhitePaper_1.05.pdf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2D3CE-7BA1-D44D-984C-3A33B2EB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79" y="930474"/>
            <a:ext cx="6678186" cy="49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0F114A-4F83-4A45-BB78-A4833E98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75" y="930474"/>
            <a:ext cx="7248451" cy="4898230"/>
          </a:xfrm>
          <a:prstGeom prst="rect">
            <a:avLst/>
          </a:prstGeom>
        </p:spPr>
      </p:pic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err="1"/>
              <a:t>NeTEx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netex-cen.eu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-content/uploads/2015/12/01.NeTEx-Introduction-WhitePaper_1.03.pdf</a:t>
            </a:r>
          </a:p>
        </p:txBody>
      </p:sp>
    </p:spTree>
    <p:extLst>
      <p:ext uri="{BB962C8B-B14F-4D97-AF65-F5344CB8AC3E}">
        <p14:creationId xmlns:p14="http://schemas.microsoft.com/office/powerpoint/2010/main" val="39941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err="1"/>
              <a:t>Chouette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Implementação com base no </a:t>
            </a:r>
            <a:r>
              <a:rPr lang="pt-PT" dirty="0" err="1"/>
              <a:t>Transmodel</a:t>
            </a:r>
            <a:endParaRPr lang="pt-PT" dirty="0"/>
          </a:p>
        </p:txBody>
      </p:sp>
      <p:pic>
        <p:nvPicPr>
          <p:cNvPr id="12290" name="Picture 2" descr="http://transmodel-cen.eu/wp-content/uploads/sites/2/Chouette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05" y="1858371"/>
            <a:ext cx="6497791" cy="45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13576" y="6369826"/>
            <a:ext cx="4364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http://www.transmodel-cen.eu/implementations/tools/chouette</a:t>
            </a:r>
          </a:p>
        </p:txBody>
      </p:sp>
    </p:spTree>
    <p:extLst>
      <p:ext uri="{BB962C8B-B14F-4D97-AF65-F5344CB8AC3E}">
        <p14:creationId xmlns:p14="http://schemas.microsoft.com/office/powerpoint/2010/main" val="18680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Dados Abertos e Cidades Inteligentes</a:t>
            </a:r>
            <a:endParaRPr lang="en-GB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Transformar os dados em GTFS no formato XML do </a:t>
            </a:r>
            <a:r>
              <a:rPr lang="pt-PT" dirty="0" err="1"/>
              <a:t>NetEx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50C3C6-3570-1A4C-A96A-E7D127B4A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/>
          <a:stretch/>
        </p:blipFill>
        <p:spPr>
          <a:xfrm>
            <a:off x="2160431" y="2633930"/>
            <a:ext cx="7801282" cy="901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C50A45-D607-A640-8CB0-D4C4A7D4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11" y="3608273"/>
            <a:ext cx="3526147" cy="3038552"/>
          </a:xfrm>
          <a:prstGeom prst="rect">
            <a:avLst/>
          </a:prstGeom>
        </p:spPr>
      </p:pic>
      <p:sp>
        <p:nvSpPr>
          <p:cNvPr id="8" name="Seta para Baixo 7">
            <a:extLst>
              <a:ext uri="{FF2B5EF4-FFF2-40B4-BE49-F238E27FC236}">
                <a16:creationId xmlns:a16="http://schemas.microsoft.com/office/drawing/2014/main" id="{A96AD65F-4D9A-F048-B119-9FBA1B0D56AB}"/>
              </a:ext>
            </a:extLst>
          </p:cNvPr>
          <p:cNvSpPr/>
          <p:nvPr/>
        </p:nvSpPr>
        <p:spPr>
          <a:xfrm>
            <a:off x="5336884" y="3279312"/>
            <a:ext cx="457200" cy="657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1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Dados Abertos e Cidades Inteligentes</a:t>
            </a:r>
            <a:endParaRPr lang="en-GB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650580" y="2156883"/>
            <a:ext cx="7274269" cy="3967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Transformar os dados em GTFS no formato XML do </a:t>
            </a:r>
            <a:r>
              <a:rPr lang="pt-PT" dirty="0" err="1"/>
              <a:t>NetEx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Cada entidade do GTFS deverá assim ser convertido para uma estrutura própria do </a:t>
            </a:r>
            <a:r>
              <a:rPr lang="pt-PT" dirty="0" err="1"/>
              <a:t>NetEx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60110F-FEC0-CE44-AE39-24780454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0" y="1099399"/>
            <a:ext cx="3546715" cy="55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52827704-BB9B-4E60-BCEC-FD6E33D18105}" vid="{3D698D9E-6AA2-4896-8597-C39BFC2A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</TotalTime>
  <Words>445</Words>
  <Application>Microsoft Macintosh PowerPoint</Application>
  <PresentationFormat>Ecrã Panorâmico</PresentationFormat>
  <Paragraphs>61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3" baseType="lpstr">
      <vt:lpstr>Arial</vt:lpstr>
      <vt:lpstr>Calibri</vt:lpstr>
      <vt:lpstr>Roboto Black</vt:lpstr>
      <vt:lpstr>Roboto Light</vt:lpstr>
      <vt:lpstr>Roboto Light</vt:lpstr>
      <vt:lpstr>Roboto medium</vt:lpstr>
      <vt:lpstr>Roboto medium</vt:lpstr>
      <vt:lpstr>Source Sans Pro</vt:lpstr>
      <vt:lpstr>Wingdings</vt:lpstr>
      <vt:lpstr>Tema do Office</vt:lpstr>
      <vt:lpstr>Oficina de Dados Abertos – Dados Abertos e Cidades Inteligentes</vt:lpstr>
      <vt:lpstr>Desafio - Rede de transportes públicos</vt:lpstr>
      <vt:lpstr>Base para a criação do National Access Point (NAP)   http://www.transmodel-cen.eu  </vt:lpstr>
      <vt:lpstr>Network Timetable Exchange</vt:lpstr>
      <vt:lpstr>Apresentação do PowerPoint</vt:lpstr>
      <vt:lpstr>Apresentação do PowerPoint</vt:lpstr>
      <vt:lpstr>Implementação com base no Transmodel</vt:lpstr>
      <vt:lpstr>Problema</vt:lpstr>
      <vt:lpstr>Problema</vt:lpstr>
      <vt:lpstr>”Meia solução” </vt:lpstr>
      <vt:lpstr>”Meia solução” 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 Varajao</dc:creator>
  <cp:lastModifiedBy>Joao Peixoto</cp:lastModifiedBy>
  <cp:revision>59</cp:revision>
  <dcterms:created xsi:type="dcterms:W3CDTF">2017-04-05T13:53:06Z</dcterms:created>
  <dcterms:modified xsi:type="dcterms:W3CDTF">2018-10-12T14:40:31Z</dcterms:modified>
</cp:coreProperties>
</file>