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95" r:id="rId6"/>
    <p:sldId id="309" r:id="rId7"/>
    <p:sldId id="310" r:id="rId8"/>
    <p:sldId id="269" r:id="rId9"/>
    <p:sldId id="317" r:id="rId10"/>
    <p:sldId id="318" r:id="rId11"/>
    <p:sldId id="319" r:id="rId12"/>
    <p:sldId id="273" r:id="rId13"/>
    <p:sldId id="335" r:id="rId14"/>
    <p:sldId id="330" r:id="rId15"/>
    <p:sldId id="334" r:id="rId16"/>
    <p:sldId id="332" r:id="rId17"/>
    <p:sldId id="333" r:id="rId18"/>
    <p:sldId id="331" r:id="rId19"/>
    <p:sldId id="276" r:id="rId20"/>
    <p:sldId id="278" r:id="rId21"/>
    <p:sldId id="314" r:id="rId22"/>
    <p:sldId id="313" r:id="rId23"/>
    <p:sldId id="275" r:id="rId24"/>
    <p:sldId id="315" r:id="rId25"/>
    <p:sldId id="316" r:id="rId26"/>
    <p:sldId id="280" r:id="rId27"/>
    <p:sldId id="304" r:id="rId28"/>
    <p:sldId id="329" r:id="rId29"/>
    <p:sldId id="305" r:id="rId30"/>
    <p:sldId id="320" r:id="rId31"/>
    <p:sldId id="321" r:id="rId32"/>
    <p:sldId id="322" r:id="rId33"/>
    <p:sldId id="323" r:id="rId34"/>
    <p:sldId id="324" r:id="rId35"/>
    <p:sldId id="325" r:id="rId36"/>
    <p:sldId id="284" r:id="rId37"/>
    <p:sldId id="286" r:id="rId38"/>
    <p:sldId id="287" r:id="rId39"/>
    <p:sldId id="308" r:id="rId40"/>
    <p:sldId id="289" r:id="rId41"/>
    <p:sldId id="291" r:id="rId42"/>
    <p:sldId id="292" r:id="rId43"/>
  </p:sldIdLst>
  <p:sldSz cx="9144000" cy="5715000" type="screen16x10"/>
  <p:notesSz cx="6858000" cy="9144000"/>
  <p:embeddedFontLst>
    <p:embeddedFont>
      <p:font typeface="HY헤드라인M" panose="02030600000101010101" pitchFamily="18" charset="-127"/>
      <p:regular r:id="rId44"/>
    </p:embeddedFont>
    <p:embeddedFont>
      <p:font typeface="Microsoft Sans Serif" panose="020B0604020202020204" pitchFamily="34" charset="0"/>
      <p:regular r:id="rId45"/>
    </p:embeddedFont>
    <p:embeddedFont>
      <p:font typeface="Open Sans Extrabold" panose="020B0600000101010101" charset="0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3894" autoAdjust="0"/>
  </p:normalViewPr>
  <p:slideViewPr>
    <p:cSldViewPr>
      <p:cViewPr varScale="1">
        <p:scale>
          <a:sx n="105" d="100"/>
          <a:sy n="105" d="100"/>
        </p:scale>
        <p:origin x="1171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8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D231-EE07-4816-A246-0C8C7B655791}" type="datetimeFigureOut">
              <a:rPr lang="ko-KR" altLang="en-US" smtClean="0"/>
              <a:pPr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그룹 310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2" name="한쪽 모서리가 둥근 사각형 311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한쪽 모서리가 둥근 사각형 312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한쪽 모서리가 둥근 사각형 313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한쪽 모서리가 둥근 사각형 314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7" name="직사각형 316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0" name="직사각형 319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한쪽 모서리가 둥근 사각형 356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한쪽 모서리가 둥근 사각형 357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9" name="한쪽 모서리가 둥근 사각형 358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한쪽 모서리가 둥근 사각형 359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양쪽 모서리가 둥근 사각형 36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양쪽 모서리가 둥근 사각형 36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9" name="타원 368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0" name="타원 36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1" name="타원 37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2" name="타원 37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3" name="타원 372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4" name="타원 373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5" name="타원 374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382" name="그룹 381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383" name="그룹 382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400" name="직사각형 39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모서리가 둥근 직사각형 40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모서리가 둥근 직사각형 40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397" name="직사각형 39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모서리가 둥근 직사각형 39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모서리가 둥근 직사각형 39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5" name="그룹 384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모서리가 둥근 직사각형 39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모서리가 둥근 직사각형 39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6" name="그룹 385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391" name="직사각형 39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모서리가 둥근 직사각형 39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모서리가 둥근 직사각형 39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7" name="그룹 386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모서리가 둥근 직사각형 389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309" name="TextBox 308"/>
          <p:cNvSpPr txBox="1"/>
          <p:nvPr/>
        </p:nvSpPr>
        <p:spPr>
          <a:xfrm>
            <a:off x="4571997" y="3990159"/>
            <a:ext cx="4467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201302435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유영근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201300995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이상건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201502094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이재호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201502085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이규봉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672572" y="1222316"/>
            <a:ext cx="5838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</a:rPr>
              <a:t>Marble of University</a:t>
            </a:r>
          </a:p>
        </p:txBody>
      </p:sp>
    </p:spTree>
    <p:extLst>
      <p:ext uri="{BB962C8B-B14F-4D97-AF65-F5344CB8AC3E}">
        <p14:creationId xmlns:p14="http://schemas.microsoft.com/office/powerpoint/2010/main" val="24761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6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pic>
        <p:nvPicPr>
          <p:cNvPr id="95" name="_x221195976" descr="EMB000036683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" y="936588"/>
            <a:ext cx="2722006" cy="8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852244" y="2010103"/>
            <a:ext cx="739734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Simple and Fast Multimedia Library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 err="1"/>
              <a:t>네트워크등의</a:t>
            </a:r>
            <a:r>
              <a:rPr lang="ko-KR" altLang="en-US" dirty="0"/>
              <a:t> 라이브러리를 지원하는 </a:t>
            </a:r>
            <a:r>
              <a:rPr lang="en-US" altLang="ko-KR" dirty="0"/>
              <a:t>API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빠르고 쉬움</a:t>
            </a:r>
            <a:r>
              <a:rPr lang="en-US" altLang="ko-KR" dirty="0"/>
              <a:t>,</a:t>
            </a:r>
            <a:r>
              <a:rPr lang="ko-KR" altLang="en-US" dirty="0"/>
              <a:t>  객체지향적으로 설계되어있음</a:t>
            </a:r>
            <a:endParaRPr lang="en-US" altLang="ko-KR" dirty="0"/>
          </a:p>
          <a:p>
            <a:pPr fontAlgn="base"/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6733785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6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pic>
        <p:nvPicPr>
          <p:cNvPr id="95" name="_x221195976" descr="EMB000036683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" y="853993"/>
            <a:ext cx="2722006" cy="8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852244" y="1750090"/>
            <a:ext cx="739734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SFML Class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-sf::Texture : </a:t>
            </a:r>
            <a:r>
              <a:rPr lang="ko-KR" altLang="en-US" dirty="0"/>
              <a:t>그림 파일을 읽어와 저장하고 관리할 </a:t>
            </a:r>
            <a:r>
              <a:rPr lang="en-US" altLang="ko-KR" dirty="0"/>
              <a:t>Texture </a:t>
            </a:r>
            <a:r>
              <a:rPr lang="ko-KR" altLang="en-US" dirty="0"/>
              <a:t>객체 생성</a:t>
            </a:r>
            <a:r>
              <a:rPr lang="en-US" altLang="ko-KR" dirty="0"/>
              <a:t> --sf::Sprite :</a:t>
            </a:r>
            <a:r>
              <a:rPr lang="ko-KR" altLang="en-US" dirty="0" err="1"/>
              <a:t>텍스쳐를</a:t>
            </a:r>
            <a:r>
              <a:rPr lang="ko-KR" altLang="en-US" dirty="0"/>
              <a:t> 등록하고 </a:t>
            </a:r>
            <a:r>
              <a:rPr lang="en-US" altLang="ko-KR" dirty="0"/>
              <a:t>window </a:t>
            </a:r>
            <a:r>
              <a:rPr lang="ko-KR" altLang="en-US" dirty="0"/>
              <a:t>창에 등록</a:t>
            </a:r>
          </a:p>
          <a:p>
            <a:pPr fontAlgn="base"/>
            <a:r>
              <a:rPr lang="en-US" altLang="ko-KR" dirty="0"/>
              <a:t>-sf::</a:t>
            </a:r>
            <a:r>
              <a:rPr lang="en-US" altLang="ko-KR" dirty="0" err="1"/>
              <a:t>RenderWindow</a:t>
            </a:r>
            <a:r>
              <a:rPr lang="en-US" altLang="ko-KR" dirty="0"/>
              <a:t> :</a:t>
            </a:r>
            <a:r>
              <a:rPr lang="ko-KR" altLang="en-US" dirty="0"/>
              <a:t>그림을 그릴 </a:t>
            </a:r>
            <a:r>
              <a:rPr lang="en-US" altLang="ko-KR" dirty="0"/>
              <a:t>Window </a:t>
            </a:r>
            <a:r>
              <a:rPr lang="ko-KR" altLang="en-US" dirty="0"/>
              <a:t>창을 띄우고 관리</a:t>
            </a:r>
          </a:p>
          <a:p>
            <a:pPr fontAlgn="base"/>
            <a:r>
              <a:rPr lang="en-US" altLang="ko-KR" dirty="0"/>
              <a:t>-sf::Vector2f  : </a:t>
            </a:r>
            <a:r>
              <a:rPr lang="ko-KR" altLang="en-US" dirty="0"/>
              <a:t>게임 창의 좌표를 나타냄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r>
              <a:rPr lang="en-US" altLang="ko-KR" dirty="0"/>
              <a:t>-sf::Text : </a:t>
            </a:r>
            <a:r>
              <a:rPr lang="en-US" altLang="ko-KR" dirty="0" err="1"/>
              <a:t>RenderWindow</a:t>
            </a:r>
            <a:r>
              <a:rPr lang="en-US" altLang="ko-KR" dirty="0"/>
              <a:t> </a:t>
            </a:r>
            <a:r>
              <a:rPr lang="ko-KR" altLang="en-US" dirty="0"/>
              <a:t>객체에 텍스트를 그리는 객체 생성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-sf::Font : Text</a:t>
            </a:r>
            <a:r>
              <a:rPr lang="ko-KR" altLang="en-US" dirty="0"/>
              <a:t>객체에 폰트에 관련된 속성들을 주거나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60492428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7" name="그룹 146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93569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104187" y="175424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626202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593569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26202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233602" y="20561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FIVE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한쪽 모서리가 둥근 사각형 158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한쪽 모서리가 둥근 사각형 159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한쪽 모서리가 둥근 사각형 160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한쪽 모서리가 둥근 사각형 161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4" name="직사각형 163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8" name="직사각형 167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한쪽 모서리가 둥근 사각형 204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한쪽 모서리가 둥근 사각형 205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한쪽 모서리가 둥근 사각형 206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양쪽 모서리가 둥근 사각형 209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양쪽 모서리가 둥근 사각형 211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30" name="그룹 229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61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3.05556E-6 -3.33333E-6 L -0.07951 -3.33333E-6 C -0.11527 -3.33333E-6 -0.15885 -0.06639 -0.15885 -0.12 L -0.15937 -0.48583 " pathEditMode="relative" rAng="0" ptsTypes="FfFF">
                                      <p:cBhvr>
                                        <p:cTn id="36" dur="3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24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5400000">
                                      <p:cBhvr>
                                        <p:cTn id="38" dur="3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DF329D-5FA4-4EA6-B3B8-D2B7ADCA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61" y="990116"/>
            <a:ext cx="4824939" cy="37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9BDAF5A-FAD6-4B9E-B5C3-69E0B21B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2" y="547839"/>
            <a:ext cx="3315185" cy="4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23CE41-7160-4D06-9B01-3E267B12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38" y="849929"/>
            <a:ext cx="4100309" cy="40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8E765E-9047-4349-B86B-C60E68CE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59" y="104921"/>
            <a:ext cx="3028401" cy="54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2AF259-2CA5-46BA-9C79-E527861C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26" y="921702"/>
            <a:ext cx="5719884" cy="39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29200E0-81A2-426B-B8EF-886FC853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2" y="701799"/>
            <a:ext cx="4493109" cy="44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7" name="그룹 146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93569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26202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4200261" y="205612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TWO</a:t>
            </a:r>
            <a:endParaRPr lang="ko-KR" altLang="en-US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1.38778E-17 3.86452E-6 L 1.38778E-17 -0.26958 " pathEditMode="relative" rAng="0" ptsTypes="AA">
                                      <p:cBhvr>
                                        <p:cTn id="36" dur="2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44" dur="2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8220" y="351120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1968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588981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4" y="2735845"/>
            <a:ext cx="510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19138" y="2748966"/>
            <a:ext cx="550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13" y="4661555"/>
            <a:ext cx="370741" cy="5741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094514" y="175572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27996" y="20561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ONE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97" name="그룹 9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9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0">
        <p:fade/>
      </p:transition>
    </mc:Choice>
    <mc:Fallback xmlns="">
      <p:transition spd="med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3.88889E-6 -3.33333E-6 L -0.10226 -3.33333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92355" y="122312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UML</a:t>
            </a:r>
            <a:endParaRPr lang="ko-KR" altLang="en-US" sz="3600" dirty="0">
              <a:ln w="12700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0850" y="1981539"/>
            <a:ext cx="1242294" cy="1802901"/>
            <a:chOff x="3950850" y="1981539"/>
            <a:chExt cx="1242294" cy="1802901"/>
          </a:xfrm>
        </p:grpSpPr>
        <p:sp>
          <p:nvSpPr>
            <p:cNvPr id="2" name="직사각형 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  <a:endParaRPr lang="en-US" altLang="ko-KR" sz="11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52167" y="-2"/>
            <a:ext cx="9221457" cy="5717920"/>
            <a:chOff x="-52167" y="-2"/>
            <a:chExt cx="9221457" cy="571792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78" name="한쪽 모서리가 둥근 사각형 177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한쪽 모서리가 둥근 사각형 178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한쪽 모서리가 둥근 사각형 179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한쪽 모서리가 둥근 사각형 180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74" name="직사각형 173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한쪽 모서리가 둥근 사각형 14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한쪽 모서리가 둥근 사각형 14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한쪽 모서리가 둥근 사각형 14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한쪽 모서리가 둥근 사각형 15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둥근 사각형 155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-52167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198" name="그룹 197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15" name="직사각형 21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99" name="그룹 19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12" name="직사각형 21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09" name="직사각형 20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1" name="그룹 200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06" name="직사각형 20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2" name="그룹 201"/>
          <p:cNvGrpSpPr/>
          <p:nvPr/>
        </p:nvGrpSpPr>
        <p:grpSpPr>
          <a:xfrm rot="3070188">
            <a:off x="264060" y="4825095"/>
            <a:ext cx="843169" cy="1223663"/>
            <a:chOff x="3950850" y="1981539"/>
            <a:chExt cx="1242294" cy="1802901"/>
          </a:xfrm>
        </p:grpSpPr>
        <p:sp>
          <p:nvSpPr>
            <p:cNvPr id="203" name="직사각형 202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4088001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pic>
        <p:nvPicPr>
          <p:cNvPr id="226" name="그림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  <p:sp>
        <p:nvSpPr>
          <p:cNvPr id="335" name="모서리가 둥근 직사각형 334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25830"/>
      </p:ext>
    </p:extLst>
  </p:cSld>
  <p:clrMapOvr>
    <a:masterClrMapping/>
  </p:clrMapOvr>
  <p:transition spd="med" advTm="8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61111E-6 -1.11111E-6 L 0.42517 -0.45111 " pathEditMode="relative" rAng="0" ptsTypes="AA">
                                      <p:cBhvr>
                                        <p:cTn id="22" dur="18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22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4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3074" name="Picture 2" descr="C:\OneDrive\OneDrive - cnu.ac.kr\학교생활용2\18 2학기\객체지향설계\기말발표\Marble 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329406"/>
            <a:ext cx="4000528" cy="4385594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84568D6-BEC4-45CF-8B7A-5D3BB3151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516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5122" name="Picture 2" descr="C:\OneDrive\OneDrive - cnu.ac.kr\학교생활용2\18 2학기\객체지향설계\기말발표\Marble UML 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302"/>
            <a:ext cx="4429156" cy="4216493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93AE599-EA37-4E28-AB23-D0977765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101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75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76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6146" name="Picture 2" descr="C:\OneDrive\OneDrive - cnu.ac.kr\학교생활용2\18 2학기\객체지향설계\기말발표\Marble UML board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6"/>
            <a:ext cx="3500462" cy="4308697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586C9ACB-3DC1-44C3-9CD0-C24FF4FB2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986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7170" name="Picture 2" descr="C:\OneDrive\OneDrive - cnu.ac.kr\학교생활용2\18 2학기\객체지향설계\기말발표\Draw 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89584"/>
            <a:ext cx="4929222" cy="4525416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5606E71-15B1-441B-9422-25F352B4B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36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8194" name="Picture 2" descr="C:\OneDrive\OneDrive - cnu.ac.kr\학교생활용2\18 2학기\객체지향설계\기말발표\players 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6"/>
            <a:ext cx="6959586" cy="4356701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E6605284-87F6-4AED-943C-B0B441179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437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5691" y="175572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26202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00261" y="205612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TWO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31753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62853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94015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3001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599543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8085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17910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7664596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02675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38842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86956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588981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5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03329" y="2737521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211698" y="4562242"/>
            <a:ext cx="1212326" cy="1371339"/>
            <a:chOff x="-211698" y="4562242"/>
            <a:chExt cx="1212326" cy="1371339"/>
          </a:xfrm>
        </p:grpSpPr>
        <p:grpSp>
          <p:nvGrpSpPr>
            <p:cNvPr id="124" name="그룹 123"/>
            <p:cNvGrpSpPr/>
            <p:nvPr/>
          </p:nvGrpSpPr>
          <p:grpSpPr>
            <a:xfrm rot="1152120">
              <a:off x="-211698" y="4562242"/>
              <a:ext cx="843169" cy="1223663"/>
              <a:chOff x="3950850" y="1981539"/>
              <a:chExt cx="1242294" cy="1802901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1634097">
              <a:off x="-134346" y="4583050"/>
              <a:ext cx="843169" cy="1223663"/>
              <a:chOff x="3950850" y="1981539"/>
              <a:chExt cx="1242294" cy="180290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2041703">
              <a:off x="672" y="4629142"/>
              <a:ext cx="843169" cy="1223663"/>
              <a:chOff x="3950850" y="1981539"/>
              <a:chExt cx="1242294" cy="180290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 rot="2568910">
              <a:off x="157459" y="4709918"/>
              <a:ext cx="843169" cy="1223663"/>
              <a:chOff x="3950850" y="1981539"/>
              <a:chExt cx="1242294" cy="1802901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  <p:sp>
        <p:nvSpPr>
          <p:cNvPr id="113" name="모서리가 둥근 직사각형 259">
            <a:extLst>
              <a:ext uri="{FF2B5EF4-FFF2-40B4-BE49-F238E27FC236}">
                <a16:creationId xmlns:a16="http://schemas.microsoft.com/office/drawing/2014/main" id="{3BC0497B-91DE-4226-A324-ECFF53E8B4A8}"/>
              </a:ext>
            </a:extLst>
          </p:cNvPr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33333E-6 2.22222E-6 L 0.16718 2.22222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13D7766-75E7-4987-A06F-198F687B8551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동작 시나리오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AF9DED-231A-4E14-9311-FF0B7791E576}"/>
              </a:ext>
            </a:extLst>
          </p:cNvPr>
          <p:cNvSpPr txBox="1"/>
          <p:nvPr/>
        </p:nvSpPr>
        <p:spPr>
          <a:xfrm>
            <a:off x="1000584" y="1215116"/>
            <a:ext cx="644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게임 초기화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주사위 버튼을 클릭할 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일반 발판과의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특수 발판 도착 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황금열쇠</a:t>
            </a:r>
            <a:r>
              <a:rPr lang="ko-KR" altLang="en-US" sz="1600" dirty="0"/>
              <a:t> 발판 도착 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시작점 통과시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승리 조건 만족 시 종료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메뉴 호출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78965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4CB4E43-C911-4F3B-9DB7-DA03FC5A877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초기화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FAEA28-6C45-474D-8A21-AEE47BF4F10B}"/>
              </a:ext>
            </a:extLst>
          </p:cNvPr>
          <p:cNvSpPr txBox="1"/>
          <p:nvPr/>
        </p:nvSpPr>
        <p:spPr>
          <a:xfrm>
            <a:off x="1000584" y="1215116"/>
            <a:ext cx="644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 아이콘 객체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 객체 </a:t>
            </a:r>
            <a:r>
              <a:rPr lang="en-US" altLang="ko-KR" dirty="0"/>
              <a:t>(</a:t>
            </a:r>
            <a:r>
              <a:rPr lang="ko-KR" altLang="en-US" dirty="0"/>
              <a:t>플레이어 한 명당 말 </a:t>
            </a:r>
            <a:r>
              <a:rPr lang="en-US" altLang="ko-KR" dirty="0"/>
              <a:t>1</a:t>
            </a:r>
            <a:r>
              <a:rPr lang="ko-KR" altLang="en-US" dirty="0"/>
              <a:t>개를 가짐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턴 객체 </a:t>
            </a:r>
            <a:r>
              <a:rPr lang="en-US" altLang="ko-KR" dirty="0"/>
              <a:t>(</a:t>
            </a:r>
            <a:r>
              <a:rPr lang="ko-KR" altLang="en-US" dirty="0"/>
              <a:t>주사위를 굴릴 때 마다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주사위 버튼 객체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주사위 패널 객체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발판 객체 </a:t>
            </a: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사운드 관리 객체 </a:t>
            </a: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텍스트 관리 객체</a:t>
            </a:r>
          </a:p>
        </p:txBody>
      </p:sp>
    </p:spTree>
    <p:extLst>
      <p:ext uri="{BB962C8B-B14F-4D97-AF65-F5344CB8AC3E}">
        <p14:creationId xmlns:p14="http://schemas.microsoft.com/office/powerpoint/2010/main" val="1327738977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D14FCCC-6D24-412E-9A0B-E2890B9C2782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주사위 버튼을 누를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B98C2F-B747-4487-AEE3-C9B1727D812B}"/>
              </a:ext>
            </a:extLst>
          </p:cNvPr>
          <p:cNvSpPr txBox="1"/>
          <p:nvPr/>
        </p:nvSpPr>
        <p:spPr>
          <a:xfrm>
            <a:off x="899591" y="1215116"/>
            <a:ext cx="7302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사운드 관리 객체가 효과음 파일을 재생함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주사위 객체가 </a:t>
            </a:r>
            <a:r>
              <a:rPr lang="en-US" altLang="ko-KR" dirty="0"/>
              <a:t>1~6 </a:t>
            </a:r>
            <a:r>
              <a:rPr lang="ko-KR" altLang="en-US" dirty="0"/>
              <a:t>까지의 난수를 두 개 발생시킴</a:t>
            </a:r>
            <a:r>
              <a:rPr lang="en-US" altLang="ko-KR" dirty="0"/>
              <a:t>, </a:t>
            </a:r>
            <a:r>
              <a:rPr lang="ko-KR" altLang="en-US" dirty="0"/>
              <a:t>말 이동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- Board </a:t>
            </a:r>
            <a:r>
              <a:rPr lang="ko-KR" altLang="en-US" dirty="0"/>
              <a:t>객체와 플레이어 객체가 </a:t>
            </a:r>
            <a:r>
              <a:rPr lang="en-US" altLang="ko-KR" dirty="0" err="1"/>
              <a:t>BoardPlate</a:t>
            </a:r>
            <a:r>
              <a:rPr lang="ko-KR" altLang="en-US" dirty="0"/>
              <a:t>를 통해 상호작용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CD14F24-2EF2-4053-8A92-EFD381184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68" y="3266373"/>
            <a:ext cx="2228850" cy="1371600"/>
          </a:xfrm>
          <a:prstGeom prst="rect">
            <a:avLst/>
          </a:prstGeom>
        </p:spPr>
      </p:pic>
      <p:pic>
        <p:nvPicPr>
          <p:cNvPr id="96" name="그림 95" descr="새집이(가) 표시된 사진&#10;&#10;자동 생성된 설명">
            <a:extLst>
              <a:ext uri="{FF2B5EF4-FFF2-40B4-BE49-F238E27FC236}">
                <a16:creationId xmlns:a16="http://schemas.microsoft.com/office/drawing/2014/main" id="{7CB3F562-FFB2-4801-99D9-3AA561B4D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05" y="3464352"/>
            <a:ext cx="761905" cy="749206"/>
          </a:xfrm>
          <a:prstGeom prst="rect">
            <a:avLst/>
          </a:prstGeom>
        </p:spPr>
      </p:pic>
      <p:pic>
        <p:nvPicPr>
          <p:cNvPr id="100" name="그림 99" descr="잭이(가) 표시된 사진&#10;&#10;자동 생성된 설명">
            <a:extLst>
              <a:ext uri="{FF2B5EF4-FFF2-40B4-BE49-F238E27FC236}">
                <a16:creationId xmlns:a16="http://schemas.microsoft.com/office/drawing/2014/main" id="{7C145774-E6C9-4F80-9EBC-80FABA14A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2" y="3456278"/>
            <a:ext cx="761905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65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2194197" y="2569468"/>
            <a:ext cx="19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788024" y="1785533"/>
            <a:ext cx="3267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개발환경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 설명  </a:t>
            </a:r>
            <a:r>
              <a:rPr lang="en-US" altLang="ko-KR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동작 시나리오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게임 시연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0" name="왼쪽 대괄호 229"/>
          <p:cNvSpPr/>
          <p:nvPr/>
        </p:nvSpPr>
        <p:spPr>
          <a:xfrm>
            <a:off x="4427984" y="1916224"/>
            <a:ext cx="155537" cy="1677611"/>
          </a:xfrm>
          <a:prstGeom prst="leftBracket">
            <a:avLst>
              <a:gd name="adj" fmla="val 12162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8" name="직사각형 237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2" name="직사각형 241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한쪽 모서리가 둥근 사각형 277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한쪽 모서리가 둥근 사각형 278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한쪽 모서리가 둥근 사각형 279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한쪽 모서리가 둥근 사각형 280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양쪽 모서리가 둥근 사각형 283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양쪽 모서리가 둥근 사각형 285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3" name="타원 292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303" name="그룹 302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304" name="그룹 303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321" name="직사각형 32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318" name="직사각형 31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모서리가 둥근 직사각형 31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312" name="직사각형 31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모서리가 둥근 직사각형 310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231" name="그림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28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F9D9257-624C-48F7-A7AA-00122F929B17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시작점을 통과할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F8325B-9934-4B68-B887-BE483E9B44FF}"/>
              </a:ext>
            </a:extLst>
          </p:cNvPr>
          <p:cNvSpPr txBox="1"/>
          <p:nvPr/>
        </p:nvSpPr>
        <p:spPr>
          <a:xfrm>
            <a:off x="920836" y="1583420"/>
            <a:ext cx="73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이동 중에 시작점을 지나면 메세지와 함께 학점 획득</a:t>
            </a:r>
          </a:p>
        </p:txBody>
      </p:sp>
      <p:pic>
        <p:nvPicPr>
          <p:cNvPr id="95" name="그림 94" descr="개체, 시계이(가) 표시된 사진&#10;&#10;자동 생성된 설명">
            <a:extLst>
              <a:ext uri="{FF2B5EF4-FFF2-40B4-BE49-F238E27FC236}">
                <a16:creationId xmlns:a16="http://schemas.microsoft.com/office/drawing/2014/main" id="{49F55B65-8C0E-482F-B0DC-14954543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58" y="2647259"/>
            <a:ext cx="5765678" cy="7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054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B25E3A6-2453-47CB-85EA-C7513121D059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일반 발판에 도착했을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9ED45C8-E18F-458D-B203-CDE9222FFA5C}"/>
              </a:ext>
            </a:extLst>
          </p:cNvPr>
          <p:cNvSpPr txBox="1"/>
          <p:nvPr/>
        </p:nvSpPr>
        <p:spPr>
          <a:xfrm>
            <a:off x="920836" y="1583420"/>
            <a:ext cx="7302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말의 위치를 </a:t>
            </a:r>
            <a:r>
              <a:rPr lang="en-US" altLang="ko-KR" dirty="0"/>
              <a:t>index</a:t>
            </a:r>
            <a:r>
              <a:rPr lang="ko-KR" altLang="en-US" dirty="0"/>
              <a:t>로 발판에 접근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발판의 이름과 점수를 받아와 현재 발판의 이름을 출력하고 </a:t>
            </a:r>
            <a:r>
              <a:rPr lang="en-US" altLang="ko-KR" dirty="0"/>
              <a:t>player</a:t>
            </a:r>
            <a:r>
              <a:rPr lang="ko-KR" altLang="en-US" dirty="0"/>
              <a:t>는 발판에 해당하는 학점 획득</a:t>
            </a:r>
          </a:p>
        </p:txBody>
      </p:sp>
      <p:pic>
        <p:nvPicPr>
          <p:cNvPr id="95" name="그림 94" descr="개체이(가) 표시된 사진&#10;&#10;자동 생성된 설명">
            <a:extLst>
              <a:ext uri="{FF2B5EF4-FFF2-40B4-BE49-F238E27FC236}">
                <a16:creationId xmlns:a16="http://schemas.microsoft.com/office/drawing/2014/main" id="{204A9BC4-6EED-4AEB-962C-9AF7ED612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63" y="3232627"/>
            <a:ext cx="2773158" cy="991725"/>
          </a:xfrm>
          <a:prstGeom prst="rect">
            <a:avLst/>
          </a:prstGeom>
        </p:spPr>
      </p:pic>
      <p:pic>
        <p:nvPicPr>
          <p:cNvPr id="96" name="그림 95" descr="도구이(가) 표시된 사진&#10;&#10;자동 생성된 설명">
            <a:extLst>
              <a:ext uri="{FF2B5EF4-FFF2-40B4-BE49-F238E27FC236}">
                <a16:creationId xmlns:a16="http://schemas.microsoft.com/office/drawing/2014/main" id="{BC9E08B0-B262-4C0B-9D3A-DBF29AB9D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1" y="3010708"/>
            <a:ext cx="820832" cy="1368053"/>
          </a:xfrm>
          <a:prstGeom prst="rect">
            <a:avLst/>
          </a:prstGeom>
        </p:spPr>
      </p:pic>
      <p:pic>
        <p:nvPicPr>
          <p:cNvPr id="100" name="그림 99" descr="개체, 시계이(가) 표시된 사진&#10;&#10;자동 생성된 설명">
            <a:extLst>
              <a:ext uri="{FF2B5EF4-FFF2-40B4-BE49-F238E27FC236}">
                <a16:creationId xmlns:a16="http://schemas.microsoft.com/office/drawing/2014/main" id="{7FB113EC-6D6F-40CB-B80C-DB9A03D29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86" y="3496025"/>
            <a:ext cx="3124471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3506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1EAE6D0-0952-4FB5-8F5C-A4D4F077D9C3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특수 발판에 도착했을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7AC5BE-470F-4B32-889A-E19FAE80E89D}"/>
              </a:ext>
            </a:extLst>
          </p:cNvPr>
          <p:cNvSpPr txBox="1"/>
          <p:nvPr/>
        </p:nvSpPr>
        <p:spPr>
          <a:xfrm>
            <a:off x="920836" y="1583420"/>
            <a:ext cx="730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특수 발판은 일반 발판과는 다른 상호작용을 함 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타입을 확인해서 각 발판마다 상호작용 하도록 함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E72F7C46-B756-4A01-80CA-C0D442441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83" y="2742408"/>
            <a:ext cx="817984" cy="1237462"/>
          </a:xfrm>
          <a:prstGeom prst="rect">
            <a:avLst/>
          </a:prstGeom>
        </p:spPr>
      </p:pic>
      <p:pic>
        <p:nvPicPr>
          <p:cNvPr id="96" name="그림 95" descr="개체, 시계이(가) 표시된 사진&#10;&#10;자동 생성된 설명">
            <a:extLst>
              <a:ext uri="{FF2B5EF4-FFF2-40B4-BE49-F238E27FC236}">
                <a16:creationId xmlns:a16="http://schemas.microsoft.com/office/drawing/2014/main" id="{4BBBB49D-A9C5-48E4-99C4-062D43424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2" y="4150347"/>
            <a:ext cx="3311027" cy="4275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5EB34A8-8F80-4A46-A0A4-1E0546659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92" y="2793430"/>
            <a:ext cx="1064959" cy="1259518"/>
          </a:xfrm>
          <a:prstGeom prst="rect">
            <a:avLst/>
          </a:prstGeom>
        </p:spPr>
      </p:pic>
      <p:pic>
        <p:nvPicPr>
          <p:cNvPr id="101" name="그림 100" descr="개체이(가) 표시된 사진&#10;&#10;자동 생성된 설명">
            <a:extLst>
              <a:ext uri="{FF2B5EF4-FFF2-40B4-BE49-F238E27FC236}">
                <a16:creationId xmlns:a16="http://schemas.microsoft.com/office/drawing/2014/main" id="{F926D340-7E33-48A7-B26B-02050B2C1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8" y="4145639"/>
            <a:ext cx="1934758" cy="4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7208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E135300-CF58-4D9A-87E7-25E93913677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황금 열쇠 발판 도착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BDA577-297F-4EDE-8E3F-3CA4D248D8C5}"/>
              </a:ext>
            </a:extLst>
          </p:cNvPr>
          <p:cNvSpPr txBox="1"/>
          <p:nvPr/>
        </p:nvSpPr>
        <p:spPr>
          <a:xfrm>
            <a:off x="920836" y="1583420"/>
            <a:ext cx="730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황금 열쇠 객체에서 </a:t>
            </a:r>
            <a:r>
              <a:rPr lang="en-US" altLang="ko-KR" dirty="0"/>
              <a:t>key</a:t>
            </a:r>
            <a:r>
              <a:rPr lang="ko-KR" altLang="en-US" dirty="0"/>
              <a:t>값 랜덤으로 설정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기준으로 실행할 함수 선택 </a:t>
            </a:r>
            <a:r>
              <a:rPr lang="en-US" altLang="ko-KR" dirty="0"/>
              <a:t>(14</a:t>
            </a:r>
            <a:r>
              <a:rPr lang="ko-KR" altLang="en-US" dirty="0"/>
              <a:t>개를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5" name="그림 94" descr="개체, 시계이(가) 표시된 사진&#10;&#10;자동 생성된 설명">
            <a:extLst>
              <a:ext uri="{FF2B5EF4-FFF2-40B4-BE49-F238E27FC236}">
                <a16:creationId xmlns:a16="http://schemas.microsoft.com/office/drawing/2014/main" id="{08149716-7496-4738-8758-848D0E6D2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5" y="3211715"/>
            <a:ext cx="4320241" cy="346881"/>
          </a:xfrm>
          <a:prstGeom prst="rect">
            <a:avLst/>
          </a:prstGeom>
        </p:spPr>
      </p:pic>
      <p:pic>
        <p:nvPicPr>
          <p:cNvPr id="96" name="그림 95" descr="개체, 시계이(가) 표시된 사진&#10;&#10;자동 생성된 설명">
            <a:extLst>
              <a:ext uri="{FF2B5EF4-FFF2-40B4-BE49-F238E27FC236}">
                <a16:creationId xmlns:a16="http://schemas.microsoft.com/office/drawing/2014/main" id="{054819F6-781B-4682-BF34-091835549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6" y="3643760"/>
            <a:ext cx="4288707" cy="430973"/>
          </a:xfrm>
          <a:prstGeom prst="rect">
            <a:avLst/>
          </a:prstGeom>
        </p:spPr>
      </p:pic>
      <p:pic>
        <p:nvPicPr>
          <p:cNvPr id="100" name="그림 99" descr="개체, 시계이(가) 표시된 사진&#10;&#10;자동 생성된 설명">
            <a:extLst>
              <a:ext uri="{FF2B5EF4-FFF2-40B4-BE49-F238E27FC236}">
                <a16:creationId xmlns:a16="http://schemas.microsoft.com/office/drawing/2014/main" id="{03295CF9-C51B-4829-BEAD-332872C5B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92" y="4222025"/>
            <a:ext cx="5224233" cy="346881"/>
          </a:xfrm>
          <a:prstGeom prst="rect">
            <a:avLst/>
          </a:prstGeom>
        </p:spPr>
      </p:pic>
      <p:pic>
        <p:nvPicPr>
          <p:cNvPr id="101" name="그림 100" descr="개체, 시계이(가) 표시된 사진&#10;&#10;자동 생성된 설명">
            <a:extLst>
              <a:ext uri="{FF2B5EF4-FFF2-40B4-BE49-F238E27FC236}">
                <a16:creationId xmlns:a16="http://schemas.microsoft.com/office/drawing/2014/main" id="{33DAF4B1-9872-4B44-BDD4-E979BC544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00" y="2584797"/>
            <a:ext cx="1829487" cy="418688"/>
          </a:xfrm>
          <a:prstGeom prst="rect">
            <a:avLst/>
          </a:prstGeom>
        </p:spPr>
      </p:pic>
      <p:pic>
        <p:nvPicPr>
          <p:cNvPr id="102" name="그림 101" descr="개체이(가) 표시된 사진&#10;&#10;자동 생성된 설명">
            <a:extLst>
              <a:ext uri="{FF2B5EF4-FFF2-40B4-BE49-F238E27FC236}">
                <a16:creationId xmlns:a16="http://schemas.microsoft.com/office/drawing/2014/main" id="{AD1D5B58-5D40-4663-B7E8-BAB5E00DF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6" y="2403951"/>
            <a:ext cx="1451723" cy="20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723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4FDF1F2-B2BA-4949-946D-6CC5529FD12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승리 조건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6C99D8-766A-4941-8906-39E054A0CF42}"/>
              </a:ext>
            </a:extLst>
          </p:cNvPr>
          <p:cNvSpPr txBox="1"/>
          <p:nvPr/>
        </p:nvSpPr>
        <p:spPr>
          <a:xfrm>
            <a:off x="787188" y="1619766"/>
            <a:ext cx="756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플레이어의 점수가 기준치를 넘게 되면 승리 </a:t>
            </a:r>
            <a:r>
              <a:rPr lang="ko-KR" altLang="en-US" dirty="0" err="1"/>
              <a:t>메세지</a:t>
            </a:r>
            <a:r>
              <a:rPr lang="ko-KR" altLang="en-US" dirty="0"/>
              <a:t> 출력 후 게임 종료</a:t>
            </a:r>
          </a:p>
        </p:txBody>
      </p:sp>
      <p:pic>
        <p:nvPicPr>
          <p:cNvPr id="95" name="그림 94" descr="개체이(가) 표시된 사진&#10;&#10;자동 생성된 설명">
            <a:extLst>
              <a:ext uri="{FF2B5EF4-FFF2-40B4-BE49-F238E27FC236}">
                <a16:creationId xmlns:a16="http://schemas.microsoft.com/office/drawing/2014/main" id="{683B51EE-1E18-4279-9916-51F4C5C23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4" y="2520810"/>
            <a:ext cx="4514585" cy="13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686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052931B-9A86-4FA0-8C22-561E6FDFCEC4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메뉴 호출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512EE1-6AE8-4883-AB01-043B721C0D33}"/>
              </a:ext>
            </a:extLst>
          </p:cNvPr>
          <p:cNvSpPr txBox="1"/>
          <p:nvPr/>
        </p:nvSpPr>
        <p:spPr>
          <a:xfrm>
            <a:off x="920836" y="1583420"/>
            <a:ext cx="730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게임 진행 도중 </a:t>
            </a:r>
            <a:r>
              <a:rPr lang="en-US" altLang="ko-KR" dirty="0"/>
              <a:t>ESC</a:t>
            </a:r>
            <a:r>
              <a:rPr lang="ko-KR" altLang="en-US" dirty="0"/>
              <a:t>를 누르면 메뉴를 호출함</a:t>
            </a:r>
            <a:r>
              <a:rPr lang="en-US" altLang="ko-KR" dirty="0"/>
              <a:t>. 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타이틀로 돌아가거나</a:t>
            </a:r>
            <a:r>
              <a:rPr lang="en-US" altLang="ko-KR" dirty="0"/>
              <a:t>, </a:t>
            </a:r>
            <a:r>
              <a:rPr lang="ko-KR" altLang="en-US" dirty="0"/>
              <a:t>다시 게임을 진행하거나</a:t>
            </a:r>
            <a:r>
              <a:rPr lang="en-US" altLang="ko-KR" dirty="0"/>
              <a:t>, </a:t>
            </a:r>
            <a:r>
              <a:rPr lang="ko-KR" altLang="en-US" dirty="0"/>
              <a:t>종료할 수 있음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9733CA07-111A-42AE-99D1-A42DA0636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81" y="2655179"/>
            <a:ext cx="1537028" cy="21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0480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타원 127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31" name="모서리가 둥근 직사각형 130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593569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626202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93569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101128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233603" y="20561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FIVE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4" name="직사각형 153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3" name="한쪽 모서리가 둥근 사각형 222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한쪽 모서리가 둥근 사각형 223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한쪽 모서리가 둥근 사각형 224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한쪽 모서리가 둥근 사각형 225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9" name="직사각형 218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한쪽 모서리가 둥근 사각형 19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한쪽 모서리가 둥근 사각형 19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한쪽 모서리가 둥근 사각형 19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한쪽 모서리가 둥근 사각형 19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양쪽 모서리가 둥근 사각형 200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양쪽 모서리가 둥근 사각형 202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0" name="타원 209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1" name="타원 210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2" name="타원 211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28" name="직사각형 22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1" name="그룹 230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32" name="직사각형 23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5" name="그룹 234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36" name="직사각형 23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40" name="직사각형 23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43" name="모서리가 둥근 직사각형 24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8160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2222E-6 2.22222E-6 L 0.37709 2.22222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타원 122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29" name="그룹 128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30" name="모서리가 둥근 직사각형 129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593569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626202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93569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59865" y="20561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FOUR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3" name="직사각형 242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245" name="그룹 244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246" name="그룹 245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2" name="한쪽 모서리가 둥근 사각형 311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한쪽 모서리가 둥근 사각형 312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한쪽 모서리가 둥근 사각형 313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한쪽 모서리가 둥근 사각형 314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08" name="직사각형 307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8" name="직사각형 247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한쪽 모서리가 둥근 사각형 2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한쪽 모서리가 둥근 사각형 2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한쪽 모서리가 둥근 사각형 2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한쪽 모서리가 둥근 사각형 2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양쪽 모서리가 둥근 사각형 289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양쪽 모서리가 둥근 사각형 291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5" name="타원 294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6" name="타원 295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7" name="타원 296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8" name="타원 297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9" name="타원 298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0" name="타원 299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316" name="그룹 315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317" name="직사각형 316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0" name="그룹 319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321" name="직사각형 32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4" name="그룹 323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325" name="직사각형 32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모서리가 둥근 직사각형 32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8" name="그룹 327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329" name="직사각형 32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50077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.55556E-7 2.22222E-6 L 0.30104 2.22222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5400000">
                                      <p:cBhvr>
                                        <p:cTn id="38" dur="3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/>
          <p:cNvSpPr/>
          <p:nvPr/>
        </p:nvSpPr>
        <p:spPr>
          <a:xfrm>
            <a:off x="613028" y="2970781"/>
            <a:ext cx="7947396" cy="5415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2649040" y="1223124"/>
            <a:ext cx="384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Testing our Game</a:t>
            </a:r>
            <a:endParaRPr lang="ko-KR" altLang="en-US" sz="3600" dirty="0">
              <a:ln w="12700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 flipH="1">
            <a:off x="2445757" y="3056869"/>
            <a:ext cx="43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 game with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이상건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,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이규봉</a:t>
            </a:r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444279"/>
            <a:ext cx="370741" cy="574185"/>
          </a:xfrm>
          <a:prstGeom prst="rect">
            <a:avLst/>
          </a:prstGeom>
        </p:spPr>
      </p:pic>
      <p:sp>
        <p:nvSpPr>
          <p:cNvPr id="195" name="직사각형 194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5" name="한쪽 모서리가 둥근 사각형 264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한쪽 모서리가 둥근 사각형 265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한쪽 모서리가 둥근 사각형 266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한쪽 모서리가 둥근 사각형 267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직사각형 260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0" name="직사각형 199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한쪽 모서리가 둥근 사각형 236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한쪽 모서리가 둥근 사각형 237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한쪽 모서리가 둥근 사각형 238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한쪽 모서리가 둥근 사각형 239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양쪽 모서리가 둥근 사각형 242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양쪽 모서리가 둥근 사각형 244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4" name="타원 253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81" name="그룹 280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82" name="직사각형 28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5" name="모서리가 둥근 직사각형 284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한쪽 모서리가 둥근 사각형 256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한쪽 모서리가 둥근 사각형 257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한쪽 모서리가 둥근 사각형 258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한쪽 모서리가 둥근 사각형 259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3" name="직사각형 252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직사각형 191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한쪽 모서리가 둥근 사각형 2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한쪽 모서리가 둥근 사각형 229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한쪽 모서리가 둥근 사각형 230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한쪽 모서리가 둥근 사각형 231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양쪽 모서리가 둥근 사각형 234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양쪽 모서리가 둥근 사각형 236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1" name="그룹 260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2" name="직사각형 26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모서리가 둥근 직사각형 26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77" name="모서리가 둥근 직사각형 276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96" name="모서리가 둥근 직사각형 95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935691" y="176346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262021" y="1763461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200260" y="205612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TWO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11111E-6 -4.80978E-6 L -0.00156 0.25188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25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20000">
                                      <p:cBhvr>
                                        <p:cTn id="38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4" name="그룹 143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935691" y="184539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101579" y="159185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262021" y="184539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18988" y="205612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THREE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4" name="한쪽 모서리가 둥근 사각형 15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한쪽 모서리가 둥근 사각형 15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한쪽 모서리가 둥근 사각형 15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직사각형 15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한쪽 모서리가 둥근 사각형 198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한쪽 모서리가 둥근 사각형 199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한쪽 모서리가 둥근 사각형 200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양쪽 모서리가 둥근 사각형 204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5" name="그룹 224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2" name="그림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69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0">
        <p:fade/>
      </p:transition>
    </mc:Choice>
    <mc:Fallback xmlns="">
      <p:transition spd="med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44444E-6 -3.33333E-6 L -0.2125 -3.33333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28" y="4001213"/>
            <a:ext cx="7947396" cy="5415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68923" y="1223124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 &amp; A</a:t>
            </a:r>
            <a:endParaRPr lang="ko-KR" altLang="en-US" sz="3600" dirty="0">
              <a:ln w="12700">
                <a:noFill/>
                <a:prstDash val="sysDot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2416978" y="4087301"/>
            <a:ext cx="43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cs typeface="Open Sans Extrabold" panose="020B0906030804020204" pitchFamily="34" charset="0"/>
              </a:rPr>
              <a:t>NICE TO MEET YOU !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직사각형 193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4" name="한쪽 모서리가 둥근 사각형 263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한쪽 모서리가 둥근 사각형 264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한쪽 모서리가 둥근 사각형 265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한쪽 모서리가 둥근 사각형 266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0" name="직사각형 259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한쪽 모서리가 둥근 사각형 23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한쪽 모서리가 둥근 사각형 23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한쪽 모서리가 둥근 사각형 23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양쪽 모서리가 둥근 사각형 241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양쪽 모서리가 둥근 사각형 243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9" name="직사각형 26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2" name="그룹 271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3" name="직사각형 272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6" name="그룹 275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7" name="직사각형 276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80" name="그룹 279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81" name="직사각형 28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4" name="모서리가 둥근 직사각형 283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1926622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7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5691" y="160310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262021" y="160310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935691" y="190711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29407" y="20561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FINAL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31753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62853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94015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3001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599543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8085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17910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7664596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02675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38842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86956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0896" y="-8810273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17907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32071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46235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60399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74563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88727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028916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72400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Q&amp;A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9909" y="1384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FOOD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5975" y="132678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MOTTO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98456" y="527382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MY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NAME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52111" y="535931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MUSIC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4" y="2735845"/>
            <a:ext cx="510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07919" y="266546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SUM</a:t>
            </a:r>
          </a:p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MARY</a:t>
            </a:r>
            <a:endParaRPr lang="ko-KR" altLang="en-US" sz="1000" dirty="0">
              <a:solidFill>
                <a:srgbClr val="00B0F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152120">
            <a:off x="-146033" y="4481517"/>
            <a:ext cx="843169" cy="1223663"/>
            <a:chOff x="3950850" y="1981539"/>
            <a:chExt cx="1242294" cy="1802901"/>
          </a:xfrm>
        </p:grpSpPr>
        <p:sp>
          <p:nvSpPr>
            <p:cNvPr id="141" name="직사각형 14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 rot="1634097">
            <a:off x="-68681" y="4502325"/>
            <a:ext cx="843169" cy="1223663"/>
            <a:chOff x="3950850" y="1981539"/>
            <a:chExt cx="1242294" cy="1802901"/>
          </a:xfrm>
        </p:grpSpPr>
        <p:sp>
          <p:nvSpPr>
            <p:cNvPr id="138" name="직사각형 13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 rot="2041703">
            <a:off x="66337" y="4548417"/>
            <a:ext cx="843169" cy="1223663"/>
            <a:chOff x="3950850" y="1981539"/>
            <a:chExt cx="1242294" cy="1802901"/>
          </a:xfrm>
        </p:grpSpPr>
        <p:sp>
          <p:nvSpPr>
            <p:cNvPr id="135" name="직사각형 13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7" name="그룹 126"/>
          <p:cNvGrpSpPr/>
          <p:nvPr/>
        </p:nvGrpSpPr>
        <p:grpSpPr>
          <a:xfrm rot="2568910">
            <a:off x="223124" y="4629193"/>
            <a:ext cx="843169" cy="1223663"/>
            <a:chOff x="3950850" y="1981539"/>
            <a:chExt cx="1242294" cy="1802901"/>
          </a:xfrm>
        </p:grpSpPr>
        <p:sp>
          <p:nvSpPr>
            <p:cNvPr id="132" name="직사각형 13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192748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00">
        <p:fade/>
      </p:transition>
    </mc:Choice>
    <mc:Fallback xmlns="">
      <p:transition spd="slow" advTm="10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4.16667E-6 5.55112E-17 L 0.00226 0.47778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38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20000">
                                      <p:cBhvr>
                                        <p:cTn id="38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animMotion origin="layout" path="M 0.00139 -0.00444 L 0.00139 1.4011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88889E-6 -4.44444E-6 L 1.07517 -0.4169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50" y="-2086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animMotion origin="layout" path="M 1.38889E-6 2.22222E-6 L 1.08455 -0.83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19" y="-415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1.66667E-6 -2.22222E-6 L 0.96146 -1.1002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-5502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animMotion origin="layout" path="M -4.72222E-6 -1.11111E-6 L 0.69046 -1.1722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4" y="-5861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8" presetClass="emph" presetSubtype="0" repeatCount="2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7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200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Rot by="21600000">
                                      <p:cBhvr>
                                        <p:cTn id="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2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21600000">
                                      <p:cBhvr>
                                        <p:cTn id="7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2000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3999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91947" y="2425452"/>
            <a:ext cx="3960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opestyle " pitchFamily="2" charset="0"/>
              </a:rPr>
              <a:t>Thank </a:t>
            </a:r>
            <a:r>
              <a:rPr lang="en-US" altLang="ko-KR" sz="5000" dirty="0">
                <a:ln w="12700">
                  <a:noFill/>
                  <a:prstDash val="sysDot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opestyle " pitchFamily="2" charset="0"/>
              </a:rPr>
              <a:t>you</a:t>
            </a:r>
            <a:endParaRPr lang="ko-KR" altLang="en-US" sz="5000" dirty="0">
              <a:ln w="12700">
                <a:noFill/>
                <a:prstDash val="sysDot"/>
              </a:ln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Dopestyle 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:fade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198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199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세계적으로 유명한 게임이고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직관적이어서 이해가 쉽다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도시는 공통된 속성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함수를 가지고 있기 때문에 객체지향의 상속개념과 관련이 있다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대학교를 배경으로 하여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도시대신 전공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교양과목으로 사용자와 상호작용한다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Picture 2" descr="C:\OneDrive\OneDrive - cnu.ac.kr\학교생활용2\18 2학기\객체지향설계\기말발표\K-20181206-6006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285864"/>
            <a:ext cx="5500726" cy="3647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플레이어들은 목표학점이 있고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주사위를 굴려 학점을 얻는다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발판에 따라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다른학점이나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다른 특수한 상황이 생긴다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플레이어 중 목표한 학점에 도달하면 게임이 종료된다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타원 143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6" name="그룹 145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593569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104187" y="175424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26202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593569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626202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4233602" y="20561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FIVE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8" name="한쪽 모서리가 둥근 사각형 15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한쪽 모서리가 둥근 사각형 15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한쪽 모서리가 둥근 사각형 16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3" name="직사각형 16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직사각형 1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한쪽 모서리가 둥근 사각형 20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한쪽 모서리가 둥근 사각형 20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한쪽 모서리가 둥근 사각형 20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양쪽 모서리가 둥근 사각형 21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8" name="그룹 22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9" name="그룹 22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6" name="그림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00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00">
        <p:fade/>
      </p:transition>
    </mc:Choice>
    <mc:Fallback xmlns=""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1.11111E-6 -2.5819E-6 L -0.37726 -2.5819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7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5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6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 descr="C:\Users\yk\Downloads\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65" y="1563318"/>
            <a:ext cx="1321850" cy="11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k\Downloads\99109A3D5A799A79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93" y="2982066"/>
            <a:ext cx="1305431" cy="14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2938354" y="1552295"/>
            <a:ext cx="5306053" cy="30008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Visual Studio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윈도우 환경에서 </a:t>
            </a: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c++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를 컴파일 하기 위한 툴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GitLab</a:t>
            </a:r>
            <a:endParaRPr lang="en-US" altLang="ko-KR" sz="19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Git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의 원격 저장소기능과  이슈 </a:t>
            </a:r>
            <a:r>
              <a:rPr lang="ko-KR" altLang="en-US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트래커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Team,Group</a:t>
            </a:r>
            <a:r>
              <a:rPr lang="en-US" altLang="ko-KR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온라인 개발 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50331" y="609976"/>
            <a:ext cx="326729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개발환경</a:t>
            </a:r>
            <a:endParaRPr lang="en-US" altLang="ko-KR" sz="3000" b="1" dirty="0"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358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1465</Words>
  <Application>Microsoft Office PowerPoint</Application>
  <PresentationFormat>화면 슬라이드 쇼(16:10)</PresentationFormat>
  <Paragraphs>992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Open Sans Extrabold</vt:lpstr>
      <vt:lpstr>HY헤드라인M</vt:lpstr>
      <vt:lpstr>Microsoft Sans Serif</vt:lpstr>
      <vt:lpstr>Dopestyle 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machine jope</cp:lastModifiedBy>
  <cp:revision>122</cp:revision>
  <dcterms:created xsi:type="dcterms:W3CDTF">2017-11-14T02:43:43Z</dcterms:created>
  <dcterms:modified xsi:type="dcterms:W3CDTF">2018-12-06T11:18:48Z</dcterms:modified>
</cp:coreProperties>
</file>