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95" r:id="rId6"/>
    <p:sldId id="309" r:id="rId7"/>
    <p:sldId id="310" r:id="rId8"/>
    <p:sldId id="269" r:id="rId9"/>
    <p:sldId id="317" r:id="rId10"/>
    <p:sldId id="318" r:id="rId11"/>
    <p:sldId id="319" r:id="rId12"/>
    <p:sldId id="273" r:id="rId13"/>
    <p:sldId id="335" r:id="rId14"/>
    <p:sldId id="337" r:id="rId15"/>
    <p:sldId id="338" r:id="rId16"/>
    <p:sldId id="339" r:id="rId17"/>
    <p:sldId id="336" r:id="rId18"/>
    <p:sldId id="330" r:id="rId19"/>
    <p:sldId id="334" r:id="rId20"/>
    <p:sldId id="332" r:id="rId21"/>
    <p:sldId id="333" r:id="rId22"/>
    <p:sldId id="331" r:id="rId23"/>
    <p:sldId id="276" r:id="rId24"/>
    <p:sldId id="278" r:id="rId25"/>
    <p:sldId id="314" r:id="rId26"/>
    <p:sldId id="313" r:id="rId27"/>
    <p:sldId id="275" r:id="rId28"/>
    <p:sldId id="315" r:id="rId29"/>
    <p:sldId id="316" r:id="rId30"/>
    <p:sldId id="280" r:id="rId31"/>
    <p:sldId id="304" r:id="rId32"/>
    <p:sldId id="329" r:id="rId33"/>
    <p:sldId id="305" r:id="rId34"/>
    <p:sldId id="320" r:id="rId35"/>
    <p:sldId id="321" r:id="rId36"/>
    <p:sldId id="322" r:id="rId37"/>
    <p:sldId id="323" r:id="rId38"/>
    <p:sldId id="324" r:id="rId39"/>
    <p:sldId id="325" r:id="rId40"/>
    <p:sldId id="284" r:id="rId41"/>
    <p:sldId id="287" r:id="rId42"/>
    <p:sldId id="286" r:id="rId43"/>
    <p:sldId id="308" r:id="rId44"/>
    <p:sldId id="289" r:id="rId45"/>
    <p:sldId id="291" r:id="rId46"/>
    <p:sldId id="292" r:id="rId47"/>
  </p:sldIdLst>
  <p:sldSz cx="9144000" cy="5715000" type="screen16x10"/>
  <p:notesSz cx="6858000" cy="9144000"/>
  <p:embeddedFontLst>
    <p:embeddedFont>
      <p:font typeface="Dopestyle " pitchFamily="2" charset="0"/>
      <p:regular r:id="rId48"/>
    </p:embeddedFont>
    <p:embeddedFont>
      <p:font typeface="HY헤드라인M" panose="02030600000101010101" pitchFamily="18" charset="-127"/>
      <p:regular r:id="rId49"/>
    </p:embeddedFont>
    <p:embeddedFont>
      <p:font typeface="맑은 고딕" panose="020B0503020000020004" pitchFamily="50" charset="-127"/>
      <p:regular r:id="rId50"/>
      <p:bold r:id="rId51"/>
    </p:embeddedFont>
    <p:embeddedFont>
      <p:font typeface="Open Sans Extrabold" panose="020B0604020202020204" charset="0"/>
      <p:bold r:id="rId52"/>
    </p:embeddedFont>
    <p:embeddedFont>
      <p:font typeface="Microsoft Sans Serif" panose="020B0604020202020204" pitchFamily="34" charset="0"/>
      <p:regular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3894" autoAdjust="0"/>
  </p:normalViewPr>
  <p:slideViewPr>
    <p:cSldViewPr>
      <p:cViewPr varScale="1">
        <p:scale>
          <a:sx n="137" d="100"/>
          <a:sy n="137" d="100"/>
        </p:scale>
        <p:origin x="-1128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8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8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6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6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2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8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7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81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3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D231-EE07-4816-A246-0C8C7B655791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8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4D231-EE07-4816-A246-0C8C7B655791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9F5C-62CE-4187-90FC-67F9A5A15E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2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그룹 310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12" name="한쪽 모서리가 둥근 사각형 311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한쪽 모서리가 둥근 사각형 312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한쪽 모서리가 둥근 사각형 313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한쪽 모서리가 둥근 사각형 314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6" name="그룹 315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17" name="직사각형 316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직사각형 317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직사각형 318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0" name="직사각형 319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1" name="직사각형 320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직사각형 326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직사각형 328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직사각형 334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직사각형 335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직사각형 336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직사각형 339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직사각형 340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직사각형 341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직사각형 342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직사각형 344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직사각형 345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직사각형 349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직사각형 351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직사각형 352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직사각형 353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한쪽 모서리가 둥근 사각형 356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한쪽 모서리가 둥근 사각형 357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9" name="한쪽 모서리가 둥근 사각형 358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한쪽 모서리가 둥근 사각형 359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양쪽 모서리가 둥근 사각형 362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직사각형 363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양쪽 모서리가 둥근 사각형 364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직사각형 365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모서리가 둥근 직사각형 366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8" name="모서리가 둥근 직사각형 367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9" name="타원 368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0" name="타원 369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1" name="타원 370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2" name="타원 371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3" name="타원 372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4" name="타원 373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5" name="타원 374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382" name="그룹 381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383" name="그룹 382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400" name="직사각형 39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1" name="모서리가 둥근 직사각형 40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2" name="모서리가 둥근 직사각형 40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397" name="직사각형 39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8" name="모서리가 둥근 직사각형 39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9" name="모서리가 둥근 직사각형 39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385" name="그룹 384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394" name="직사각형 39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모서리가 둥근 직사각형 39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모서리가 둥근 직사각형 39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386" name="그룹 385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391" name="직사각형 39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모서리가 둥근 직사각형 39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모서리가 둥근 직사각형 39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387" name="그룹 386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388" name="직사각형 38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9" name="모서리가 둥근 직사각형 38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0" name="모서리가 둥근 직사각형 389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sp>
        <p:nvSpPr>
          <p:cNvPr id="309" name="TextBox 308"/>
          <p:cNvSpPr txBox="1"/>
          <p:nvPr/>
        </p:nvSpPr>
        <p:spPr>
          <a:xfrm>
            <a:off x="4571997" y="3990159"/>
            <a:ext cx="4467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201302435 </a:t>
            </a:r>
            <a:r>
              <a:rPr lang="ko-KR" altLang="en-US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유영근</a:t>
            </a:r>
            <a:endParaRPr lang="en-US" altLang="ko-KR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201300995 </a:t>
            </a:r>
            <a:r>
              <a:rPr lang="ko-KR" altLang="en-US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이상건</a:t>
            </a:r>
            <a:endParaRPr lang="en-US" altLang="ko-KR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201502094 </a:t>
            </a:r>
            <a:r>
              <a:rPr lang="ko-KR" altLang="en-US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이재호</a:t>
            </a:r>
            <a:endParaRPr lang="en-US" altLang="ko-KR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201502085 </a:t>
            </a:r>
            <a:r>
              <a:rPr lang="ko-KR" altLang="en-US" sz="15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이규봉</a:t>
            </a:r>
            <a:endParaRPr lang="en-US" altLang="ko-KR" sz="15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672572" y="1222316"/>
            <a:ext cx="58384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ln w="12700">
                  <a:noFill/>
                  <a:prstDash val="sys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Sans Serif" panose="020B0604020202020204" pitchFamily="34" charset="0"/>
              </a:rPr>
              <a:t>Marble of University</a:t>
            </a:r>
          </a:p>
        </p:txBody>
      </p:sp>
    </p:spTree>
    <p:extLst>
      <p:ext uri="{BB962C8B-B14F-4D97-AF65-F5344CB8AC3E}">
        <p14:creationId xmlns:p14="http://schemas.microsoft.com/office/powerpoint/2010/main" val="2476182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3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5" name="한쪽 모서리가 둥근 사각형 12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한쪽 모서리가 둥근 사각형 12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한쪽 모서리가 둥근 사각형 12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한쪽 모서리가 둥근 사각형 12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28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0" name="직사각형 129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한쪽 모서리가 둥근 사각형 169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한쪽 모서리가 둥근 사각형 170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한쪽 모서리가 둥근 사각형 171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한쪽 모서리가 둥근 사각형 172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양쪽 모서리가 둥근 사각형 175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양쪽 모서리가 둥근 사각형 177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CHANCE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4" name="그룹 194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5" name="그룹 195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6" name="그룹 196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197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198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199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23" name="그림 1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60" y="4661555"/>
            <a:ext cx="370741" cy="574185"/>
          </a:xfrm>
          <a:prstGeom prst="rect">
            <a:avLst/>
          </a:prstGeom>
        </p:spPr>
      </p:pic>
      <p:pic>
        <p:nvPicPr>
          <p:cNvPr id="95" name="_x221195976" descr="EMB000036683c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31" y="936588"/>
            <a:ext cx="2722006" cy="87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852244" y="2010103"/>
            <a:ext cx="7397346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- Simple and Fast Multimedia Library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사운드</a:t>
            </a:r>
            <a:r>
              <a:rPr lang="en-US" altLang="ko-KR" dirty="0"/>
              <a:t>, </a:t>
            </a:r>
            <a:r>
              <a:rPr lang="ko-KR" altLang="en-US" dirty="0"/>
              <a:t>입출력</a:t>
            </a:r>
            <a:r>
              <a:rPr lang="en-US" altLang="ko-KR" dirty="0"/>
              <a:t>, </a:t>
            </a:r>
            <a:r>
              <a:rPr lang="ko-KR" altLang="en-US" dirty="0" err="1"/>
              <a:t>네트워크등의</a:t>
            </a:r>
            <a:r>
              <a:rPr lang="ko-KR" altLang="en-US" dirty="0"/>
              <a:t> 라이브러리를 지원하는 </a:t>
            </a:r>
            <a:r>
              <a:rPr lang="en-US" altLang="ko-KR" dirty="0"/>
              <a:t>API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빠르고 쉬움</a:t>
            </a:r>
            <a:r>
              <a:rPr lang="en-US" altLang="ko-KR" dirty="0"/>
              <a:t>,</a:t>
            </a:r>
            <a:r>
              <a:rPr lang="ko-KR" altLang="en-US" dirty="0"/>
              <a:t>  객체지향적으로 설계되어있음</a:t>
            </a:r>
            <a:endParaRPr lang="en-US" altLang="ko-KR" dirty="0"/>
          </a:p>
          <a:p>
            <a:pPr fontAlgn="base"/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76733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23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5" name="한쪽 모서리가 둥근 사각형 12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한쪽 모서리가 둥근 사각형 12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한쪽 모서리가 둥근 사각형 12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한쪽 모서리가 둥근 사각형 12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28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0" name="직사각형 129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한쪽 모서리가 둥근 사각형 169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한쪽 모서리가 둥근 사각형 170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한쪽 모서리가 둥근 사각형 171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한쪽 모서리가 둥근 사각형 172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양쪽 모서리가 둥근 사각형 175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양쪽 모서리가 둥근 사각형 177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CHANCE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4" name="그룹 194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5" name="그룹 195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6" name="그룹 196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197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198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199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23" name="그림 1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60" y="4661555"/>
            <a:ext cx="370741" cy="574185"/>
          </a:xfrm>
          <a:prstGeom prst="rect">
            <a:avLst/>
          </a:prstGeom>
        </p:spPr>
      </p:pic>
      <p:pic>
        <p:nvPicPr>
          <p:cNvPr id="95" name="_x221195976" descr="EMB000036683c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31" y="853993"/>
            <a:ext cx="2722006" cy="87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852244" y="1750090"/>
            <a:ext cx="739734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SFML Class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-sf::Texture : </a:t>
            </a:r>
            <a:r>
              <a:rPr lang="ko-KR" altLang="en-US" dirty="0"/>
              <a:t>그림 파일을 읽어와 저장하고 관리할 </a:t>
            </a:r>
            <a:r>
              <a:rPr lang="en-US" altLang="ko-KR" dirty="0"/>
              <a:t>Texture </a:t>
            </a:r>
            <a:r>
              <a:rPr lang="ko-KR" altLang="en-US" dirty="0"/>
              <a:t>객체 생성</a:t>
            </a:r>
            <a:r>
              <a:rPr lang="en-US" altLang="ko-KR" dirty="0"/>
              <a:t> --sf::Sprite :</a:t>
            </a:r>
            <a:r>
              <a:rPr lang="ko-KR" altLang="en-US" dirty="0" err="1"/>
              <a:t>텍스쳐를</a:t>
            </a:r>
            <a:r>
              <a:rPr lang="ko-KR" altLang="en-US" dirty="0"/>
              <a:t> 등록하고 </a:t>
            </a:r>
            <a:r>
              <a:rPr lang="en-US" altLang="ko-KR" dirty="0"/>
              <a:t>window </a:t>
            </a:r>
            <a:r>
              <a:rPr lang="ko-KR" altLang="en-US" dirty="0"/>
              <a:t>창에 등록</a:t>
            </a:r>
          </a:p>
          <a:p>
            <a:pPr fontAlgn="base"/>
            <a:r>
              <a:rPr lang="en-US" altLang="ko-KR" dirty="0"/>
              <a:t>-sf::</a:t>
            </a:r>
            <a:r>
              <a:rPr lang="en-US" altLang="ko-KR" dirty="0" err="1"/>
              <a:t>RenderWindow</a:t>
            </a:r>
            <a:r>
              <a:rPr lang="en-US" altLang="ko-KR" dirty="0"/>
              <a:t> :</a:t>
            </a:r>
            <a:r>
              <a:rPr lang="ko-KR" altLang="en-US" dirty="0"/>
              <a:t>그림을 그릴 </a:t>
            </a:r>
            <a:r>
              <a:rPr lang="en-US" altLang="ko-KR" dirty="0"/>
              <a:t>Window </a:t>
            </a:r>
            <a:r>
              <a:rPr lang="ko-KR" altLang="en-US" dirty="0"/>
              <a:t>창을 띄우고 관리</a:t>
            </a:r>
          </a:p>
          <a:p>
            <a:pPr fontAlgn="base"/>
            <a:r>
              <a:rPr lang="en-US" altLang="ko-KR" dirty="0"/>
              <a:t>-sf::Vector2f  : </a:t>
            </a:r>
            <a:r>
              <a:rPr lang="ko-KR" altLang="en-US" dirty="0"/>
              <a:t>게임 창의 좌표를 나타냄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/>
            <a:r>
              <a:rPr lang="en-US" altLang="ko-KR" dirty="0"/>
              <a:t>-sf::Text : </a:t>
            </a:r>
            <a:r>
              <a:rPr lang="en-US" altLang="ko-KR" dirty="0" err="1"/>
              <a:t>RenderWindow</a:t>
            </a:r>
            <a:r>
              <a:rPr lang="en-US" altLang="ko-KR" dirty="0"/>
              <a:t> </a:t>
            </a:r>
            <a:r>
              <a:rPr lang="ko-KR" altLang="en-US" dirty="0"/>
              <a:t>객체에 텍스트를 그리는 객체 생성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-sf::Font : Text</a:t>
            </a:r>
            <a:r>
              <a:rPr lang="ko-KR" altLang="en-US" dirty="0"/>
              <a:t>객체에 폰트에 관련된 속성들을 주거나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60492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3509373" y="1788992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147" name="그룹 146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</p:grpSpPr>
        <p:sp>
          <p:nvSpPr>
            <p:cNvPr id="148" name="모서리가 둥근 직사각형 147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5935691" y="1927330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6104187" y="1754243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6262021" y="1927330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5935691" y="1590374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/>
            <p:cNvSpPr/>
            <p:nvPr/>
          </p:nvSpPr>
          <p:spPr>
            <a:xfrm>
              <a:off x="6262021" y="1590374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4120592" y="2056120"/>
            <a:ext cx="90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THIRD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58" name="그룹 157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한쪽 모서리가 둥근 사각형 158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한쪽 모서리가 둥근 사각형 159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한쪽 모서리가 둥근 사각형 160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한쪽 모서리가 둥근 사각형 161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4" name="직사각형 163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직사각형 166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8" name="직사각형 167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한쪽 모서리가 둥근 사각형 204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한쪽 모서리가 둥근 사각형 205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한쪽 모서리가 둥근 사각형 206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양쪽 모서리가 둥근 사각형 209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양쪽 모서리가 둥근 사각형 211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타원 221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9" name="그룹 228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30" name="그룹 229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7" name="직사각형 24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모서리가 둥근 직사각형 24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모서리가 둥근 직사각형 24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2" name="그룹 231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7" name="그림 1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61" y="4661555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0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>
        <p:fade/>
      </p:transition>
    </mc:Choice>
    <mc:Fallback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7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7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3.05556E-6 -3.33333E-6 L -0.07951 -3.33333E-6 C -0.11527 -3.33333E-6 -0.15885 -0.06639 -0.15885 -0.12 L -0.15937 -0.48583 " pathEditMode="relative" rAng="0" ptsTypes="FfFF">
                                      <p:cBhvr>
                                        <p:cTn id="3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2430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5400000">
                                      <p:cBhvr>
                                        <p:cTn id="3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repeatCount="3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120000">
                                      <p:cBhvr>
                                        <p:cTn id="40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598" y="913284"/>
            <a:ext cx="3696205" cy="402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621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022449" y="1042161"/>
            <a:ext cx="70898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-Board : 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각 발판들의 객체를 형성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(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과목 명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위치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학점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타입을 필드로 가짐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</a:t>
            </a:r>
            <a:r>
              <a:rPr lang="en-US" altLang="ko-KR" sz="1600" b="1" dirty="0" err="1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BoardPalate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: 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보드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객체들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(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배열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을  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Singleton 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방식으로 생성</a:t>
            </a:r>
            <a:endParaRPr lang="en-US" altLang="ko-KR" sz="1600" b="1" dirty="0" smtClean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-Player: 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게임의 플레이어들의 객체를 형성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(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현재 학점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상태 등을 필드로 가짐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-Text : </a:t>
            </a:r>
            <a:r>
              <a:rPr lang="ko-KR" altLang="en-US" sz="16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텍스트를  </a:t>
            </a:r>
            <a:r>
              <a:rPr lang="en-US" altLang="ko-KR" sz="16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UI</a:t>
            </a:r>
            <a:r>
              <a:rPr lang="ko-KR" altLang="en-US" sz="16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에 삽입하는 클래스</a:t>
            </a:r>
            <a:endParaRPr lang="en-US" altLang="ko-KR" sz="16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0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128116" y="960924"/>
            <a:ext cx="6793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dirty="0" smtClean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</a:t>
            </a:r>
            <a:r>
              <a:rPr lang="en-US" altLang="ko-KR" sz="1600" b="1" dirty="0" err="1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GoldenKey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황금열쇠 이벤트 발생시 랜덤으로 이벤트를 결정</a:t>
            </a:r>
            <a:endParaRPr lang="en-US" altLang="ko-KR" sz="1600" b="1" dirty="0" smtClean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</a:t>
            </a:r>
            <a:r>
              <a:rPr lang="en-US" altLang="ko-KR" sz="1600" b="1" dirty="0" err="1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BoardPlate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게임의 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Model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역할을 담당하는 클래스 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(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플레이어 객체와 발판의 상호작용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</a:t>
            </a:r>
            <a:r>
              <a:rPr lang="en-US" altLang="ko-KR" sz="1600" b="1" dirty="0" err="1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WinMain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게임이 실행되는 클래스 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( 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다른 객체를 생성하고 사용</a:t>
            </a:r>
            <a:endParaRPr lang="en-US" altLang="ko-KR" sz="1600" b="1" dirty="0" smtClean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UI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를 작동시키는데 필요한 최소한의 함수를 제외하곤 </a:t>
            </a:r>
            <a:r>
              <a:rPr lang="en-US" altLang="ko-KR" sz="16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altLang="ko-KR" sz="1600" b="1" dirty="0" err="1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BoardPlate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에서 기능을 수행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3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270231" y="1199438"/>
            <a:ext cx="6139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Other Class(UI)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Dice ,Panel, Button, Piece..(</a:t>
            </a:r>
            <a:r>
              <a:rPr lang="en-US" altLang="ko-KR" sz="1600" b="1" dirty="0" err="1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Drawale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-&gt;</a:t>
            </a:r>
            <a:r>
              <a:rPr lang="en-US" altLang="ko-KR" sz="1600" b="1" dirty="0" err="1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Drawable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class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를 상속</a:t>
            </a:r>
            <a:endParaRPr lang="en-US" altLang="ko-KR" sz="1600" b="1" dirty="0" smtClean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-Menu, </a:t>
            </a:r>
            <a:r>
              <a:rPr lang="en-US" altLang="ko-KR" sz="1600" b="1" dirty="0" err="1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StartMenu</a:t>
            </a: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: </a:t>
            </a:r>
            <a:r>
              <a:rPr lang="ko-KR" altLang="en-US" sz="1600" b="1" dirty="0" err="1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메뉴창을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위한 클래스</a:t>
            </a:r>
            <a:endParaRPr lang="en-US" altLang="ko-KR" sz="1600" b="1" dirty="0" smtClean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-Sound : game</a:t>
            </a:r>
            <a:r>
              <a:rPr lang="ko-KR" altLang="en-US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내에 소리를 넣기 위한 클래스</a:t>
            </a:r>
            <a:endParaRPr lang="en-US" altLang="ko-KR" sz="1600" b="1" dirty="0" smtClean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00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6DF329D-5FA4-4EA6-B3B8-D2B7ADCA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88" y="571621"/>
            <a:ext cx="6053331" cy="47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93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9BDAF5A-FAD6-4B9E-B5C3-69E0B21B3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52" y="547839"/>
            <a:ext cx="3315185" cy="49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A23CE41-7160-4D06-9B01-3E267B12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038" y="849929"/>
            <a:ext cx="4100309" cy="400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7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3509373" y="1794873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4" name="한쪽 모서리가 둥근 사각형 83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한쪽 모서리가 둥근 사각형 84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한쪽 모서리가 둥근 사각형 85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한쪽 모서리가 둥근 사각형 86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9" name="직사각형 78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직사각형 66"/>
          <p:cNvSpPr/>
          <p:nvPr/>
        </p:nvSpPr>
        <p:spPr>
          <a:xfrm rot="16200000">
            <a:off x="6937875" y="2787488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둥근 사각형 34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한쪽 모서리가 둥근 사각형 35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한쪽 모서리가 둥근 사각형 43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한쪽 모서리가 둥근 사각형 44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양쪽 모서리가 둥근 사각형 74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08220" y="351120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51968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588981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24114" y="2735845"/>
            <a:ext cx="510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619138" y="2748966"/>
            <a:ext cx="550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813" y="4661555"/>
            <a:ext cx="370741" cy="5741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094514" y="1755725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45509" y="2056120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CONTENT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97" name="그룹 9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모서리가 둥근 직사각형 113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105" name="직사각형 10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978103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3.88889E-6 -3.33333E-6 L -0.10226 -3.33333E-6 " pathEditMode="relative" rAng="0" ptsTypes="AA">
                                      <p:cBhvr>
                                        <p:cTn id="3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120000">
                                      <p:cBhvr>
                                        <p:cTn id="38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38E765E-9047-4349-B86B-C60E68CE1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059" y="104921"/>
            <a:ext cx="3028401" cy="549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D2AF259-2CA5-46BA-9C79-E527861CA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026" y="921702"/>
            <a:ext cx="5719884" cy="394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5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29200E0-81A2-426B-B8EF-886FC853C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42" y="701799"/>
            <a:ext cx="4493109" cy="44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타원 144"/>
          <p:cNvSpPr/>
          <p:nvPr/>
        </p:nvSpPr>
        <p:spPr>
          <a:xfrm>
            <a:off x="3509373" y="1788992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147" name="그룹 146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</p:grpSpPr>
        <p:sp>
          <p:nvSpPr>
            <p:cNvPr id="148" name="모서리가 둥근 직사각형 147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5935691" y="1750053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6262021" y="1750053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4213566" y="205612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6" name="한쪽 모서리가 둥근 사각형 15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한쪽 모서리가 둥근 사각형 15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1" name="직사각형 160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직사각형 163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한쪽 모서리가 둥근 사각형 200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한쪽 모서리가 둥근 사각형 202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6" name="그룹 225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7" name="그룹 226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8" name="직사각형 2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5" name="직사각형 2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2" name="직사각형 2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4" name="그림 1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8423" y="1879817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4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>
        <p:fade/>
      </p:transition>
    </mc:Choice>
    <mc:Fallback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7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7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1.38778E-17 3.86452E-6 L 1.38778E-17 -0.26958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9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120000">
                                      <p:cBhvr>
                                        <p:cTn id="3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5400000">
                                      <p:cBhvr>
                                        <p:cTn id="4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992355" y="1223123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 w="12700">
                  <a:noFill/>
                  <a:prstDash val="sys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UML</a:t>
            </a:r>
            <a:endParaRPr lang="ko-KR" altLang="en-US" sz="3600" dirty="0">
              <a:ln w="12700">
                <a:noFill/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0850" y="1981539"/>
            <a:ext cx="1242294" cy="1802901"/>
            <a:chOff x="3950850" y="1981539"/>
            <a:chExt cx="1242294" cy="1802901"/>
          </a:xfrm>
        </p:grpSpPr>
        <p:sp>
          <p:nvSpPr>
            <p:cNvPr id="2" name="직사각형 1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  <a:endParaRPr lang="en-US" altLang="ko-KR" sz="11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52167" y="-2"/>
            <a:ext cx="9221457" cy="5717920"/>
            <a:chOff x="-52167" y="-2"/>
            <a:chExt cx="9221457" cy="5717920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78" name="한쪽 모서리가 둥근 사각형 177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한쪽 모서리가 둥근 사각형 178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한쪽 모서리가 둥근 사각형 179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한쪽 모서리가 둥근 사각형 180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74" name="직사각형 173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직사각형 107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한쪽 모서리가 둥근 사각형 147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한쪽 모서리가 둥근 사각형 148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한쪽 모서리가 둥근 사각형 149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한쪽 모서리가 둥근 사각형 150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양쪽 모서리가 둥근 사각형 153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직사각형 154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양쪽 모서리가 둥근 사각형 155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0" name="타원 159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1" name="타원 160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3" name="타원 162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-52167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198" name="그룹 197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15" name="직사각형 214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모서리가 둥근 직사각형 215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모서리가 둥근 직사각형 216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199" name="그룹 19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12" name="직사각형 211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모서리가 둥근 직사각형 213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00" name="그룹 199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09" name="직사각형 208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모서리가 둥근 직사각형 209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모서리가 둥근 직사각형 210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01" name="그룹 200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06" name="직사각형 20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모서리가 둥근 직사각형 20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모서리가 둥근 직사각형 20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02" name="그룹 201"/>
          <p:cNvGrpSpPr/>
          <p:nvPr/>
        </p:nvGrpSpPr>
        <p:grpSpPr>
          <a:xfrm rot="3070188">
            <a:off x="264060" y="4825095"/>
            <a:ext cx="843169" cy="1223663"/>
            <a:chOff x="3950850" y="1981539"/>
            <a:chExt cx="1242294" cy="1802901"/>
          </a:xfrm>
        </p:grpSpPr>
        <p:sp>
          <p:nvSpPr>
            <p:cNvPr id="203" name="직사각형 202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모서리가 둥근 직사각형 204"/>
            <p:cNvSpPr/>
            <p:nvPr/>
          </p:nvSpPr>
          <p:spPr>
            <a:xfrm>
              <a:off x="4088001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pic>
        <p:nvPicPr>
          <p:cNvPr id="226" name="그림 2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503" y="487030"/>
            <a:ext cx="370741" cy="574185"/>
          </a:xfrm>
          <a:prstGeom prst="rect">
            <a:avLst/>
          </a:prstGeom>
        </p:spPr>
      </p:pic>
      <p:sp>
        <p:nvSpPr>
          <p:cNvPr id="335" name="모서리가 둥근 직사각형 334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2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>
        <p:fade/>
      </p:transition>
    </mc:Choice>
    <mc:Fallback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1" presetClass="exit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7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3.61111E-6 -1.11111E-6 L 0.42517 -0.45111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-225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2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24" dur="7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3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5" name="한쪽 모서리가 둥근 사각형 20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한쪽 모서리가 둥근 사각형 20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한쪽 모서리가 둥근 사각형 20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한쪽 모서리가 둥근 사각형 20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08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0" name="직사각형 209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직사각형 212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4" name="직사각형 213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한쪽 모서리가 둥근 사각형 249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한쪽 모서리가 둥근 사각형 250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한쪽 모서리가 둥근 사각형 251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한쪽 모서리가 둥근 사각형 252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양쪽 모서리가 둥근 사각형 255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양쪽 모서리가 둥근 사각형 257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3" name="타원 262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6" name="타원 265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8" name="타원 267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4" name="그룹 274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5" name="그룹 275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93" name="직사각형 29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모서리가 둥근 직사각형 29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모서리가 둥근 직사각형 29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276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90" name="직사각형 28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모서리가 둥근 직사각형 29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277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87" name="직사각형 28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278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모서리가 둥근 직사각형 28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모서리가 둥근 직사각형 28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" name="그룹 279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1142976" y="714360"/>
            <a:ext cx="6858048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소스코드 설명 </a:t>
            </a:r>
            <a:r>
              <a:rPr lang="en-US" altLang="ko-KR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 UML</a:t>
            </a:r>
          </a:p>
        </p:txBody>
      </p:sp>
      <p:pic>
        <p:nvPicPr>
          <p:cNvPr id="3074" name="Picture 2" descr="C:\OneDrive\OneDrive - cnu.ac.kr\학교생활용2\18 2학기\객체지향설계\기말발표\Marble 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1329406"/>
            <a:ext cx="4000528" cy="4385594"/>
          </a:xfrm>
          <a:prstGeom prst="rect">
            <a:avLst/>
          </a:prstGeom>
          <a:noFill/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C84568D6-BEC4-45CF-8B7A-5D3BB31516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503" y="48703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0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3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5" name="한쪽 모서리가 둥근 사각형 20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한쪽 모서리가 둥근 사각형 20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한쪽 모서리가 둥근 사각형 20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한쪽 모서리가 둥근 사각형 20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08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0" name="직사각형 209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직사각형 212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4" name="직사각형 213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한쪽 모서리가 둥근 사각형 249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한쪽 모서리가 둥근 사각형 250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한쪽 모서리가 둥근 사각형 251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한쪽 모서리가 둥근 사각형 252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양쪽 모서리가 둥근 사각형 255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양쪽 모서리가 둥근 사각형 257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3" name="타원 262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6" name="타원 265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8" name="타원 267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4" name="그룹 274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5" name="그룹 275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93" name="직사각형 29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모서리가 둥근 직사각형 29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모서리가 둥근 직사각형 29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276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90" name="직사각형 28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모서리가 둥근 직사각형 29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277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87" name="직사각형 28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278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모서리가 둥근 직사각형 28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모서리가 둥근 직사각형 28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" name="그룹 279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1142976" y="714360"/>
            <a:ext cx="6858048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소스코드 설명 </a:t>
            </a:r>
            <a:r>
              <a:rPr lang="en-US" altLang="ko-KR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 UML</a:t>
            </a:r>
          </a:p>
        </p:txBody>
      </p:sp>
      <p:pic>
        <p:nvPicPr>
          <p:cNvPr id="5122" name="Picture 2" descr="C:\OneDrive\OneDrive - cnu.ac.kr\학교생활용2\18 2학기\객체지향설계\기말발표\Marble UML m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357302"/>
            <a:ext cx="4429156" cy="4216493"/>
          </a:xfrm>
          <a:prstGeom prst="rect">
            <a:avLst/>
          </a:prstGeom>
          <a:noFill/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C93AE599-EA37-4E28-AB23-D0977765C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503" y="48703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9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4" name="그룹 203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5" name="한쪽 모서리가 둥근 사각형 20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한쪽 모서리가 둥근 사각형 20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한쪽 모서리가 둥근 사각형 20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한쪽 모서리가 둥근 사각형 20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0" name="직사각형 209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직사각형 212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4" name="직사각형 213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한쪽 모서리가 둥근 사각형 249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한쪽 모서리가 둥근 사각형 250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한쪽 모서리가 둥근 사각형 251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한쪽 모서리가 둥근 사각형 252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양쪽 모서리가 둥근 사각형 255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양쪽 모서리가 둥근 사각형 257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3" name="타원 262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6" name="타원 265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8" name="타원 267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75" name="그룹 274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76" name="그룹 275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93" name="직사각형 29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모서리가 둥근 직사각형 29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모서리가 둥근 직사각형 29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77" name="그룹 276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90" name="직사각형 28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모서리가 둥근 직사각형 29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78" name="그룹 277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87" name="직사각형 28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79" name="그룹 278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모서리가 둥근 직사각형 28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모서리가 둥근 직사각형 28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80" name="그룹 279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1142976" y="714360"/>
            <a:ext cx="6858048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소스코드 설명 </a:t>
            </a:r>
            <a:r>
              <a:rPr lang="en-US" altLang="ko-KR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 UML</a:t>
            </a:r>
          </a:p>
        </p:txBody>
      </p:sp>
      <p:pic>
        <p:nvPicPr>
          <p:cNvPr id="6146" name="Picture 2" descr="C:\OneDrive\OneDrive - cnu.ac.kr\학교생활용2\18 2학기\객체지향설계\기말발표\Marble UML boardpl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214426"/>
            <a:ext cx="3500462" cy="4308697"/>
          </a:xfrm>
          <a:prstGeom prst="rect">
            <a:avLst/>
          </a:prstGeom>
          <a:noFill/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586C9ACB-3DC1-44C3-9CD0-C24FF4FB2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503" y="48703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79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3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5" name="한쪽 모서리가 둥근 사각형 20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한쪽 모서리가 둥근 사각형 20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한쪽 모서리가 둥근 사각형 20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한쪽 모서리가 둥근 사각형 20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08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0" name="직사각형 209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직사각형 212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4" name="직사각형 213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한쪽 모서리가 둥근 사각형 249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한쪽 모서리가 둥근 사각형 250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한쪽 모서리가 둥근 사각형 251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한쪽 모서리가 둥근 사각형 252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양쪽 모서리가 둥근 사각형 255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양쪽 모서리가 둥근 사각형 257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3" name="타원 262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6" name="타원 265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8" name="타원 267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4" name="그룹 274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5" name="그룹 275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93" name="직사각형 29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모서리가 둥근 직사각형 29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모서리가 둥근 직사각형 29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276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90" name="직사각형 28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모서리가 둥근 직사각형 29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277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87" name="직사각형 28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278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모서리가 둥근 직사각형 28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모서리가 둥근 직사각형 28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" name="그룹 279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1142976" y="714360"/>
            <a:ext cx="6858048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소스코드 설명 </a:t>
            </a:r>
            <a:r>
              <a:rPr lang="en-US" altLang="ko-KR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 UML</a:t>
            </a:r>
          </a:p>
        </p:txBody>
      </p:sp>
      <p:pic>
        <p:nvPicPr>
          <p:cNvPr id="7170" name="Picture 2" descr="C:\OneDrive\OneDrive - cnu.ac.kr\학교생활용2\18 2학기\객체지향설계\기말발표\Draw U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189584"/>
            <a:ext cx="4929222" cy="4525416"/>
          </a:xfrm>
          <a:prstGeom prst="rect">
            <a:avLst/>
          </a:prstGeom>
          <a:noFill/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65606E71-15B1-441B-9422-25F352B4B2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503" y="48703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203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05" name="한쪽 모서리가 둥근 사각형 20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한쪽 모서리가 둥근 사각형 20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한쪽 모서리가 둥근 사각형 20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한쪽 모서리가 둥근 사각형 20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08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10" name="직사각형 209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직사각형 212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4" name="직사각형 213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한쪽 모서리가 둥근 사각형 249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한쪽 모서리가 둥근 사각형 250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한쪽 모서리가 둥근 사각형 251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한쪽 모서리가 둥근 사각형 252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양쪽 모서리가 둥근 사각형 255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양쪽 모서리가 둥근 사각형 257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3" name="타원 262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6" name="타원 265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8" name="타원 267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4" name="그룹 274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5" name="그룹 275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93" name="직사각형 29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모서리가 둥근 직사각형 29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모서리가 둥근 직사각형 29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276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90" name="직사각형 28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모서리가 둥근 직사각형 29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277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87" name="직사각형 28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278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모서리가 둥근 직사각형 28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모서리가 둥근 직사각형 28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" name="그룹 279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1142976" y="714360"/>
            <a:ext cx="6858048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소스코드 설명 </a:t>
            </a:r>
            <a:r>
              <a:rPr lang="en-US" altLang="ko-KR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 UML</a:t>
            </a:r>
          </a:p>
        </p:txBody>
      </p:sp>
      <p:pic>
        <p:nvPicPr>
          <p:cNvPr id="8194" name="Picture 2" descr="C:\OneDrive\OneDrive - cnu.ac.kr\학교생활용2\18 2학기\객체지향설계\기말발표\players U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14426"/>
            <a:ext cx="6959586" cy="4356701"/>
          </a:xfrm>
          <a:prstGeom prst="rect">
            <a:avLst/>
          </a:prstGeom>
          <a:noFill/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E6605284-87F6-4AED-943C-B0B4411791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503" y="48703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2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TextBox 227"/>
          <p:cNvSpPr txBox="1"/>
          <p:nvPr/>
        </p:nvSpPr>
        <p:spPr>
          <a:xfrm>
            <a:off x="2194197" y="2569468"/>
            <a:ext cx="194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CONTENTS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788024" y="1785533"/>
            <a:ext cx="3267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개요 및 게임소개</a:t>
            </a:r>
            <a:endParaRPr lang="en-US" altLang="ko-KR" sz="1600" b="1" dirty="0"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개발환경</a:t>
            </a:r>
            <a:endParaRPr lang="en-US" altLang="ko-KR" sz="1600" b="1" dirty="0"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소스코드  설명  </a:t>
            </a:r>
            <a:r>
              <a:rPr lang="en-US" altLang="ko-KR" sz="1600" b="1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 UML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동작 시나리오</a:t>
            </a:r>
            <a:endParaRPr lang="en-US" altLang="ko-KR" sz="1600" b="1" dirty="0"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게임 시연</a:t>
            </a:r>
            <a:endParaRPr lang="en-US" altLang="ko-KR" sz="1600" b="1" dirty="0">
              <a:solidFill>
                <a:srgbClr val="FF00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30" name="왼쪽 대괄호 229"/>
          <p:cNvSpPr/>
          <p:nvPr/>
        </p:nvSpPr>
        <p:spPr>
          <a:xfrm>
            <a:off x="4427984" y="1916224"/>
            <a:ext cx="155537" cy="1677611"/>
          </a:xfrm>
          <a:prstGeom prst="leftBracket">
            <a:avLst>
              <a:gd name="adj" fmla="val 121626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2" name="그룹 231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38" name="직사각형 237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1" name="직사각형 240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2" name="직사각형 241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직사각형 271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직사각형 272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직사각형 273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한쪽 모서리가 둥근 사각형 277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한쪽 모서리가 둥근 사각형 278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한쪽 모서리가 둥근 사각형 279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한쪽 모서리가 둥근 사각형 280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양쪽 모서리가 둥근 사각형 283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양쪽 모서리가 둥근 사각형 285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모서리가 둥근 직사각형 287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0" name="타원 289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1" name="타원 290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2" name="타원 291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3" name="타원 292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4" name="타원 293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5" name="타원 294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6" name="타원 295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303" name="그룹 302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304" name="그룹 303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321" name="직사각형 32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모서리가 둥근 직사각형 32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모서리가 둥근 직사각형 32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305" name="그룹 304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318" name="직사각형 31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모서리가 둥근 직사각형 31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모서리가 둥근 직사각형 31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306" name="그룹 305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315" name="직사각형 31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모서리가 둥근 직사각형 31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모서리가 둥근 직사각형 31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307" name="그룹 306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312" name="직사각형 31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모서리가 둥근 직사각형 31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모서리가 둥근 직사각형 313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308" name="그룹 307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309" name="직사각형 308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모서리가 둥근 직사각형 309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모서리가 둥근 직사각형 310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231" name="그림 2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28" y="4661555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4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3509373" y="1788992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  <a:solidFill>
            <a:schemeClr val="bg1"/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935691" y="1755726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6262021" y="1750053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003573" y="205612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FOURTH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317537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628532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940152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300192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6599543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980857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7317910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7664596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8026754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8388424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8695692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4" name="한쪽 모서리가 둥근 사각형 83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한쪽 모서리가 둥근 사각형 84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한쪽 모서리가 둥근 사각형 85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한쪽 모서리가 둥근 사각형 86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9" name="직사각형 78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직사각형 66"/>
          <p:cNvSpPr/>
          <p:nvPr/>
        </p:nvSpPr>
        <p:spPr>
          <a:xfrm rot="16200000">
            <a:off x="6937875" y="2787488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둥근 사각형 34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한쪽 모서리가 둥근 사각형 35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한쪽 모서리가 둥근 사각형 43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한쪽 모서리가 둥근 사각형 44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양쪽 모서리가 둥근 사각형 74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588981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24115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603329" y="2737521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-211698" y="4562242"/>
            <a:ext cx="1212326" cy="1371339"/>
            <a:chOff x="-211698" y="4562242"/>
            <a:chExt cx="1212326" cy="1371339"/>
          </a:xfrm>
        </p:grpSpPr>
        <p:grpSp>
          <p:nvGrpSpPr>
            <p:cNvPr id="124" name="그룹 123"/>
            <p:cNvGrpSpPr/>
            <p:nvPr/>
          </p:nvGrpSpPr>
          <p:grpSpPr>
            <a:xfrm rot="1152120">
              <a:off x="-211698" y="4562242"/>
              <a:ext cx="843169" cy="1223663"/>
              <a:chOff x="3950850" y="1981539"/>
              <a:chExt cx="1242294" cy="1802901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모서리가 둥근 직사각형 14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모서리가 둥근 직사각형 142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 rot="1634097">
              <a:off x="-134346" y="4583050"/>
              <a:ext cx="843169" cy="1223663"/>
              <a:chOff x="3950850" y="1981539"/>
              <a:chExt cx="1242294" cy="1802901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모서리가 둥근 직사각형 138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모서리가 둥근 직사각형 139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2041703">
              <a:off x="672" y="4629142"/>
              <a:ext cx="843169" cy="1223663"/>
              <a:chOff x="3950850" y="1981539"/>
              <a:chExt cx="1242294" cy="1802901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모서리가 둥근 직사각형 135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 rot="2568910">
              <a:off x="157459" y="4709918"/>
              <a:ext cx="843169" cy="1223663"/>
              <a:chOff x="3950850" y="1981539"/>
              <a:chExt cx="1242294" cy="1802901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13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모서리가 둥근 직사각형 133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44" name="그림 1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503" y="487030"/>
            <a:ext cx="370741" cy="574185"/>
          </a:xfrm>
          <a:prstGeom prst="rect">
            <a:avLst/>
          </a:prstGeom>
        </p:spPr>
      </p:pic>
      <p:sp>
        <p:nvSpPr>
          <p:cNvPr id="113" name="모서리가 둥근 직사각형 259">
            <a:extLst>
              <a:ext uri="{FF2B5EF4-FFF2-40B4-BE49-F238E27FC236}">
                <a16:creationId xmlns:a16="http://schemas.microsoft.com/office/drawing/2014/main" xmlns="" id="{3BC0497B-91DE-4226-A324-ECFF53E8B4A8}"/>
              </a:ext>
            </a:extLst>
          </p:cNvPr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0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>
        <p:fade/>
      </p:transition>
    </mc:Choice>
    <mc:Fallback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4">
                                          <p:stCondLst>
                                            <p:cond delay="35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33333E-6 2.22222E-6 L 0.16718 2.22222E-6 " pathEditMode="relative" rAng="0" ptsTypes="AA">
                                      <p:cBhvr>
                                        <p:cTn id="36" dur="6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1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38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5" y="-2"/>
            <a:ext cx="9193405" cy="5717920"/>
            <a:chOff x="-24115" y="-2"/>
            <a:chExt cx="9193405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5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913D7766-75E7-4987-A06F-198F687B8551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동작 시나리오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9AF9DED-231A-4E14-9311-FF0B7791E576}"/>
              </a:ext>
            </a:extLst>
          </p:cNvPr>
          <p:cNvSpPr txBox="1"/>
          <p:nvPr/>
        </p:nvSpPr>
        <p:spPr>
          <a:xfrm>
            <a:off x="1000584" y="1215116"/>
            <a:ext cx="644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• </a:t>
            </a:r>
            <a:r>
              <a:rPr lang="ko-KR" altLang="en-US" sz="1600" dirty="0"/>
              <a:t>게임 초기화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•</a:t>
            </a:r>
            <a:r>
              <a:rPr lang="ko-KR" altLang="en-US" sz="1600" dirty="0"/>
              <a:t> 주사위 버튼을 클릭할 때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• </a:t>
            </a:r>
            <a:r>
              <a:rPr lang="ko-KR" altLang="en-US" sz="1600" dirty="0"/>
              <a:t>일반 발판과의 상호작용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•</a:t>
            </a:r>
            <a:r>
              <a:rPr lang="ko-KR" altLang="en-US" sz="1600" dirty="0"/>
              <a:t> 특수 발판 도착 시 상호작용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•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황금열쇠</a:t>
            </a:r>
            <a:r>
              <a:rPr lang="ko-KR" altLang="en-US" sz="1600" dirty="0"/>
              <a:t> 발판 도착 시 상호작용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• </a:t>
            </a:r>
            <a:r>
              <a:rPr lang="ko-KR" altLang="en-US" sz="1600" dirty="0"/>
              <a:t>시작점 통과시 상호작용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• </a:t>
            </a:r>
            <a:r>
              <a:rPr lang="ko-KR" altLang="en-US" sz="1600" dirty="0"/>
              <a:t>승리 조건 만족 시 종료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• </a:t>
            </a:r>
            <a:r>
              <a:rPr lang="ko-KR" altLang="en-US" sz="1600" dirty="0"/>
              <a:t>메뉴 호출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0789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5" y="-2"/>
            <a:ext cx="9193405" cy="5717920"/>
            <a:chOff x="-24115" y="-2"/>
            <a:chExt cx="9193405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5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A4CB4E43-C911-4F3B-9DB7-DA03FC5A877C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초기화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56FAEA28-6C45-474D-8A21-AEE47BF4F10B}"/>
              </a:ext>
            </a:extLst>
          </p:cNvPr>
          <p:cNvSpPr txBox="1"/>
          <p:nvPr/>
        </p:nvSpPr>
        <p:spPr>
          <a:xfrm>
            <a:off x="1000584" y="1215116"/>
            <a:ext cx="644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플레이어 아이콘 객체 </a:t>
            </a:r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플레이어 객체 </a:t>
            </a:r>
            <a:r>
              <a:rPr lang="en-US" altLang="ko-KR" dirty="0"/>
              <a:t>(</a:t>
            </a:r>
            <a:r>
              <a:rPr lang="ko-KR" altLang="en-US" dirty="0"/>
              <a:t>플레이어 한 명당 말 </a:t>
            </a:r>
            <a:r>
              <a:rPr lang="en-US" altLang="ko-KR" dirty="0"/>
              <a:t>1</a:t>
            </a:r>
            <a:r>
              <a:rPr lang="ko-KR" altLang="en-US" dirty="0"/>
              <a:t>개를 가짐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턴 객체 </a:t>
            </a:r>
            <a:r>
              <a:rPr lang="en-US" altLang="ko-KR" dirty="0"/>
              <a:t>(</a:t>
            </a:r>
            <a:r>
              <a:rPr lang="ko-KR" altLang="en-US" dirty="0"/>
              <a:t>주사위를 굴릴 때 마다 </a:t>
            </a:r>
            <a:r>
              <a:rPr lang="en-US" altLang="ko-KR" dirty="0"/>
              <a:t>1</a:t>
            </a:r>
            <a:r>
              <a:rPr lang="ko-KR" altLang="en-US" dirty="0"/>
              <a:t>씩 증가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주사위 버튼 객체 </a:t>
            </a:r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주사위 패널 객체</a:t>
            </a:r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발판 객체 </a:t>
            </a:r>
            <a:endParaRPr lang="en-US" altLang="ko-KR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사운드 관리 객체 </a:t>
            </a:r>
            <a:endParaRPr lang="en-US" altLang="ko-KR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텍스트 관리 객체</a:t>
            </a:r>
          </a:p>
        </p:txBody>
      </p:sp>
    </p:spTree>
    <p:extLst>
      <p:ext uri="{BB962C8B-B14F-4D97-AF65-F5344CB8AC3E}">
        <p14:creationId xmlns:p14="http://schemas.microsoft.com/office/powerpoint/2010/main" val="1327738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5" y="-2"/>
            <a:ext cx="9193405" cy="5717920"/>
            <a:chOff x="-24115" y="-2"/>
            <a:chExt cx="9193405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5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8D14FCCC-6D24-412E-9A0B-E2890B9C2782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주사위 버튼을 누를 때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72B98C2F-B747-4487-AEE3-C9B1727D812B}"/>
              </a:ext>
            </a:extLst>
          </p:cNvPr>
          <p:cNvSpPr txBox="1"/>
          <p:nvPr/>
        </p:nvSpPr>
        <p:spPr>
          <a:xfrm>
            <a:off x="899591" y="1215116"/>
            <a:ext cx="7302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altLang="ko-KR" dirty="0"/>
          </a:p>
          <a:p>
            <a:pPr marL="285750" indent="-285750" fontAlgn="base">
              <a:buFontTx/>
              <a:buChar char="-"/>
            </a:pPr>
            <a:r>
              <a:rPr lang="ko-KR" altLang="en-US" dirty="0"/>
              <a:t>사운드 관리 객체가 효과음 파일을 재생함</a:t>
            </a:r>
            <a:r>
              <a:rPr lang="en-US" altLang="ko-KR" dirty="0"/>
              <a:t>.</a:t>
            </a:r>
          </a:p>
          <a:p>
            <a:pPr marL="285750" indent="-285750" fontAlgn="base">
              <a:buFontTx/>
              <a:buChar char="-"/>
            </a:pPr>
            <a:endParaRPr lang="ko-KR" altLang="en-US" dirty="0"/>
          </a:p>
          <a:p>
            <a:pPr marL="285750" indent="-285750" fontAlgn="base">
              <a:buFontTx/>
              <a:buChar char="-"/>
            </a:pPr>
            <a:r>
              <a:rPr lang="ko-KR" altLang="en-US" dirty="0"/>
              <a:t>주사위 객체가 </a:t>
            </a:r>
            <a:r>
              <a:rPr lang="en-US" altLang="ko-KR" dirty="0"/>
              <a:t>1~6 </a:t>
            </a:r>
            <a:r>
              <a:rPr lang="ko-KR" altLang="en-US" dirty="0"/>
              <a:t>까지의 난수를 두 개 발생시킴</a:t>
            </a:r>
            <a:r>
              <a:rPr lang="en-US" altLang="ko-KR" dirty="0"/>
              <a:t>, </a:t>
            </a:r>
            <a:r>
              <a:rPr lang="ko-KR" altLang="en-US" dirty="0"/>
              <a:t>말 이동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- Board </a:t>
            </a:r>
            <a:r>
              <a:rPr lang="ko-KR" altLang="en-US" dirty="0"/>
              <a:t>객체와 플레이어 객체가 </a:t>
            </a:r>
            <a:r>
              <a:rPr lang="en-US" altLang="ko-KR" dirty="0" err="1"/>
              <a:t>BoardPlate</a:t>
            </a:r>
            <a:r>
              <a:rPr lang="ko-KR" altLang="en-US" dirty="0"/>
              <a:t>를 통해 상호작용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7CD14F24-2EF2-4053-8A92-EFD381184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68" y="3266373"/>
            <a:ext cx="2228850" cy="1371600"/>
          </a:xfrm>
          <a:prstGeom prst="rect">
            <a:avLst/>
          </a:prstGeom>
        </p:spPr>
      </p:pic>
      <p:pic>
        <p:nvPicPr>
          <p:cNvPr id="96" name="그림 95" descr="새집이(가) 표시된 사진&#10;&#10;자동 생성된 설명">
            <a:extLst>
              <a:ext uri="{FF2B5EF4-FFF2-40B4-BE49-F238E27FC236}">
                <a16:creationId xmlns:a16="http://schemas.microsoft.com/office/drawing/2014/main" xmlns="" id="{7CB3F562-FFB2-4801-99D9-3AA561B4D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05" y="3464352"/>
            <a:ext cx="761905" cy="749206"/>
          </a:xfrm>
          <a:prstGeom prst="rect">
            <a:avLst/>
          </a:prstGeom>
        </p:spPr>
      </p:pic>
      <p:pic>
        <p:nvPicPr>
          <p:cNvPr id="100" name="그림 99" descr="잭이(가) 표시된 사진&#10;&#10;자동 생성된 설명">
            <a:extLst>
              <a:ext uri="{FF2B5EF4-FFF2-40B4-BE49-F238E27FC236}">
                <a16:creationId xmlns:a16="http://schemas.microsoft.com/office/drawing/2014/main" xmlns="" id="{7C145774-E6C9-4F80-9EBC-80FABA14A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152" y="3456278"/>
            <a:ext cx="761905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9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5" y="-2"/>
            <a:ext cx="9193405" cy="5717920"/>
            <a:chOff x="-24115" y="-2"/>
            <a:chExt cx="9193405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5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DF9D9257-624C-48F7-A7AA-00122F929B17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시작점을 통과할 때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DDF8325B-9934-4B68-B887-BE483E9B44FF}"/>
              </a:ext>
            </a:extLst>
          </p:cNvPr>
          <p:cNvSpPr txBox="1"/>
          <p:nvPr/>
        </p:nvSpPr>
        <p:spPr>
          <a:xfrm>
            <a:off x="920836" y="1583420"/>
            <a:ext cx="730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이동 중에 시작점을 지나면 메세지와 함께 학점 획득</a:t>
            </a:r>
          </a:p>
        </p:txBody>
      </p:sp>
      <p:pic>
        <p:nvPicPr>
          <p:cNvPr id="95" name="그림 94" descr="개체, 시계이(가) 표시된 사진&#10;&#10;자동 생성된 설명">
            <a:extLst>
              <a:ext uri="{FF2B5EF4-FFF2-40B4-BE49-F238E27FC236}">
                <a16:creationId xmlns:a16="http://schemas.microsoft.com/office/drawing/2014/main" xmlns="" id="{49F55B65-8C0E-482F-B0DC-14954543B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58" y="2647259"/>
            <a:ext cx="5765678" cy="76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2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5" y="-2"/>
            <a:ext cx="9193405" cy="5717920"/>
            <a:chOff x="-24115" y="-2"/>
            <a:chExt cx="9193405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5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DB25E3A6-2453-47CB-85EA-C7513121D059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일반 발판에 도착했을 때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79ED45C8-E18F-458D-B203-CDE9222FFA5C}"/>
              </a:ext>
            </a:extLst>
          </p:cNvPr>
          <p:cNvSpPr txBox="1"/>
          <p:nvPr/>
        </p:nvSpPr>
        <p:spPr>
          <a:xfrm>
            <a:off x="920836" y="1583420"/>
            <a:ext cx="7302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말의 위치를 </a:t>
            </a:r>
            <a:r>
              <a:rPr lang="en-US" altLang="ko-KR" dirty="0"/>
              <a:t>index</a:t>
            </a:r>
            <a:r>
              <a:rPr lang="ko-KR" altLang="en-US" dirty="0"/>
              <a:t>로 발판에 접근</a:t>
            </a:r>
            <a:endParaRPr lang="en-US" altLang="ko-KR" dirty="0"/>
          </a:p>
          <a:p>
            <a:pPr marL="285750" indent="-285750" fontAlgn="base">
              <a:buFontTx/>
              <a:buChar char="-"/>
            </a:pP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발판의 이름과 점수를 받아와 현재 발판의 이름을 출력하고 </a:t>
            </a:r>
            <a:r>
              <a:rPr lang="en-US" altLang="ko-KR" dirty="0"/>
              <a:t>player</a:t>
            </a:r>
            <a:r>
              <a:rPr lang="ko-KR" altLang="en-US" dirty="0"/>
              <a:t>는 발판에 해당하는 학점 획득</a:t>
            </a:r>
          </a:p>
        </p:txBody>
      </p:sp>
      <p:pic>
        <p:nvPicPr>
          <p:cNvPr id="95" name="그림 94" descr="개체이(가) 표시된 사진&#10;&#10;자동 생성된 설명">
            <a:extLst>
              <a:ext uri="{FF2B5EF4-FFF2-40B4-BE49-F238E27FC236}">
                <a16:creationId xmlns:a16="http://schemas.microsoft.com/office/drawing/2014/main" xmlns="" id="{204A9BC4-6EED-4AEB-962C-9AF7ED612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63" y="3232627"/>
            <a:ext cx="2773158" cy="991725"/>
          </a:xfrm>
          <a:prstGeom prst="rect">
            <a:avLst/>
          </a:prstGeom>
        </p:spPr>
      </p:pic>
      <p:pic>
        <p:nvPicPr>
          <p:cNvPr id="96" name="그림 95" descr="도구이(가) 표시된 사진&#10;&#10;자동 생성된 설명">
            <a:extLst>
              <a:ext uri="{FF2B5EF4-FFF2-40B4-BE49-F238E27FC236}">
                <a16:creationId xmlns:a16="http://schemas.microsoft.com/office/drawing/2014/main" xmlns="" id="{BC9E08B0-B262-4C0B-9D3A-DBF29AB9D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81" y="3010708"/>
            <a:ext cx="820832" cy="1368053"/>
          </a:xfrm>
          <a:prstGeom prst="rect">
            <a:avLst/>
          </a:prstGeom>
        </p:spPr>
      </p:pic>
      <p:pic>
        <p:nvPicPr>
          <p:cNvPr id="100" name="그림 99" descr="개체, 시계이(가) 표시된 사진&#10;&#10;자동 생성된 설명">
            <a:extLst>
              <a:ext uri="{FF2B5EF4-FFF2-40B4-BE49-F238E27FC236}">
                <a16:creationId xmlns:a16="http://schemas.microsoft.com/office/drawing/2014/main" xmlns="" id="{7FB113EC-6D6F-40CB-B80C-DB9A03D29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686" y="3496025"/>
            <a:ext cx="3124471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5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5" y="-2"/>
            <a:ext cx="9193405" cy="5717920"/>
            <a:chOff x="-24115" y="-2"/>
            <a:chExt cx="9193405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5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1EAE6D0-0952-4FB5-8F5C-A4D4F077D9C3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특수 발판에 도착했을 때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17AC5BE-470F-4B32-889A-E19FAE80E89D}"/>
              </a:ext>
            </a:extLst>
          </p:cNvPr>
          <p:cNvSpPr txBox="1"/>
          <p:nvPr/>
        </p:nvSpPr>
        <p:spPr>
          <a:xfrm>
            <a:off x="920836" y="1583420"/>
            <a:ext cx="7302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특수 발판은 일반 발판과는 다른 상호작용을 함 </a:t>
            </a:r>
            <a:endParaRPr lang="en-US" altLang="ko-KR" dirty="0"/>
          </a:p>
          <a:p>
            <a:pPr marL="285750" indent="-285750" fontAlgn="base">
              <a:buFontTx/>
              <a:buChar char="-"/>
            </a:pP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타입을 확인해서 각 발판마다 상호작용 하도록 함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E72F7C46-B756-4A01-80CA-C0D442441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83" y="2742408"/>
            <a:ext cx="817984" cy="1237462"/>
          </a:xfrm>
          <a:prstGeom prst="rect">
            <a:avLst/>
          </a:prstGeom>
        </p:spPr>
      </p:pic>
      <p:pic>
        <p:nvPicPr>
          <p:cNvPr id="96" name="그림 95" descr="개체, 시계이(가) 표시된 사진&#10;&#10;자동 생성된 설명">
            <a:extLst>
              <a:ext uri="{FF2B5EF4-FFF2-40B4-BE49-F238E27FC236}">
                <a16:creationId xmlns:a16="http://schemas.microsoft.com/office/drawing/2014/main" xmlns="" id="{4BBBB49D-A9C5-48E4-99C4-062D43424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22" y="4150347"/>
            <a:ext cx="3311027" cy="42752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F5EB34A8-8F80-4A46-A0A4-1E0546659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92" y="2793430"/>
            <a:ext cx="1064959" cy="1259518"/>
          </a:xfrm>
          <a:prstGeom prst="rect">
            <a:avLst/>
          </a:prstGeom>
        </p:spPr>
      </p:pic>
      <p:pic>
        <p:nvPicPr>
          <p:cNvPr id="101" name="그림 100" descr="개체이(가) 표시된 사진&#10;&#10;자동 생성된 설명">
            <a:extLst>
              <a:ext uri="{FF2B5EF4-FFF2-40B4-BE49-F238E27FC236}">
                <a16:creationId xmlns:a16="http://schemas.microsoft.com/office/drawing/2014/main" xmlns="" id="{F926D340-7E33-48A7-B26B-02050B2C13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48" y="4145639"/>
            <a:ext cx="1934758" cy="4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7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5" y="-2"/>
            <a:ext cx="9193405" cy="5717920"/>
            <a:chOff x="-24115" y="-2"/>
            <a:chExt cx="9193405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5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1E135300-CF58-4D9A-87E7-25E93913677C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황금 열쇠 발판 도착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ABDA577-297F-4EDE-8E3F-3CA4D248D8C5}"/>
              </a:ext>
            </a:extLst>
          </p:cNvPr>
          <p:cNvSpPr txBox="1"/>
          <p:nvPr/>
        </p:nvSpPr>
        <p:spPr>
          <a:xfrm>
            <a:off x="920836" y="1583420"/>
            <a:ext cx="7302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황금 열쇠 객체에서 </a:t>
            </a:r>
            <a:r>
              <a:rPr lang="en-US" altLang="ko-KR" dirty="0"/>
              <a:t>key</a:t>
            </a:r>
            <a:r>
              <a:rPr lang="ko-KR" altLang="en-US" dirty="0"/>
              <a:t>값 랜덤으로 설정</a:t>
            </a:r>
          </a:p>
          <a:p>
            <a:pPr fontAlgn="base"/>
            <a:r>
              <a:rPr lang="en-US" altLang="ko-KR" dirty="0"/>
              <a:t>- </a:t>
            </a:r>
            <a:r>
              <a:rPr lang="ko-KR" altLang="en-US" dirty="0" err="1"/>
              <a:t>세팅된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를 기준으로 실행할 함수 선택 </a:t>
            </a:r>
            <a:r>
              <a:rPr lang="en-US" altLang="ko-KR" dirty="0"/>
              <a:t>(14</a:t>
            </a:r>
            <a:r>
              <a:rPr lang="ko-KR" altLang="en-US" dirty="0"/>
              <a:t>개를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5" name="그림 94" descr="개체, 시계이(가) 표시된 사진&#10;&#10;자동 생성된 설명">
            <a:extLst>
              <a:ext uri="{FF2B5EF4-FFF2-40B4-BE49-F238E27FC236}">
                <a16:creationId xmlns:a16="http://schemas.microsoft.com/office/drawing/2014/main" xmlns="" id="{08149716-7496-4738-8758-848D0E6D2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55" y="3211715"/>
            <a:ext cx="4320241" cy="346881"/>
          </a:xfrm>
          <a:prstGeom prst="rect">
            <a:avLst/>
          </a:prstGeom>
        </p:spPr>
      </p:pic>
      <p:pic>
        <p:nvPicPr>
          <p:cNvPr id="96" name="그림 95" descr="개체, 시계이(가) 표시된 사진&#10;&#10;자동 생성된 설명">
            <a:extLst>
              <a:ext uri="{FF2B5EF4-FFF2-40B4-BE49-F238E27FC236}">
                <a16:creationId xmlns:a16="http://schemas.microsoft.com/office/drawing/2014/main" xmlns="" id="{054819F6-781B-4682-BF34-091835549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96" y="3643760"/>
            <a:ext cx="4288707" cy="430973"/>
          </a:xfrm>
          <a:prstGeom prst="rect">
            <a:avLst/>
          </a:prstGeom>
        </p:spPr>
      </p:pic>
      <p:pic>
        <p:nvPicPr>
          <p:cNvPr id="100" name="그림 99" descr="개체, 시계이(가) 표시된 사진&#10;&#10;자동 생성된 설명">
            <a:extLst>
              <a:ext uri="{FF2B5EF4-FFF2-40B4-BE49-F238E27FC236}">
                <a16:creationId xmlns:a16="http://schemas.microsoft.com/office/drawing/2014/main" xmlns="" id="{03295CF9-C51B-4829-BEAD-332872C5B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892" y="4222025"/>
            <a:ext cx="5224233" cy="346881"/>
          </a:xfrm>
          <a:prstGeom prst="rect">
            <a:avLst/>
          </a:prstGeom>
        </p:spPr>
      </p:pic>
      <p:pic>
        <p:nvPicPr>
          <p:cNvPr id="101" name="그림 100" descr="개체, 시계이(가) 표시된 사진&#10;&#10;자동 생성된 설명">
            <a:extLst>
              <a:ext uri="{FF2B5EF4-FFF2-40B4-BE49-F238E27FC236}">
                <a16:creationId xmlns:a16="http://schemas.microsoft.com/office/drawing/2014/main" xmlns="" id="{33DAF4B1-9872-4B44-BDD4-E979BC544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00" y="2584797"/>
            <a:ext cx="1829487" cy="418688"/>
          </a:xfrm>
          <a:prstGeom prst="rect">
            <a:avLst/>
          </a:prstGeom>
        </p:spPr>
      </p:pic>
      <p:pic>
        <p:nvPicPr>
          <p:cNvPr id="102" name="그림 101" descr="개체이(가) 표시된 사진&#10;&#10;자동 생성된 설명">
            <a:extLst>
              <a:ext uri="{FF2B5EF4-FFF2-40B4-BE49-F238E27FC236}">
                <a16:creationId xmlns:a16="http://schemas.microsoft.com/office/drawing/2014/main" xmlns="" id="{AD1D5B58-5D40-4663-B7E8-BAB5E00DFD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6" y="2403951"/>
            <a:ext cx="1451723" cy="20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0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5" y="-2"/>
            <a:ext cx="9193405" cy="5717920"/>
            <a:chOff x="-24115" y="-2"/>
            <a:chExt cx="9193405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5" y="2735845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4FDF1F2-B2BA-4949-946D-6CC5529FD12C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승리 조건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46C99D8-766A-4941-8906-39E054A0CF42}"/>
              </a:ext>
            </a:extLst>
          </p:cNvPr>
          <p:cNvSpPr txBox="1"/>
          <p:nvPr/>
        </p:nvSpPr>
        <p:spPr>
          <a:xfrm>
            <a:off x="787188" y="1619766"/>
            <a:ext cx="756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플레이어의 점수가 기준치를 넘게 되면 승리 </a:t>
            </a:r>
            <a:r>
              <a:rPr lang="ko-KR" altLang="en-US" dirty="0" err="1"/>
              <a:t>메세지</a:t>
            </a:r>
            <a:r>
              <a:rPr lang="ko-KR" altLang="en-US" dirty="0"/>
              <a:t> 출력 후 게임 종료</a:t>
            </a:r>
          </a:p>
        </p:txBody>
      </p:sp>
      <p:pic>
        <p:nvPicPr>
          <p:cNvPr id="95" name="그림 94" descr="개체이(가) 표시된 사진&#10;&#10;자동 생성된 설명">
            <a:extLst>
              <a:ext uri="{FF2B5EF4-FFF2-40B4-BE49-F238E27FC236}">
                <a16:creationId xmlns:a16="http://schemas.microsoft.com/office/drawing/2014/main" xmlns="" id="{683B51EE-1E18-4279-9916-51F4C5C23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84" y="2520810"/>
            <a:ext cx="4514585" cy="13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6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4" y="-2"/>
            <a:ext cx="9193404" cy="5717920"/>
            <a:chOff x="-24114" y="-2"/>
            <a:chExt cx="9193404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한쪽 모서리가 둥근 사각형 260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한쪽 모서리가 둥근 사각형 261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한쪽 모서리가 둥근 사각형 262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한쪽 모서리가 둥근 사각형 263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직사각형 256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6" name="직사각형 195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한쪽 모서리가 둥근 사각형 232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한쪽 모서리가 둥근 사각형 233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한쪽 모서리가 둥근 사각형 234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양쪽 모서리가 둥근 사각형 238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양쪽 모서리가 둥근 사각형 240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-24114" y="2735845"/>
              <a:ext cx="510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1" name="모서리가 둥근 직사각형 280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6273" y="487030"/>
            <a:ext cx="370741" cy="57418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0052931B-9A86-4FA0-8C22-561E6FDFCEC4}"/>
              </a:ext>
            </a:extLst>
          </p:cNvPr>
          <p:cNvSpPr txBox="1"/>
          <p:nvPr/>
        </p:nvSpPr>
        <p:spPr>
          <a:xfrm>
            <a:off x="1336350" y="816433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메뉴 호출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D0512EE1-6AE8-4883-AB01-043B721C0D33}"/>
              </a:ext>
            </a:extLst>
          </p:cNvPr>
          <p:cNvSpPr txBox="1"/>
          <p:nvPr/>
        </p:nvSpPr>
        <p:spPr>
          <a:xfrm>
            <a:off x="920836" y="1583420"/>
            <a:ext cx="7302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게임 진행 도중 </a:t>
            </a:r>
            <a:r>
              <a:rPr lang="en-US" altLang="ko-KR" dirty="0"/>
              <a:t>ESC</a:t>
            </a:r>
            <a:r>
              <a:rPr lang="ko-KR" altLang="en-US" dirty="0"/>
              <a:t>를 누르면 메뉴를 호출함</a:t>
            </a:r>
            <a:r>
              <a:rPr lang="en-US" altLang="ko-KR" dirty="0"/>
              <a:t>. </a:t>
            </a:r>
          </a:p>
          <a:p>
            <a:pPr marL="285750" indent="-285750" fontAlgn="base">
              <a:buFontTx/>
              <a:buChar char="-"/>
            </a:pPr>
            <a:endParaRPr lang="en-US" altLang="ko-KR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타이틀로 돌아가거나</a:t>
            </a:r>
            <a:r>
              <a:rPr lang="en-US" altLang="ko-KR" dirty="0"/>
              <a:t>, </a:t>
            </a:r>
            <a:r>
              <a:rPr lang="ko-KR" altLang="en-US" dirty="0"/>
              <a:t>다시 게임을 진행하거나</a:t>
            </a:r>
            <a:r>
              <a:rPr lang="en-US" altLang="ko-KR" dirty="0"/>
              <a:t>, </a:t>
            </a:r>
            <a:r>
              <a:rPr lang="ko-KR" altLang="en-US" dirty="0"/>
              <a:t>종료할 수 있음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9733CA07-111A-42AE-99D1-A42DA06366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281" y="2655179"/>
            <a:ext cx="1537028" cy="21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70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3509373" y="1794873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144" name="그룹 143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5935691" y="1845395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6101579" y="1591856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6262021" y="1845395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4164671" y="205612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FIRST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4" name="한쪽 모서리가 둥근 사각형 153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한쪽 모서리가 둥근 사각형 154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한쪽 모서리가 둥근 사각형 155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한쪽 모서리가 둥근 사각형 156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직사각형 158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3" name="직사각형 162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한쪽 모서리가 둥근 사각형 198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한쪽 모서리가 둥근 사각형 199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한쪽 모서리가 둥근 사각형 200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한쪽 모서리가 둥근 사각형 201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양쪽 모서리가 둥근 사각형 204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양쪽 모서리가 둥근 사각형 206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1" name="타원 210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4" name="그룹 223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5" name="그룹 224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2" name="직사각형 241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모서리가 둥근 직사각형 243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6" name="그룹 225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39" name="직사각형 238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모서리가 둥근 직사각형 240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7" name="그룹 226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36" name="직사각형 235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모서리가 둥근 직사각형 237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3" name="직사각형 23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모서리가 둥근 직사각형 23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0" name="직사각형 22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모서리가 둥근 직사각형 23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모서리가 둥근 직사각형 231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2" name="그림 1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69" y="4661555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6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>
        <p:fade/>
      </p:transition>
    </mc:Choice>
    <mc:Fallback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7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7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4.44444E-6 -3.33333E-6 L -0.2125 -3.33333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120000">
                                      <p:cBhvr>
                                        <p:cTn id="38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타원 127"/>
          <p:cNvSpPr/>
          <p:nvPr/>
        </p:nvSpPr>
        <p:spPr>
          <a:xfrm>
            <a:off x="3509373" y="1788992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130" name="그룹 129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  <a:solidFill>
            <a:schemeClr val="bg1"/>
          </a:solidFill>
        </p:grpSpPr>
        <p:sp>
          <p:nvSpPr>
            <p:cNvPr id="131" name="모서리가 둥근 직사각형 130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5935691" y="159185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6262021" y="159185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5935691" y="190711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6262021" y="190711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6101128" y="1750053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4158263" y="205612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FIFTH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4" name="직사각형 153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56" name="그룹 155"/>
          <p:cNvGrpSpPr/>
          <p:nvPr/>
        </p:nvGrpSpPr>
        <p:grpSpPr>
          <a:xfrm>
            <a:off x="-24114" y="-2"/>
            <a:ext cx="9193404" cy="5717920"/>
            <a:chOff x="-24114" y="-2"/>
            <a:chExt cx="9193404" cy="5717920"/>
          </a:xfrm>
        </p:grpSpPr>
        <p:grpSp>
          <p:nvGrpSpPr>
            <p:cNvPr id="157" name="그룹 156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23" name="한쪽 모서리가 둥근 사각형 222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한쪽 모서리가 둥근 사각형 223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한쪽 모서리가 둥근 사각형 224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한쪽 모서리가 둥근 사각형 225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19" name="직사각형 218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9" name="직사각형 158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직사각형 159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직사각형 176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직사각형 183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한쪽 모서리가 둥근 사각형 19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한쪽 모서리가 둥근 사각형 19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한쪽 모서리가 둥근 사각형 19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한쪽 모서리가 둥근 사각형 19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양쪽 모서리가 둥근 사각형 200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양쪽 모서리가 둥근 사각형 202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모서리가 둥근 직사각형 204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06" name="타원 205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07" name="타원 206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10" name="타원 209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11" name="타원 210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12" name="타원 211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-24114" y="2735845"/>
              <a:ext cx="510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27" name="그룹 226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28" name="직사각형 22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모서리가 둥근 직사각형 22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모서리가 둥근 직사각형 22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31" name="그룹 230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32" name="직사각형 231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모서리가 둥근 직사각형 232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모서리가 둥근 직사각형 233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35" name="그룹 234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36" name="직사각형 23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모서리가 둥근 직사각형 23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모서리가 둥근 직사각형 23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39" name="그룹 238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40" name="직사각형 23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모서리가 둥근 직사각형 24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모서리가 둥근 직사각형 24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43" name="모서리가 둥근 직사각형 242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18160" y="48703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19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>
        <p:fade/>
      </p:transition>
    </mc:Choice>
    <mc:Fallback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7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7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22222E-6 2.22222E-6 L 0.37709 2.22222E-6 " pathEditMode="relative" rAng="0" ptsTypes="AA">
                                      <p:cBhvr>
                                        <p:cTn id="36" dur="9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3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직사각형 190"/>
          <p:cNvSpPr/>
          <p:nvPr/>
        </p:nvSpPr>
        <p:spPr>
          <a:xfrm>
            <a:off x="613028" y="2970781"/>
            <a:ext cx="7947396" cy="5415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2649040" y="1223124"/>
            <a:ext cx="3845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 w="12700">
                  <a:noFill/>
                  <a:prstDash val="sys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Testing our Game</a:t>
            </a:r>
            <a:endParaRPr lang="ko-KR" altLang="en-US" sz="3600" dirty="0">
              <a:ln w="12700">
                <a:noFill/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 flipH="1">
            <a:off x="2445757" y="3056869"/>
            <a:ext cx="431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 game with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이상건 </a:t>
            </a: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,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  <a:cs typeface="Open Sans Extrabold" panose="020B0906030804020204" pitchFamily="34" charset="0"/>
              </a:rPr>
              <a:t>이규봉</a:t>
            </a:r>
          </a:p>
        </p:txBody>
      </p:sp>
      <p:pic>
        <p:nvPicPr>
          <p:cNvPr id="194" name="그림 1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83330" y="444279"/>
            <a:ext cx="370741" cy="574185"/>
          </a:xfrm>
          <a:prstGeom prst="rect">
            <a:avLst/>
          </a:prstGeom>
        </p:spPr>
      </p:pic>
      <p:sp>
        <p:nvSpPr>
          <p:cNvPr id="195" name="직사각형 194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97" name="그룹 196"/>
          <p:cNvGrpSpPr/>
          <p:nvPr/>
        </p:nvGrpSpPr>
        <p:grpSpPr>
          <a:xfrm>
            <a:off x="-24114" y="-2"/>
            <a:ext cx="9193404" cy="5717920"/>
            <a:chOff x="-24114" y="-2"/>
            <a:chExt cx="9193404" cy="5717920"/>
          </a:xfrm>
        </p:grpSpPr>
        <p:grpSp>
          <p:nvGrpSpPr>
            <p:cNvPr id="198" name="그룹 197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5" name="한쪽 모서리가 둥근 사각형 264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한쪽 모서리가 둥근 사각형 265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한쪽 모서리가 둥근 사각형 266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한쪽 모서리가 둥근 사각형 267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1" name="직사각형 260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0" name="직사각형 199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한쪽 모서리가 둥근 사각형 236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한쪽 모서리가 둥근 사각형 237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9" name="한쪽 모서리가 둥근 사각형 238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한쪽 모서리가 둥근 사각형 239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직사각형 241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양쪽 모서리가 둥근 사각형 242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양쪽 모서리가 둥근 사각형 244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모서리가 둥근 직사각형 246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타원 250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타원 251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타원 252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4" name="타원 253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-24114" y="2735845"/>
              <a:ext cx="510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7" name="그룹 276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8" name="직사각형 27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모서리가 둥근 직사각형 27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81" name="그룹 280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82" name="직사각형 281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모서리가 둥근 직사각형 282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모서리가 둥근 직사각형 283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5" name="모서리가 둥근 직사각형 284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04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4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타원 122"/>
          <p:cNvSpPr/>
          <p:nvPr/>
        </p:nvSpPr>
        <p:spPr>
          <a:xfrm>
            <a:off x="3509373" y="1788992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129" name="그룹 128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  <a:solidFill>
            <a:schemeClr val="bg1"/>
          </a:solidFill>
        </p:grpSpPr>
        <p:sp>
          <p:nvSpPr>
            <p:cNvPr id="130" name="모서리가 둥근 직사각형 129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5935691" y="159185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/>
            <p:cNvSpPr/>
            <p:nvPr/>
          </p:nvSpPr>
          <p:spPr>
            <a:xfrm>
              <a:off x="6262021" y="159185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/>
            <p:cNvSpPr/>
            <p:nvPr/>
          </p:nvSpPr>
          <p:spPr>
            <a:xfrm>
              <a:off x="5935691" y="190711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6262021" y="190711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4185225" y="2056120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43" name="직사각형 242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TextBox 243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245" name="그룹 244"/>
          <p:cNvGrpSpPr/>
          <p:nvPr/>
        </p:nvGrpSpPr>
        <p:grpSpPr>
          <a:xfrm>
            <a:off x="-24114" y="-2"/>
            <a:ext cx="9193404" cy="5717920"/>
            <a:chOff x="-24114" y="-2"/>
            <a:chExt cx="9193404" cy="5717920"/>
          </a:xfrm>
        </p:grpSpPr>
        <p:grpSp>
          <p:nvGrpSpPr>
            <p:cNvPr id="246" name="그룹 245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12" name="한쪽 모서리가 둥근 사각형 311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한쪽 모서리가 둥근 사각형 312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한쪽 모서리가 둥근 사각형 313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한쪽 모서리가 둥근 사각형 314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7" name="그룹 246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08" name="직사각형 307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직사각형 308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8" name="직사각형 247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직사각형 249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직사각형 262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직사각형 267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직사각형 269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직사각형 281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한쪽 모서리가 둥근 사각형 283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한쪽 모서리가 둥근 사각형 284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한쪽 모서리가 둥근 사각형 285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한쪽 모서리가 둥근 사각형 286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양쪽 모서리가 둥근 사각형 289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직사각형 290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양쪽 모서리가 둥근 사각형 291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모서리가 둥근 직사각형 293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95" name="타원 294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96" name="타원 295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97" name="타원 296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98" name="타원 297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99" name="타원 298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00" name="타원 299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-24114" y="2735845"/>
              <a:ext cx="510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316" name="그룹 315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317" name="직사각형 316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모서리가 둥근 직사각형 317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모서리가 둥근 직사각형 318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320" name="그룹 319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321" name="직사각형 320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모서리가 둥근 직사각형 321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모서리가 둥근 직사각형 322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324" name="그룹 323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325" name="직사각형 324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모서리가 둥근 직사각형 325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모서리가 둥근 직사각형 326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328" name="그룹 327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329" name="직사각형 328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모서리가 둥근 직사각형 329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330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332" name="모서리가 둥근 직사각형 331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51" name="그림 1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50077" y="48703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96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6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6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5.55556E-7 2.22222E-6 L 0.30104 2.22222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5400000">
                                      <p:cBhvr>
                                        <p:cTn id="3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repeatCount="3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40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83" name="그룹 182"/>
          <p:cNvGrpSpPr/>
          <p:nvPr/>
        </p:nvGrpSpPr>
        <p:grpSpPr>
          <a:xfrm>
            <a:off x="-24114" y="-2"/>
            <a:ext cx="9193404" cy="5717920"/>
            <a:chOff x="-24114" y="-2"/>
            <a:chExt cx="9193404" cy="5717920"/>
          </a:xfrm>
        </p:grpSpPr>
        <p:grpSp>
          <p:nvGrpSpPr>
            <p:cNvPr id="190" name="그룹 189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7" name="한쪽 모서리가 둥근 사각형 256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한쪽 모서리가 둥근 사각형 257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한쪽 모서리가 둥근 사각형 258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한쪽 모서리가 둥근 사각형 259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1" name="그룹 190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3" name="직사각형 252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2" name="직사각형 191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한쪽 모서리가 둥근 사각형 227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한쪽 모서리가 둥근 사각형 229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한쪽 모서리가 둥근 사각형 230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한쪽 모서리가 둥근 사각형 231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양쪽 모서리가 둥근 사각형 234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양쪽 모서리가 둥근 사각형 236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모서리가 둥근 직사각형 238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3" name="타원 242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-24114" y="2735845"/>
              <a:ext cx="510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1" name="그룹 260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2" name="직사각형 261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모서리가 둥근 직사각형 262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모서리가 둥근 직사각형 263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5" name="그룹 264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66" name="직사각형 265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모서리가 둥근 직사각형 267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69" name="그룹 268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0" name="직사각형 269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모서리가 둥근 직사각형 271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3" name="그룹 272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74" name="직사각형 273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77" name="모서리가 둥근 직사각형 276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509373" y="1788992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  <a:solidFill>
            <a:schemeClr val="bg1"/>
          </a:solidFill>
        </p:grpSpPr>
        <p:sp>
          <p:nvSpPr>
            <p:cNvPr id="96" name="모서리가 둥근 직사각형 95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5935691" y="1763460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6262021" y="1763461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151850" y="205612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83330" y="48703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2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>
        <p:fade/>
      </p:transition>
    </mc:Choice>
    <mc:Fallback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6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6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11111E-6 -4.80978E-6 L -0.00156 0.2518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258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120000">
                                      <p:cBhvr>
                                        <p:cTn id="38" dur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80" fill="hold">
                                          <p:stCondLst>
                                            <p:cond delay="18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8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8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80" fill="hold">
                                          <p:stCondLst>
                                            <p:cond delay="72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3028" y="4001213"/>
            <a:ext cx="7947396" cy="5415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68923" y="1223124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n w="12700">
                  <a:noFill/>
                  <a:prstDash val="sysDot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 &amp; A</a:t>
            </a:r>
            <a:endParaRPr lang="ko-KR" altLang="en-US" sz="3600" dirty="0">
              <a:ln w="12700">
                <a:noFill/>
                <a:prstDash val="sysDot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 flipH="1">
            <a:off x="2416978" y="4087301"/>
            <a:ext cx="431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cs typeface="Open Sans Extrabold" panose="020B0906030804020204" pitchFamily="34" charset="0"/>
              </a:rPr>
              <a:t>ANITHIG!</a:t>
            </a:r>
            <a:endParaRPr lang="ko-KR" altLang="en-US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4" name="직사각형 193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7605262" y="-642140"/>
            <a:ext cx="30470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ADELE</a:t>
            </a:r>
          </a:p>
        </p:txBody>
      </p:sp>
      <p:grpSp>
        <p:nvGrpSpPr>
          <p:cNvPr id="196" name="그룹 195"/>
          <p:cNvGrpSpPr/>
          <p:nvPr/>
        </p:nvGrpSpPr>
        <p:grpSpPr>
          <a:xfrm>
            <a:off x="-24114" y="-2"/>
            <a:ext cx="9193404" cy="5717920"/>
            <a:chOff x="-24114" y="-2"/>
            <a:chExt cx="9193404" cy="5717920"/>
          </a:xfrm>
        </p:grpSpPr>
        <p:grpSp>
          <p:nvGrpSpPr>
            <p:cNvPr id="197" name="그룹 196"/>
            <p:cNvGrpSpPr/>
            <p:nvPr/>
          </p:nvGrpSpPr>
          <p:grpSpPr>
            <a:xfrm>
              <a:off x="213" y="-2"/>
              <a:ext cx="9144001" cy="5717920"/>
              <a:chOff x="-1" y="-2"/>
              <a:chExt cx="9144001" cy="571792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4" name="한쪽 모서리가 둥근 사각형 263"/>
              <p:cNvSpPr/>
              <p:nvPr/>
            </p:nvSpPr>
            <p:spPr>
              <a:xfrm rot="5400000">
                <a:off x="-1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한쪽 모서리가 둥근 사각형 264"/>
              <p:cNvSpPr/>
              <p:nvPr/>
            </p:nvSpPr>
            <p:spPr>
              <a:xfrm rot="10800000">
                <a:off x="7918369" y="-2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한쪽 모서리가 둥근 사각형 265"/>
              <p:cNvSpPr/>
              <p:nvPr/>
            </p:nvSpPr>
            <p:spPr>
              <a:xfrm rot="16200000">
                <a:off x="7918369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한쪽 모서리가 둥근 사각형 266"/>
              <p:cNvSpPr/>
              <p:nvPr/>
            </p:nvSpPr>
            <p:spPr>
              <a:xfrm>
                <a:off x="-1" y="4492287"/>
                <a:ext cx="1225631" cy="1225631"/>
              </a:xfrm>
              <a:prstGeom prst="round1Rect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>
              <a:off x="213" y="2877"/>
              <a:ext cx="9143787" cy="5712122"/>
              <a:chOff x="213" y="2877"/>
              <a:chExt cx="9143787" cy="5712122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60" name="직사각형 259"/>
              <p:cNvSpPr/>
              <p:nvPr/>
            </p:nvSpPr>
            <p:spPr>
              <a:xfrm rot="5400000">
                <a:off x="7190565" y="2538853"/>
                <a:ext cx="3253538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5400000">
                <a:off x="-1299998" y="2538960"/>
                <a:ext cx="3253538" cy="6531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10800000">
                <a:off x="1225628" y="5061667"/>
                <a:ext cx="6692739" cy="6533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0800000">
                <a:off x="1225628" y="2877"/>
                <a:ext cx="6692739" cy="6504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9" name="직사각형 198"/>
            <p:cNvSpPr/>
            <p:nvPr/>
          </p:nvSpPr>
          <p:spPr>
            <a:xfrm rot="16200000">
              <a:off x="6937875" y="2787488"/>
              <a:ext cx="3266656" cy="1691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0800000">
              <a:off x="4654631" y="487032"/>
              <a:ext cx="3266656" cy="16917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10800000">
              <a:off x="1225630" y="487032"/>
              <a:ext cx="3266656" cy="16917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5400000">
              <a:off x="-1064587" y="2774367"/>
              <a:ext cx="3266656" cy="16917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1222712" y="5064585"/>
              <a:ext cx="3266656" cy="169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4654631" y="5064585"/>
              <a:ext cx="3266656" cy="1691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0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0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0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0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0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>
            <a:xfrm rot="5400000">
              <a:off x="3836038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직사각형 210"/>
            <p:cNvSpPr/>
            <p:nvPr/>
          </p:nvSpPr>
          <p:spPr>
            <a:xfrm rot="5400000">
              <a:off x="3182707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직사각형 211"/>
            <p:cNvSpPr/>
            <p:nvPr/>
          </p:nvSpPr>
          <p:spPr>
            <a:xfrm rot="5400000">
              <a:off x="2529376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 rot="5400000">
              <a:off x="187604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5400000">
              <a:off x="122271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직사각형 214"/>
            <p:cNvSpPr/>
            <p:nvPr/>
          </p:nvSpPr>
          <p:spPr>
            <a:xfrm rot="5400000">
              <a:off x="7267955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/>
            <p:cNvSpPr/>
            <p:nvPr/>
          </p:nvSpPr>
          <p:spPr>
            <a:xfrm rot="5400000">
              <a:off x="6614624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직사각형 216"/>
            <p:cNvSpPr/>
            <p:nvPr/>
          </p:nvSpPr>
          <p:spPr>
            <a:xfrm rot="5400000">
              <a:off x="5961293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직사각형 217"/>
            <p:cNvSpPr/>
            <p:nvPr/>
          </p:nvSpPr>
          <p:spPr>
            <a:xfrm rot="5400000">
              <a:off x="5307962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/>
            <p:cNvSpPr/>
            <p:nvPr/>
          </p:nvSpPr>
          <p:spPr>
            <a:xfrm rot="5400000">
              <a:off x="4654631" y="-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/>
            <p:cNvSpPr/>
            <p:nvPr/>
          </p:nvSpPr>
          <p:spPr>
            <a:xfrm rot="10800000">
              <a:off x="8490668" y="383895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/>
            <p:cNvSpPr/>
            <p:nvPr/>
          </p:nvSpPr>
          <p:spPr>
            <a:xfrm rot="10800000">
              <a:off x="8490668" y="3185624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/>
            <p:cNvSpPr/>
            <p:nvPr/>
          </p:nvSpPr>
          <p:spPr>
            <a:xfrm rot="10800000">
              <a:off x="8490668" y="2532292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/>
            <p:cNvSpPr/>
            <p:nvPr/>
          </p:nvSpPr>
          <p:spPr>
            <a:xfrm rot="10800000">
              <a:off x="8490668" y="1878961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직사각형 223"/>
            <p:cNvSpPr/>
            <p:nvPr/>
          </p:nvSpPr>
          <p:spPr>
            <a:xfrm rot="10800000">
              <a:off x="8490668" y="1225630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/>
            <p:cNvSpPr/>
            <p:nvPr/>
          </p:nvSpPr>
          <p:spPr>
            <a:xfrm rot="16200000">
              <a:off x="4654630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직사각형 225"/>
            <p:cNvSpPr/>
            <p:nvPr/>
          </p:nvSpPr>
          <p:spPr>
            <a:xfrm rot="16200000">
              <a:off x="5307961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직사각형 226"/>
            <p:cNvSpPr/>
            <p:nvPr/>
          </p:nvSpPr>
          <p:spPr>
            <a:xfrm rot="16200000">
              <a:off x="5961292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직사각형 227"/>
            <p:cNvSpPr/>
            <p:nvPr/>
          </p:nvSpPr>
          <p:spPr>
            <a:xfrm rot="16200000">
              <a:off x="661462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직사각형 229"/>
            <p:cNvSpPr/>
            <p:nvPr/>
          </p:nvSpPr>
          <p:spPr>
            <a:xfrm rot="16200000">
              <a:off x="726795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/>
            <p:cNvSpPr/>
            <p:nvPr/>
          </p:nvSpPr>
          <p:spPr>
            <a:xfrm rot="16200000">
              <a:off x="1222713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직사각형 231"/>
            <p:cNvSpPr/>
            <p:nvPr/>
          </p:nvSpPr>
          <p:spPr>
            <a:xfrm rot="16200000">
              <a:off x="1876044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 rot="16200000">
              <a:off x="2529375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직사각형 233"/>
            <p:cNvSpPr/>
            <p:nvPr/>
          </p:nvSpPr>
          <p:spPr>
            <a:xfrm rot="16200000">
              <a:off x="3182706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/>
            <p:cNvSpPr/>
            <p:nvPr/>
          </p:nvSpPr>
          <p:spPr>
            <a:xfrm rot="16200000">
              <a:off x="3836037" y="5064585"/>
              <a:ext cx="653331" cy="6533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한쪽 모서리가 둥근 사각형 235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한쪽 모서리가 둥근 사각형 236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한쪽 모서리가 둥근 사각형 237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한쪽 모서리가 둥근 사각형 238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0" y="1225628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직사각형 240"/>
            <p:cNvSpPr/>
            <p:nvPr/>
          </p:nvSpPr>
          <p:spPr>
            <a:xfrm rot="16200000">
              <a:off x="4245335" y="2039047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양쪽 모서리가 둥근 사각형 241"/>
            <p:cNvSpPr/>
            <p:nvPr/>
          </p:nvSpPr>
          <p:spPr>
            <a:xfrm>
              <a:off x="4489368" y="4948648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직사각형 242"/>
            <p:cNvSpPr/>
            <p:nvPr/>
          </p:nvSpPr>
          <p:spPr>
            <a:xfrm rot="16200000">
              <a:off x="4245335" y="-3019741"/>
              <a:ext cx="653331" cy="6698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양쪽 모서리가 둥근 사각형 243"/>
            <p:cNvSpPr/>
            <p:nvPr/>
          </p:nvSpPr>
          <p:spPr>
            <a:xfrm rot="10800000">
              <a:off x="4489369" y="0"/>
              <a:ext cx="165262" cy="7692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8490669" y="1225629"/>
              <a:ext cx="653331" cy="3266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모서리가 둥근 직사각형 245"/>
            <p:cNvSpPr/>
            <p:nvPr/>
          </p:nvSpPr>
          <p:spPr>
            <a:xfrm>
              <a:off x="238075" y="323697"/>
              <a:ext cx="792088" cy="32666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FFC000"/>
                  </a:solidFill>
                  <a:latin typeface="Open Sans Extrabold" panose="020B0906030804020204" pitchFamily="34" charset="0"/>
                  <a:cs typeface="Open Sans Extrabold" panose="020B0906030804020204" pitchFamily="34" charset="0"/>
                </a:rPr>
                <a:t>UML</a:t>
              </a:r>
              <a:endParaRPr lang="ko-KR" altLang="en-US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52103" y="2021076"/>
              <a:ext cx="369100" cy="3691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8" name="타원 247"/>
            <p:cNvSpPr/>
            <p:nvPr/>
          </p:nvSpPr>
          <p:spPr>
            <a:xfrm>
              <a:off x="7410069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5470434" y="5297872"/>
              <a:ext cx="369100" cy="36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2018160" y="5297872"/>
              <a:ext cx="369100" cy="3691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1" name="타원 250"/>
            <p:cNvSpPr/>
            <p:nvPr/>
          </p:nvSpPr>
          <p:spPr>
            <a:xfrm>
              <a:off x="2018159" y="48466"/>
              <a:ext cx="369100" cy="369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4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2" name="타원 251"/>
            <p:cNvSpPr/>
            <p:nvPr/>
          </p:nvSpPr>
          <p:spPr>
            <a:xfrm>
              <a:off x="5450077" y="48466"/>
              <a:ext cx="369100" cy="3691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5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3" name="타원 252"/>
            <p:cNvSpPr/>
            <p:nvPr/>
          </p:nvSpPr>
          <p:spPr>
            <a:xfrm>
              <a:off x="8729265" y="2021076"/>
              <a:ext cx="369100" cy="3691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2498119" y="138413"/>
              <a:ext cx="756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92D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Scenario</a:t>
              </a:r>
              <a:endParaRPr lang="ko-KR" altLang="en-US" sz="1000" dirty="0">
                <a:solidFill>
                  <a:srgbClr val="92D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5951968" y="13267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5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Testing</a:t>
              </a:r>
              <a:endParaRPr lang="ko-KR" altLang="en-US" sz="1000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6071391" y="5273825"/>
              <a:ext cx="4331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Out</a:t>
              </a:r>
            </a:p>
            <a:p>
              <a:pPr algn="ctr"/>
              <a:r>
                <a:rPr lang="en-US" altLang="ko-KR" sz="1000" dirty="0">
                  <a:solidFill>
                    <a:srgbClr val="FF0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line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2588981" y="535931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6">
                      <a:lumMod val="7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Tools</a:t>
              </a:r>
              <a:endParaRPr lang="ko-KR" altLang="en-US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-24114" y="2735845"/>
              <a:ext cx="510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Code</a:t>
              </a:r>
              <a:endParaRPr lang="ko-KR" altLang="en-US" sz="100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8619139" y="2735844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rgbClr val="00B0F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Q &amp; A</a:t>
              </a:r>
            </a:p>
          </p:txBody>
        </p:sp>
      </p:grpSp>
      <p:grpSp>
        <p:nvGrpSpPr>
          <p:cNvPr id="268" name="그룹 267"/>
          <p:cNvGrpSpPr/>
          <p:nvPr/>
        </p:nvGrpSpPr>
        <p:grpSpPr>
          <a:xfrm rot="1152120">
            <a:off x="-211698" y="4562242"/>
            <a:ext cx="843169" cy="1223663"/>
            <a:chOff x="3950850" y="1981539"/>
            <a:chExt cx="1242294" cy="1802901"/>
          </a:xfrm>
        </p:grpSpPr>
        <p:sp>
          <p:nvSpPr>
            <p:cNvPr id="269" name="직사각형 268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모서리가 둥근 직사각형 269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모서리가 둥근 직사각형 270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2" name="그룹 271"/>
          <p:cNvGrpSpPr/>
          <p:nvPr/>
        </p:nvGrpSpPr>
        <p:grpSpPr>
          <a:xfrm rot="1634097">
            <a:off x="-134346" y="4583050"/>
            <a:ext cx="843169" cy="1223663"/>
            <a:chOff x="3950850" y="1981539"/>
            <a:chExt cx="1242294" cy="1802901"/>
          </a:xfrm>
        </p:grpSpPr>
        <p:sp>
          <p:nvSpPr>
            <p:cNvPr id="273" name="직사각형 272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모서리가 둥근 직사각형 273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모서리가 둥근 직사각형 274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76" name="그룹 275"/>
          <p:cNvGrpSpPr/>
          <p:nvPr/>
        </p:nvGrpSpPr>
        <p:grpSpPr>
          <a:xfrm rot="2041703">
            <a:off x="672" y="4629142"/>
            <a:ext cx="843169" cy="1223663"/>
            <a:chOff x="3950850" y="1981539"/>
            <a:chExt cx="1242294" cy="1802901"/>
          </a:xfrm>
        </p:grpSpPr>
        <p:sp>
          <p:nvSpPr>
            <p:cNvPr id="277" name="직사각형 276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모서리가 둥근 직사각형 277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280" name="그룹 279"/>
          <p:cNvGrpSpPr/>
          <p:nvPr/>
        </p:nvGrpSpPr>
        <p:grpSpPr>
          <a:xfrm rot="2568910">
            <a:off x="157459" y="4709918"/>
            <a:ext cx="843169" cy="1223663"/>
            <a:chOff x="3950850" y="1981539"/>
            <a:chExt cx="1242294" cy="1802901"/>
          </a:xfrm>
        </p:grpSpPr>
        <p:sp>
          <p:nvSpPr>
            <p:cNvPr id="281" name="직사각형 280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모서리가 둥근 직사각형 281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모서리가 둥근 직사각형 282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sp>
        <p:nvSpPr>
          <p:cNvPr id="284" name="모서리가 둥근 직사각형 283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93" name="그림 1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83330" y="1926622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8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4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8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3509373" y="1788992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  <a:solidFill>
            <a:schemeClr val="bg1"/>
          </a:solidFill>
        </p:grpSpPr>
        <p:sp>
          <p:nvSpPr>
            <p:cNvPr id="17" name="모서리가 둥근 직사각형 16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grpFill/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935691" y="1603105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6262021" y="1603106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5935691" y="1907116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6262021" y="1907117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29407" y="205612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FINAL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317537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5628532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5940152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6300192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6599543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980857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7317910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7664596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8026754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8388424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8695692" y="40181"/>
            <a:ext cx="121378" cy="121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0896" y="-8810273"/>
            <a:ext cx="1182239" cy="8263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179079" y="-8810273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2320719" y="-8810273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462359" y="-8810273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603999" y="-8810273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5745639" y="-8810273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6887279" y="-8810273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8028916" y="-8810273"/>
            <a:ext cx="1144800" cy="826307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4" name="한쪽 모서리가 둥근 사각형 83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한쪽 모서리가 둥근 사각형 84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한쪽 모서리가 둥근 사각형 85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한쪽 모서리가 둥근 사각형 86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9" name="직사각형 78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직사각형 65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직사각형 66"/>
          <p:cNvSpPr/>
          <p:nvPr/>
        </p:nvSpPr>
        <p:spPr>
          <a:xfrm rot="16200000">
            <a:off x="6937875" y="2787488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둥근 사각형 34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한쪽 모서리가 둥근 사각형 35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한쪽 모서리가 둥근 사각형 43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한쪽 모서리가 둥근 사각형 44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양쪽 모서리가 둥근 사각형 72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양쪽 모서리가 둥근 사각형 74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172400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Q&amp;A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CHANCE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9909" y="138413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FOOD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55975" y="132678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MOTTO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98456" y="527382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MY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NAME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52111" y="5359311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MUSIC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-24114" y="2735845"/>
            <a:ext cx="510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607919" y="2665464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SUM</a:t>
            </a:r>
          </a:p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MARY</a:t>
            </a:r>
            <a:endParaRPr lang="ko-KR" altLang="en-US" sz="1000" dirty="0">
              <a:solidFill>
                <a:srgbClr val="00B0F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 rot="1152120">
            <a:off x="-146033" y="4481517"/>
            <a:ext cx="843169" cy="1223663"/>
            <a:chOff x="3950850" y="1981539"/>
            <a:chExt cx="1242294" cy="1802901"/>
          </a:xfrm>
        </p:grpSpPr>
        <p:sp>
          <p:nvSpPr>
            <p:cNvPr id="141" name="직사각형 140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125" name="그룹 124"/>
          <p:cNvGrpSpPr/>
          <p:nvPr/>
        </p:nvGrpSpPr>
        <p:grpSpPr>
          <a:xfrm rot="1634097">
            <a:off x="-68681" y="4502325"/>
            <a:ext cx="843169" cy="1223663"/>
            <a:chOff x="3950850" y="1981539"/>
            <a:chExt cx="1242294" cy="1802901"/>
          </a:xfrm>
        </p:grpSpPr>
        <p:sp>
          <p:nvSpPr>
            <p:cNvPr id="138" name="직사각형 137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모서리가 둥근 직사각형 139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126" name="그룹 125"/>
          <p:cNvGrpSpPr/>
          <p:nvPr/>
        </p:nvGrpSpPr>
        <p:grpSpPr>
          <a:xfrm rot="2041703">
            <a:off x="66337" y="4548417"/>
            <a:ext cx="843169" cy="1223663"/>
            <a:chOff x="3950850" y="1981539"/>
            <a:chExt cx="1242294" cy="1802901"/>
          </a:xfrm>
        </p:grpSpPr>
        <p:sp>
          <p:nvSpPr>
            <p:cNvPr id="135" name="직사각형 134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모서리가 둥근 직사각형 135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grpSp>
        <p:nvGrpSpPr>
          <p:cNvPr id="127" name="그룹 126"/>
          <p:cNvGrpSpPr/>
          <p:nvPr/>
        </p:nvGrpSpPr>
        <p:grpSpPr>
          <a:xfrm rot="2568910">
            <a:off x="223124" y="4629193"/>
            <a:ext cx="843169" cy="1223663"/>
            <a:chOff x="3950850" y="1981539"/>
            <a:chExt cx="1242294" cy="1802901"/>
          </a:xfrm>
        </p:grpSpPr>
        <p:sp>
          <p:nvSpPr>
            <p:cNvPr id="132" name="직사각형 131"/>
            <p:cNvSpPr/>
            <p:nvPr/>
          </p:nvSpPr>
          <p:spPr>
            <a:xfrm>
              <a:off x="3950850" y="1981539"/>
              <a:ext cx="1242294" cy="18029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4055022" y="2068402"/>
              <a:ext cx="1033957" cy="164160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4088002" y="2166909"/>
              <a:ext cx="967997" cy="1410671"/>
            </a:xfrm>
            <a:prstGeom prst="roundRect">
              <a:avLst>
                <a:gd name="adj" fmla="val 1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FFC000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?</a:t>
              </a:r>
            </a:p>
          </p:txBody>
        </p:sp>
      </p:grpSp>
      <p:pic>
        <p:nvPicPr>
          <p:cNvPr id="123" name="그림 1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83330" y="1927480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00625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4.16667E-6 5.55112E-17 L 0.00226 0.47778 " pathEditMode="relative" rAng="0" ptsTypes="AA">
                                      <p:cBhvr>
                                        <p:cTn id="36" dur="8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388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Rot by="120000">
                                      <p:cBhvr>
                                        <p:cTn id="3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9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47" dur="7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animMotion origin="layout" path="M 0.00139 -0.00444 L 0.00139 1.40117 " pathEditMode="relative" rAng="0" ptsTypes="AA">
                                      <p:cBhvr>
                                        <p:cTn id="49" dur="7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53" dur="7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55" dur="7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59" dur="7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1.38778E-17 4.53082E-6 L 1.38778E-17 1.4056 " pathEditMode="relative" rAng="0" ptsTypes="AA">
                                      <p:cBhvr>
                                        <p:cTn id="61" dur="7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2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Motion origin="layout" path="M 3.88889E-6 -4.44444E-6 L 1.07517 -0.41694 " pathEditMode="relative" rAng="0" ptsTypes="AA">
                                      <p:cBhvr>
                                        <p:cTn id="63" dur="1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50" y="-2086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1.38889E-6 2.22222E-6 L 1.08455 -0.83111 " pathEditMode="relative" rAng="0" ptsTypes="AA">
                                      <p:cBhvr>
                                        <p:cTn id="65" dur="12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19" y="-4155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animMotion origin="layout" path="M -1.66667E-6 -2.22222E-6 L 0.96146 -1.10028 " pathEditMode="relative" rAng="0" ptsTypes="AA">
                                      <p:cBhvr>
                                        <p:cTn id="67" dur="12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73" y="-5502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animMotion origin="layout" path="M -4.72222E-6 -1.11111E-6 L 0.69046 -1.17222 " pathEditMode="relative" rAng="0" ptsTypes="AA">
                                      <p:cBhvr>
                                        <p:cTn id="69" dur="12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4" y="-5861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8" presetClass="emph" presetSubtype="0" repeatCount="200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Rot by="21600000">
                                      <p:cBhvr>
                                        <p:cTn id="71" dur="7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8" presetClass="emph" presetSubtype="0" repeatCount="2000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animRot by="21600000">
                                      <p:cBhvr>
                                        <p:cTn id="73" dur="7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repeatCount="2000" fill="hold" nodeType="withEffect">
                                  <p:stCondLst>
                                    <p:cond delay="6900"/>
                                  </p:stCondLst>
                                  <p:childTnLst>
                                    <p:animRot by="21600000">
                                      <p:cBhvr>
                                        <p:cTn id="75" dur="7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8" presetClass="emph" presetSubtype="0" repeatCount="2000" fill="hold" nodeType="withEffect">
                                  <p:stCondLst>
                                    <p:cond delay="7100"/>
                                  </p:stCondLst>
                                  <p:childTnLst>
                                    <p:animRot by="21600000">
                                      <p:cBhvr>
                                        <p:cTn id="77" dur="7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4" grpId="0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43999" cy="5714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/>
          <p:cNvSpPr txBox="1"/>
          <p:nvPr/>
        </p:nvSpPr>
        <p:spPr>
          <a:xfrm>
            <a:off x="2591947" y="2425452"/>
            <a:ext cx="39601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n w="12700">
                  <a:noFill/>
                  <a:prstDash val="sysDot"/>
                </a:ln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opestyle " pitchFamily="2" charset="0"/>
              </a:rPr>
              <a:t>Thank </a:t>
            </a:r>
            <a:r>
              <a:rPr lang="en-US" altLang="ko-KR" sz="5000" dirty="0">
                <a:ln w="12700">
                  <a:noFill/>
                  <a:prstDash val="sysDot"/>
                </a:ln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opestyle " pitchFamily="2" charset="0"/>
              </a:rPr>
              <a:t>you</a:t>
            </a:r>
            <a:endParaRPr lang="ko-KR" altLang="en-US" sz="5000" dirty="0">
              <a:ln w="12700">
                <a:noFill/>
                <a:prstDash val="sysDot"/>
              </a:ln>
              <a:solidFill>
                <a:srgbClr val="FFFF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Dopestyle 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6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fade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8" name="한쪽 모서리가 둥근 사각형 127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한쪽 모서리가 둥근 사각형 128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한쪽 모서리가 둥근 사각형 129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한쪽 모서리가 둥근 사각형 130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3" name="직사각형 132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직사각형 136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한쪽 모서리가 둥근 사각형 172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한쪽 모서리가 둥근 사각형 173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한쪽 모서리가 둥근 사각형 174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한쪽 모서리가 둥근 사각형 175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양쪽 모서리가 둥근 사각형 178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양쪽 모서리가 둥근 사각형 180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198" name="그룹 197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199" name="그룹 198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16" name="직사각형 215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모서리가 둥근 직사각형 216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02" name="그룹 201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25" name="그림 1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28" y="4661555"/>
            <a:ext cx="370741" cy="574185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1142976" y="714360"/>
            <a:ext cx="68580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1. </a:t>
            </a: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개요 및 게임소개</a:t>
            </a: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세계적으로 유명한 게임이고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직관적이어서 이해가 쉽다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각 도시는 공통된 속성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함수를 가지고 있기 때문에 객체지향의 상속개념과 관련이 있다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대학교를 배경으로 하여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도시대신 전공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교양과목으로 사용자와 상호작용한다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9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26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8" name="한쪽 모서리가 둥근 사각형 127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한쪽 모서리가 둥근 사각형 128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한쪽 모서리가 둥근 사각형 129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한쪽 모서리가 둥근 사각형 130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31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3" name="직사각형 132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직사각형 136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한쪽 모서리가 둥근 사각형 172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한쪽 모서리가 둥근 사각형 173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한쪽 모서리가 둥근 사각형 174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한쪽 모서리가 둥근 사각형 175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양쪽 모서리가 둥근 사각형 178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양쪽 모서리가 둥근 사각형 180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4" name="그룹 197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5" name="그룹 198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16" name="직사각형 215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모서리가 둥근 직사각형 216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199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200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201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" name="그룹 202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25" name="그림 1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28" y="4661555"/>
            <a:ext cx="370741" cy="574185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1142976" y="714360"/>
            <a:ext cx="68580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1. </a:t>
            </a: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개요 및 게임소개</a:t>
            </a: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97" name="Picture 2" descr="C:\OneDrive\OneDrive - cnu.ac.kr\학교생활용2\18 2학기\객체지향설계\기말발표\K-20181206-6006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285864"/>
            <a:ext cx="5500726" cy="36477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139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700000">
            <a:off x="6125731" y="-949205"/>
            <a:ext cx="394614" cy="39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26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8" name="한쪽 모서리가 둥근 사각형 127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한쪽 모서리가 둥근 사각형 128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한쪽 모서리가 둥근 사각형 129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한쪽 모서리가 둥근 사각형 130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131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3" name="직사각형 132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7" name="직사각형 136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한쪽 모서리가 둥근 사각형 172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한쪽 모서리가 둥근 사각형 173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한쪽 모서리가 둥근 사각형 174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한쪽 모서리가 둥근 사각형 175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양쪽 모서리가 둥근 사각형 178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양쪽 모서리가 둥근 사각형 180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4" name="그룹 197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5" name="그룹 198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16" name="직사각형 215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모서리가 둥근 직사각형 216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199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200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201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" name="그룹 202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25" name="그림 1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28" y="4661555"/>
            <a:ext cx="370741" cy="574185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1142976" y="714360"/>
            <a:ext cx="68580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en-US" altLang="ko-KR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1. </a:t>
            </a:r>
            <a:r>
              <a:rPr lang="ko-KR" altLang="en-US" sz="24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개요 및 게임소개</a:t>
            </a: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altLang="ko-KR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각 플레이어들은 목표학점이 있고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주사위를 굴려 학점을 얻는다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발판에 따라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ko-KR" altLang="en-US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다른학점이나</a:t>
            </a: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다른 특수한 상황이 생긴다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각 플레이어 중 목표한 학점에 도달하면 게임이 종료된다</a:t>
            </a:r>
            <a:r>
              <a:rPr lang="en-US" altLang="ko-KR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39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타원 143"/>
          <p:cNvSpPr/>
          <p:nvPr/>
        </p:nvSpPr>
        <p:spPr>
          <a:xfrm>
            <a:off x="3509373" y="1794873"/>
            <a:ext cx="2125255" cy="212525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3" y="2362158"/>
            <a:ext cx="908767" cy="990684"/>
          </a:xfrm>
          <a:prstGeom prst="rect">
            <a:avLst/>
          </a:prstGeom>
        </p:spPr>
      </p:pic>
      <p:grpSp>
        <p:nvGrpSpPr>
          <p:cNvPr id="146" name="그룹 145"/>
          <p:cNvGrpSpPr/>
          <p:nvPr/>
        </p:nvGrpSpPr>
        <p:grpSpPr>
          <a:xfrm>
            <a:off x="4206934" y="2492434"/>
            <a:ext cx="730132" cy="730132"/>
            <a:chOff x="5824321" y="1485532"/>
            <a:chExt cx="704257" cy="704257"/>
          </a:xfrm>
        </p:grpSpPr>
        <p:sp>
          <p:nvSpPr>
            <p:cNvPr id="147" name="모서리가 둥근 직사각형 146"/>
            <p:cNvSpPr/>
            <p:nvPr/>
          </p:nvSpPr>
          <p:spPr>
            <a:xfrm>
              <a:off x="5824321" y="1485532"/>
              <a:ext cx="704257" cy="70425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/>
            <p:cNvSpPr/>
            <p:nvPr/>
          </p:nvSpPr>
          <p:spPr>
            <a:xfrm>
              <a:off x="5935691" y="1927330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6104187" y="1754243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6262021" y="1927330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/>
            <p:cNvSpPr/>
            <p:nvPr/>
          </p:nvSpPr>
          <p:spPr>
            <a:xfrm>
              <a:off x="5935691" y="1590374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/>
            <p:cNvSpPr/>
            <p:nvPr/>
          </p:nvSpPr>
          <p:spPr>
            <a:xfrm>
              <a:off x="6262021" y="1590374"/>
              <a:ext cx="163869" cy="163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4004277" y="2056120"/>
            <a:ext cx="113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SECOND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3613619" y="1899119"/>
            <a:ext cx="1916762" cy="1916762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/>
          <p:cNvSpPr txBox="1"/>
          <p:nvPr/>
        </p:nvSpPr>
        <p:spPr>
          <a:xfrm>
            <a:off x="4208760" y="332762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STEP</a:t>
            </a:r>
            <a:endParaRPr lang="ko-KR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8" name="한쪽 모서리가 둥근 사각형 157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한쪽 모서리가 둥근 사각형 158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한쪽 모서리가 둥근 사각형 159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한쪽 모서리가 둥근 사각형 160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3" name="직사각형 162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직사각형 165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7" name="직사각형 166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한쪽 모서리가 둥근 사각형 202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한쪽 모서리가 둥근 사각형 203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한쪽 모서리가 둥근 사각형 204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한쪽 모서리가 둥근 사각형 205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양쪽 모서리가 둥근 사각형 208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양쪽 모서리가 둥근 사각형 210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7" name="타원 216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19" name="타원 218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228" name="그룹 227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229" name="그룹 228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46" name="직사각형 245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모서리가 둥근 직사각형 246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모서리가 둥근 직사각형 247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43" name="직사각형 24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모서리가 둥근 직사각형 24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40" name="직사각형 23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모서리가 둥근 직사각형 24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2" name="그룹 231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37" name="직사각형 23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모서리가 둥근 직사각형 23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34" name="직사각형 23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모서리가 둥근 직사각형 23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모서리가 둥근 직사각형 235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56" name="그림 1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00" y="4661555"/>
            <a:ext cx="370741" cy="5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73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 advTm="0">
        <p:fade/>
      </p:transition>
    </mc:Choice>
    <mc:Fallback>
      <p:transition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7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7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1.11111E-6 -2.5819E-6 L -0.37726 -2.5819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7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3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Rot by="120000">
                                      <p:cBhvr>
                                        <p:cTn id="38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23"/>
          <p:cNvGrpSpPr/>
          <p:nvPr/>
        </p:nvGrpSpPr>
        <p:grpSpPr>
          <a:xfrm>
            <a:off x="213" y="-2"/>
            <a:ext cx="9144001" cy="5717920"/>
            <a:chOff x="-1" y="-2"/>
            <a:chExt cx="9144001" cy="57179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5" name="한쪽 모서리가 둥근 사각형 124"/>
            <p:cNvSpPr/>
            <p:nvPr/>
          </p:nvSpPr>
          <p:spPr>
            <a:xfrm rot="5400000">
              <a:off x="-1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한쪽 모서리가 둥근 사각형 125"/>
            <p:cNvSpPr/>
            <p:nvPr/>
          </p:nvSpPr>
          <p:spPr>
            <a:xfrm rot="10800000">
              <a:off x="7918369" y="-2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한쪽 모서리가 둥근 사각형 126"/>
            <p:cNvSpPr/>
            <p:nvPr/>
          </p:nvSpPr>
          <p:spPr>
            <a:xfrm rot="16200000">
              <a:off x="7918369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한쪽 모서리가 둥근 사각형 127"/>
            <p:cNvSpPr/>
            <p:nvPr/>
          </p:nvSpPr>
          <p:spPr>
            <a:xfrm>
              <a:off x="-1" y="4492287"/>
              <a:ext cx="1225631" cy="1225631"/>
            </a:xfrm>
            <a:prstGeom prst="round1Rect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128"/>
          <p:cNvGrpSpPr/>
          <p:nvPr/>
        </p:nvGrpSpPr>
        <p:grpSpPr>
          <a:xfrm>
            <a:off x="213" y="2877"/>
            <a:ext cx="9143787" cy="5712122"/>
            <a:chOff x="213" y="2877"/>
            <a:chExt cx="9143787" cy="571212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0" name="직사각형 129"/>
            <p:cNvSpPr/>
            <p:nvPr/>
          </p:nvSpPr>
          <p:spPr>
            <a:xfrm rot="5400000">
              <a:off x="7190565" y="2538853"/>
              <a:ext cx="3253538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 rot="5400000">
              <a:off x="-1299998" y="2538960"/>
              <a:ext cx="3253538" cy="6531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10800000">
              <a:off x="1225628" y="5061667"/>
              <a:ext cx="6692739" cy="6533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 rot="10800000">
              <a:off x="1225628" y="2877"/>
              <a:ext cx="6692739" cy="6504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/>
          <p:cNvSpPr/>
          <p:nvPr/>
        </p:nvSpPr>
        <p:spPr>
          <a:xfrm rot="16200000">
            <a:off x="6941930" y="2774367"/>
            <a:ext cx="3266656" cy="1691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 rot="10800000">
            <a:off x="4654631" y="487032"/>
            <a:ext cx="3266656" cy="16917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 rot="10800000">
            <a:off x="1225630" y="487032"/>
            <a:ext cx="3266656" cy="16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 rot="5400000">
            <a:off x="-1064587" y="2774367"/>
            <a:ext cx="3266656" cy="16917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1222712" y="5064585"/>
            <a:ext cx="3266656" cy="1691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4654631" y="5064585"/>
            <a:ext cx="3266656" cy="1691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0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0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0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0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0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 rot="5400000">
            <a:off x="3836038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 rot="5400000">
            <a:off x="3182707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 rot="5400000">
            <a:off x="2529376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 rot="5400000">
            <a:off x="187604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 rot="5400000">
            <a:off x="122271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 rot="5400000">
            <a:off x="7267955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 rot="5400000">
            <a:off x="6614624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 rot="5400000">
            <a:off x="5961293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 rot="5400000">
            <a:off x="5307962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 rot="5400000">
            <a:off x="4654631" y="-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 rot="10800000">
            <a:off x="8490668" y="383895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 rot="10800000">
            <a:off x="8490668" y="3185624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 rot="10800000">
            <a:off x="8490668" y="2532292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 rot="10800000">
            <a:off x="8490668" y="1878961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 rot="10800000">
            <a:off x="8490668" y="1225630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 rot="16200000">
            <a:off x="4654630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 rot="16200000">
            <a:off x="5307961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 rot="16200000">
            <a:off x="5961292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 rot="16200000">
            <a:off x="661462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 rot="16200000">
            <a:off x="726795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 rot="16200000">
            <a:off x="1222713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6200000">
            <a:off x="1876044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 rot="16200000">
            <a:off x="2529375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 rot="16200000">
            <a:off x="3182706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 rot="16200000">
            <a:off x="3836037" y="5064585"/>
            <a:ext cx="653331" cy="653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한쪽 모서리가 둥근 사각형 169"/>
          <p:cNvSpPr/>
          <p:nvPr/>
        </p:nvSpPr>
        <p:spPr>
          <a:xfrm rot="5400000">
            <a:off x="-1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한쪽 모서리가 둥근 사각형 170"/>
          <p:cNvSpPr/>
          <p:nvPr/>
        </p:nvSpPr>
        <p:spPr>
          <a:xfrm rot="10800000">
            <a:off x="7918369" y="-2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한쪽 모서리가 둥근 사각형 171"/>
          <p:cNvSpPr/>
          <p:nvPr/>
        </p:nvSpPr>
        <p:spPr>
          <a:xfrm rot="16200000">
            <a:off x="7918369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한쪽 모서리가 둥근 사각형 172"/>
          <p:cNvSpPr/>
          <p:nvPr/>
        </p:nvSpPr>
        <p:spPr>
          <a:xfrm>
            <a:off x="-1" y="4492287"/>
            <a:ext cx="1225631" cy="1225631"/>
          </a:xfrm>
          <a:prstGeom prst="round1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0" y="1225628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 rot="16200000">
            <a:off x="4245335" y="2039047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양쪽 모서리가 둥근 사각형 175"/>
          <p:cNvSpPr/>
          <p:nvPr/>
        </p:nvSpPr>
        <p:spPr>
          <a:xfrm>
            <a:off x="4489368" y="4948648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 rot="16200000">
            <a:off x="4245335" y="-3019741"/>
            <a:ext cx="653331" cy="66985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양쪽 모서리가 둥근 사각형 177"/>
          <p:cNvSpPr/>
          <p:nvPr/>
        </p:nvSpPr>
        <p:spPr>
          <a:xfrm rot="10800000">
            <a:off x="4489369" y="0"/>
            <a:ext cx="165262" cy="7692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8490669" y="1225629"/>
            <a:ext cx="653331" cy="32666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8112275" y="354057"/>
            <a:ext cx="925965" cy="3325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PLAY</a:t>
            </a:r>
            <a:endParaRPr lang="ko-KR" altLang="en-US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238075" y="323697"/>
            <a:ext cx="792088" cy="32666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FFC000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UML</a:t>
            </a:r>
            <a:endParaRPr lang="ko-KR" altLang="en-US" sz="105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52103" y="2021076"/>
            <a:ext cx="369100" cy="369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3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7410069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5470434" y="5297872"/>
            <a:ext cx="369100" cy="36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2018160" y="5297872"/>
            <a:ext cx="369100" cy="3691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2018159" y="48466"/>
            <a:ext cx="369100" cy="3691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4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7" name="타원 186"/>
          <p:cNvSpPr/>
          <p:nvPr/>
        </p:nvSpPr>
        <p:spPr>
          <a:xfrm>
            <a:off x="5450077" y="48466"/>
            <a:ext cx="369100" cy="3691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8729265" y="2021076"/>
            <a:ext cx="369100" cy="369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498119" y="138413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92D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Scenario</a:t>
            </a:r>
            <a:endParaRPr lang="ko-KR" altLang="en-US" sz="1000" dirty="0">
              <a:solidFill>
                <a:srgbClr val="92D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951969" y="132678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5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Testing</a:t>
            </a:r>
            <a:endParaRPr lang="ko-KR" altLang="en-US" sz="1000" dirty="0">
              <a:solidFill>
                <a:srgbClr val="00B05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071392" y="5273825"/>
            <a:ext cx="43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line</a:t>
            </a:r>
            <a:endParaRPr lang="ko-KR" altLang="en-US" sz="1000" dirty="0">
              <a:solidFill>
                <a:srgbClr val="FF0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588980" y="5359311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Tools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-24114" y="2735845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Code</a:t>
            </a:r>
            <a:endParaRPr lang="ko-KR" altLang="en-US" sz="1000" dirty="0">
              <a:solidFill>
                <a:srgbClr val="FFC000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619139" y="2742408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B0F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 &amp; A</a:t>
            </a:r>
          </a:p>
        </p:txBody>
      </p:sp>
      <p:grpSp>
        <p:nvGrpSpPr>
          <p:cNvPr id="5" name="그룹 194"/>
          <p:cNvGrpSpPr/>
          <p:nvPr/>
        </p:nvGrpSpPr>
        <p:grpSpPr>
          <a:xfrm>
            <a:off x="-211698" y="4562242"/>
            <a:ext cx="1509174" cy="1371339"/>
            <a:chOff x="92429" y="4269917"/>
            <a:chExt cx="1509174" cy="1371339"/>
          </a:xfrm>
        </p:grpSpPr>
        <p:grpSp>
          <p:nvGrpSpPr>
            <p:cNvPr id="6" name="그룹 195"/>
            <p:cNvGrpSpPr/>
            <p:nvPr/>
          </p:nvGrpSpPr>
          <p:grpSpPr>
            <a:xfrm rot="1152120">
              <a:off x="92429" y="4269917"/>
              <a:ext cx="843169" cy="1223663"/>
              <a:chOff x="3950850" y="1981539"/>
              <a:chExt cx="1242294" cy="1802901"/>
            </a:xfrm>
          </p:grpSpPr>
          <p:sp>
            <p:nvSpPr>
              <p:cNvPr id="213" name="직사각형 212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7" name="그룹 196"/>
            <p:cNvGrpSpPr/>
            <p:nvPr/>
          </p:nvGrpSpPr>
          <p:grpSpPr>
            <a:xfrm rot="1634097">
              <a:off x="169781" y="4290725"/>
              <a:ext cx="843169" cy="1223663"/>
              <a:chOff x="3950850" y="1981539"/>
              <a:chExt cx="1242294" cy="1802901"/>
            </a:xfrm>
          </p:grpSpPr>
          <p:sp>
            <p:nvSpPr>
              <p:cNvPr id="210" name="직사각형 209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모서리가 둥근 직사각형 211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8" name="그룹 197"/>
            <p:cNvGrpSpPr/>
            <p:nvPr/>
          </p:nvGrpSpPr>
          <p:grpSpPr>
            <a:xfrm rot="2041703">
              <a:off x="304799" y="4336817"/>
              <a:ext cx="843169" cy="1223663"/>
              <a:chOff x="3950850" y="1981539"/>
              <a:chExt cx="1242294" cy="1802901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9" name="그룹 198"/>
            <p:cNvGrpSpPr/>
            <p:nvPr/>
          </p:nvGrpSpPr>
          <p:grpSpPr>
            <a:xfrm rot="2568910">
              <a:off x="461586" y="4417593"/>
              <a:ext cx="843169" cy="1223663"/>
              <a:chOff x="3950850" y="1981539"/>
              <a:chExt cx="1242294" cy="1802901"/>
            </a:xfrm>
          </p:grpSpPr>
          <p:sp>
            <p:nvSpPr>
              <p:cNvPr id="204" name="직사각형 203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4088002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  <p:grpSp>
          <p:nvGrpSpPr>
            <p:cNvPr id="10" name="그룹 199"/>
            <p:cNvGrpSpPr/>
            <p:nvPr/>
          </p:nvGrpSpPr>
          <p:grpSpPr>
            <a:xfrm rot="3070188">
              <a:off x="568187" y="4532770"/>
              <a:ext cx="843169" cy="1223663"/>
              <a:chOff x="3950850" y="1981539"/>
              <a:chExt cx="1242294" cy="1802901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3950850" y="1981539"/>
                <a:ext cx="1242294" cy="180290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4055022" y="2068402"/>
                <a:ext cx="1033957" cy="1641607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4088001" y="2166909"/>
                <a:ext cx="967997" cy="1410671"/>
              </a:xfrm>
              <a:prstGeom prst="roundRect">
                <a:avLst>
                  <a:gd name="adj" fmla="val 1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rgbClr val="FFC000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?</a:t>
                </a:r>
              </a:p>
            </p:txBody>
          </p:sp>
        </p:grpSp>
      </p:grpSp>
      <p:pic>
        <p:nvPicPr>
          <p:cNvPr id="123" name="그림 1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60" y="4661555"/>
            <a:ext cx="370741" cy="57418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Picture 4" descr="C:\Users\yk\Downloads\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65" y="1563318"/>
            <a:ext cx="1321850" cy="111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k\Downloads\99109A3D5A799A79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93" y="2982066"/>
            <a:ext cx="1305431" cy="14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2938354" y="1552295"/>
            <a:ext cx="5306053" cy="30008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Visual Studio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윈도우 환경에서 </a:t>
            </a:r>
            <a:r>
              <a:rPr lang="en-US" altLang="ko-KR" sz="17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c++</a:t>
            </a:r>
            <a:r>
              <a:rPr lang="ko-KR" altLang="en-US" sz="17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를 컴파일 하기 위한 툴</a:t>
            </a:r>
            <a:endParaRPr lang="en-US" altLang="ko-KR" sz="17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9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GitLab</a:t>
            </a:r>
            <a:endParaRPr lang="en-US" altLang="ko-KR" sz="19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Git</a:t>
            </a:r>
            <a:r>
              <a:rPr lang="ko-KR" altLang="en-US" sz="17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의 원격 저장소기능과  이슈 </a:t>
            </a:r>
            <a:r>
              <a:rPr lang="ko-KR" altLang="en-US" sz="17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트래커</a:t>
            </a:r>
            <a:r>
              <a:rPr lang="ko-KR" altLang="en-US" sz="17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기능 제공</a:t>
            </a:r>
            <a:endParaRPr lang="en-US" altLang="ko-KR" sz="17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700" b="1" dirty="0" err="1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Team,Group</a:t>
            </a:r>
            <a:r>
              <a:rPr lang="en-US" altLang="ko-KR" sz="17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ko-KR" altLang="en-US" sz="17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기능 제공</a:t>
            </a:r>
            <a:endParaRPr lang="en-US" altLang="ko-KR" sz="17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7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온라인 개발 기능 제공</a:t>
            </a:r>
            <a:endParaRPr lang="en-US" altLang="ko-KR" sz="17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09373" y="769268"/>
            <a:ext cx="3267296" cy="58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2.</a:t>
            </a:r>
            <a:r>
              <a:rPr lang="ko-KR" altLang="en-US" sz="24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개발환경</a:t>
            </a:r>
            <a:endParaRPr lang="en-US" altLang="ko-KR" sz="2400" b="1" dirty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4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1690</Words>
  <Application>Microsoft Office PowerPoint</Application>
  <PresentationFormat>화면 슬라이드 쇼(16:10)</PresentationFormat>
  <Paragraphs>1100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굴림</vt:lpstr>
      <vt:lpstr>Arial</vt:lpstr>
      <vt:lpstr>Dopestyle </vt:lpstr>
      <vt:lpstr>HY헤드라인M</vt:lpstr>
      <vt:lpstr>맑은 고딕</vt:lpstr>
      <vt:lpstr>Open Sans Extrabold</vt:lpstr>
      <vt:lpstr>Microsoft Sans Serif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HANS</dc:creator>
  <cp:lastModifiedBy>유영근</cp:lastModifiedBy>
  <cp:revision>130</cp:revision>
  <dcterms:created xsi:type="dcterms:W3CDTF">2017-11-14T02:43:43Z</dcterms:created>
  <dcterms:modified xsi:type="dcterms:W3CDTF">2018-12-06T22:01:04Z</dcterms:modified>
</cp:coreProperties>
</file>