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06" r:id="rId2"/>
    <p:sldId id="307" r:id="rId3"/>
    <p:sldId id="308" r:id="rId4"/>
    <p:sldId id="317" r:id="rId5"/>
    <p:sldId id="319" r:id="rId6"/>
    <p:sldId id="320" r:id="rId7"/>
    <p:sldId id="310" r:id="rId8"/>
    <p:sldId id="330" r:id="rId9"/>
    <p:sldId id="323" r:id="rId10"/>
    <p:sldId id="324" r:id="rId11"/>
    <p:sldId id="314" r:id="rId12"/>
    <p:sldId id="275" r:id="rId13"/>
    <p:sldId id="288" r:id="rId14"/>
    <p:sldId id="298" r:id="rId15"/>
    <p:sldId id="302" r:id="rId16"/>
    <p:sldId id="325" r:id="rId17"/>
    <p:sldId id="326" r:id="rId18"/>
    <p:sldId id="327" r:id="rId19"/>
    <p:sldId id="318" r:id="rId20"/>
    <p:sldId id="305" r:id="rId21"/>
    <p:sldId id="303" r:id="rId22"/>
    <p:sldId id="321" r:id="rId23"/>
  </p:sldIdLst>
  <p:sldSz cx="12161838" cy="6840538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144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285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429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572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5715" algn="l" defTabSz="914285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2859" algn="l" defTabSz="914285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001" algn="l" defTabSz="914285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144" algn="l" defTabSz="914285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5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42B"/>
    <a:srgbClr val="FF8528"/>
    <a:srgbClr val="0073AF"/>
    <a:srgbClr val="6E9137"/>
    <a:srgbClr val="FF5A0A"/>
    <a:srgbClr val="E8943B"/>
    <a:srgbClr val="00AAE1"/>
    <a:srgbClr val="FF3200"/>
    <a:srgbClr val="914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4660" autoAdjust="0"/>
  </p:normalViewPr>
  <p:slideViewPr>
    <p:cSldViewPr showGuides="1">
      <p:cViewPr varScale="1">
        <p:scale>
          <a:sx n="65" d="100"/>
          <a:sy n="65" d="100"/>
        </p:scale>
        <p:origin x="484" y="44"/>
      </p:cViewPr>
      <p:guideLst>
        <p:guide orient="horz" pos="794"/>
        <p:guide pos="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3A17D41-6DAE-4B67-8D23-870B5E09593C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1936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de-DE" alt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5F623ED-83DA-46C0-AE58-0435D9B4D7FD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102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4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28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2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715" algn="l" defTabSz="9142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9" algn="l" defTabSz="9142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1" algn="l" defTabSz="9142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Job listings, google search volume, usage surveys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23ED-83DA-46C0-AE58-0435D9B4D7FD}" type="slidenum">
              <a:rPr lang="de-DE" altLang="de-DE" smtClean="0"/>
              <a:pPr/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97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23ED-83DA-46C0-AE58-0435D9B4D7FD}" type="slidenum">
              <a:rPr lang="de-DE" altLang="de-DE" smtClean="0"/>
              <a:pPr/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0775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572" y="2125665"/>
            <a:ext cx="10338697" cy="1465262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5206" y="3876675"/>
            <a:ext cx="8511429" cy="1747838"/>
          </a:xfrm>
          <a:prstGeom prst="rect">
            <a:avLst/>
          </a:prstGeom>
        </p:spPr>
        <p:txBody>
          <a:bodyPr lIns="91430" tIns="45714" rIns="91430" bIns="45714"/>
          <a:lstStyle>
            <a:lvl1pPr marL="0" indent="0" algn="ctr">
              <a:buNone/>
              <a:defRPr/>
            </a:lvl1pPr>
            <a:lvl2pPr marL="457144" indent="0" algn="ctr">
              <a:buNone/>
              <a:defRPr/>
            </a:lvl2pPr>
            <a:lvl3pPr marL="914285" indent="0" algn="ctr">
              <a:buNone/>
              <a:defRPr/>
            </a:lvl3pPr>
            <a:lvl4pPr marL="1371429" indent="0" algn="ctr">
              <a:buNone/>
              <a:defRPr/>
            </a:lvl4pPr>
            <a:lvl5pPr marL="1828572" indent="0" algn="ctr">
              <a:buNone/>
              <a:defRPr/>
            </a:lvl5pPr>
            <a:lvl6pPr marL="2285715" indent="0" algn="ctr">
              <a:buNone/>
              <a:defRPr/>
            </a:lvl6pPr>
            <a:lvl7pPr marL="2742859" indent="0" algn="ctr">
              <a:buNone/>
              <a:defRPr/>
            </a:lvl7pPr>
            <a:lvl8pPr marL="3200001" indent="0" algn="ctr">
              <a:buNone/>
              <a:defRPr/>
            </a:lvl8pPr>
            <a:lvl9pPr marL="3657144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9562F-3269-4820-8CAE-AF858EA4EEDD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88503A-A256-47CF-9F89-7CA9E3358E99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639731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10945035" cy="1139825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402" y="1595440"/>
            <a:ext cx="10945035" cy="4514850"/>
          </a:xfrm>
          <a:prstGeom prst="rect">
            <a:avLst/>
          </a:prstGeom>
        </p:spPr>
        <p:txBody>
          <a:bodyPr vert="eaVert" lIns="91430" tIns="45714" rIns="91430" bIns="45714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7ACC41-21B1-475C-831D-F77553FDDE8E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B9380C-02CE-4CE8-9F4D-42B0065E30BE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1129910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18727" y="274638"/>
            <a:ext cx="2734713" cy="5835650"/>
          </a:xfrm>
          <a:prstGeom prst="rect">
            <a:avLst/>
          </a:prstGeom>
        </p:spPr>
        <p:txBody>
          <a:bodyPr vert="eaVert" lIns="91430" tIns="45714" rIns="91430" bIns="45714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8404" y="274638"/>
            <a:ext cx="8012334" cy="5835650"/>
          </a:xfrm>
          <a:prstGeom prst="rect">
            <a:avLst/>
          </a:prstGeom>
        </p:spPr>
        <p:txBody>
          <a:bodyPr vert="eaVert" lIns="91430" tIns="45714" rIns="91430" bIns="45714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9B3E1-769B-4AA7-AD32-787F659D0D04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A3E098-5FED-4926-A216-EED47CB44BB1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9197088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8402" y="274638"/>
            <a:ext cx="10945035" cy="5835650"/>
          </a:xfrm>
          <a:prstGeom prst="rect">
            <a:avLst/>
          </a:prstGeom>
        </p:spPr>
        <p:txBody>
          <a:bodyPr lIns="91430" tIns="45714" rIns="91430" bIns="45714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560968" y="6229354"/>
            <a:ext cx="1404479" cy="455613"/>
          </a:xfrm>
        </p:spPr>
        <p:txBody>
          <a:bodyPr/>
          <a:lstStyle>
            <a:lvl1pPr>
              <a:defRPr/>
            </a:lvl1pPr>
          </a:lstStyle>
          <a:p>
            <a:fld id="{ECE19B1F-5DC4-4726-95D5-81997C87026D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71748" y="6229354"/>
            <a:ext cx="1177618" cy="360363"/>
          </a:xfrm>
        </p:spPr>
        <p:txBody>
          <a:bodyPr/>
          <a:lstStyle>
            <a:lvl1pPr>
              <a:defRPr/>
            </a:lvl1pPr>
          </a:lstStyle>
          <a:p>
            <a:fld id="{F16FC0BC-9FD8-4532-8A8C-8FFC10CA9608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893341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10945035" cy="1139825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402" y="1595440"/>
            <a:ext cx="10945035" cy="4514850"/>
          </a:xfrm>
          <a:prstGeom prst="rect">
            <a:avLst/>
          </a:prstGeom>
        </p:spPr>
        <p:txBody>
          <a:bodyPr lIns="91430" tIns="45714" rIns="91430" bIns="45714"/>
          <a:lstStyle/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E2DB5C-04A6-42C4-8EBA-4E1FFADFA8AE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415916-3BB9-4728-9662-3D19A4AA5C8A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946205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1069" y="4395790"/>
            <a:ext cx="10336634" cy="1358900"/>
          </a:xfrm>
          <a:prstGeom prst="rect">
            <a:avLst/>
          </a:prstGeom>
        </p:spPr>
        <p:txBody>
          <a:bodyPr lIns="91430" tIns="45714" rIns="91430" bIns="45714"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1069" y="2898779"/>
            <a:ext cx="10336634" cy="1497013"/>
          </a:xfrm>
          <a:prstGeom prst="rect">
            <a:avLst/>
          </a:prstGeom>
        </p:spPr>
        <p:txBody>
          <a:bodyPr lIns="91430" tIns="45714" rIns="91430" bIns="45714" anchor="b"/>
          <a:lstStyle>
            <a:lvl1pPr marL="0" indent="0">
              <a:buNone/>
              <a:defRPr sz="2000"/>
            </a:lvl1pPr>
            <a:lvl2pPr marL="457144" indent="0">
              <a:buNone/>
              <a:defRPr sz="1900"/>
            </a:lvl2pPr>
            <a:lvl3pPr marL="914285" indent="0">
              <a:buNone/>
              <a:defRPr sz="1600"/>
            </a:lvl3pPr>
            <a:lvl4pPr marL="1371429" indent="0">
              <a:buNone/>
              <a:defRPr sz="1400"/>
            </a:lvl4pPr>
            <a:lvl5pPr marL="1828572" indent="0">
              <a:buNone/>
              <a:defRPr sz="1400"/>
            </a:lvl5pPr>
            <a:lvl6pPr marL="2285715" indent="0">
              <a:buNone/>
              <a:defRPr sz="1400"/>
            </a:lvl6pPr>
            <a:lvl7pPr marL="2742859" indent="0">
              <a:buNone/>
              <a:defRPr sz="1400"/>
            </a:lvl7pPr>
            <a:lvl8pPr marL="3200001" indent="0">
              <a:buNone/>
              <a:defRPr sz="1400"/>
            </a:lvl8pPr>
            <a:lvl9pPr marL="3657144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AA68A4-BA73-4E21-BBE3-6EFDF714D1AF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29B85D-9189-4A2B-982A-D1ACD04F5E6A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8019418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10945035" cy="1139825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8403" y="1595440"/>
            <a:ext cx="5372492" cy="4514850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8886" y="1595440"/>
            <a:ext cx="5374555" cy="4514850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19FA00-19E7-45F7-B66B-BB0EA8313F8C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81A63-8500-406F-A2BA-0DE1FFDBB95E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4223025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10945035" cy="1139825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8403" y="1531939"/>
            <a:ext cx="5372492" cy="638175"/>
          </a:xfrm>
          <a:prstGeom prst="rect">
            <a:avLst/>
          </a:prstGeom>
        </p:spPr>
        <p:txBody>
          <a:bodyPr lIns="91430" tIns="45714" rIns="91430" bIns="45714"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5" indent="0">
              <a:buNone/>
              <a:defRPr sz="1900" b="1"/>
            </a:lvl3pPr>
            <a:lvl4pPr marL="1371429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9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4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8403" y="2170117"/>
            <a:ext cx="5372492" cy="3940175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8886" y="1531939"/>
            <a:ext cx="5374555" cy="638175"/>
          </a:xfrm>
          <a:prstGeom prst="rect">
            <a:avLst/>
          </a:prstGeom>
        </p:spPr>
        <p:txBody>
          <a:bodyPr lIns="91430" tIns="45714" rIns="91430" bIns="45714" anchor="b"/>
          <a:lstStyle>
            <a:lvl1pPr marL="0" indent="0">
              <a:buNone/>
              <a:defRPr sz="2400" b="1"/>
            </a:lvl1pPr>
            <a:lvl2pPr marL="457144" indent="0">
              <a:buNone/>
              <a:defRPr sz="2000" b="1"/>
            </a:lvl2pPr>
            <a:lvl3pPr marL="914285" indent="0">
              <a:buNone/>
              <a:defRPr sz="1900" b="1"/>
            </a:lvl3pPr>
            <a:lvl4pPr marL="1371429" indent="0">
              <a:buNone/>
              <a:defRPr sz="1600" b="1"/>
            </a:lvl4pPr>
            <a:lvl5pPr marL="1828572" indent="0">
              <a:buNone/>
              <a:defRPr sz="1600" b="1"/>
            </a:lvl5pPr>
            <a:lvl6pPr marL="2285715" indent="0">
              <a:buNone/>
              <a:defRPr sz="1600" b="1"/>
            </a:lvl6pPr>
            <a:lvl7pPr marL="2742859" indent="0">
              <a:buNone/>
              <a:defRPr sz="1600" b="1"/>
            </a:lvl7pPr>
            <a:lvl8pPr marL="3200001" indent="0">
              <a:buNone/>
              <a:defRPr sz="1600" b="1"/>
            </a:lvl8pPr>
            <a:lvl9pPr marL="3657144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8886" y="2170117"/>
            <a:ext cx="5374555" cy="3940175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68902-EE11-4A7C-8DCE-BA8F519FD4EB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CBD0A2-F79C-4568-AFE8-EAD1FC030165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278560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10945035" cy="1139825"/>
          </a:xfrm>
          <a:prstGeom prst="rect">
            <a:avLst/>
          </a:prstGeom>
        </p:spPr>
        <p:txBody>
          <a:bodyPr lIns="91430" tIns="45714" rIns="91430" bIns="45714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B64566-B415-43AC-B1F2-F5097143ECD2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53CF8-4662-4A94-B32F-DD8BB68D340F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875277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F59998-ADFC-43E9-9278-56EF4C0F0DF4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F309AA-6946-41BA-A4BD-B80541A05A38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2627042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6" y="273055"/>
            <a:ext cx="4001011" cy="1158875"/>
          </a:xfrm>
          <a:prstGeom prst="rect">
            <a:avLst/>
          </a:prstGeom>
        </p:spPr>
        <p:txBody>
          <a:bodyPr lIns="91430" tIns="45714" rIns="91430" bIns="45714"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5842" y="273050"/>
            <a:ext cx="6797595" cy="5837238"/>
          </a:xfrm>
          <a:prstGeom prst="rect">
            <a:avLst/>
          </a:prstGeom>
        </p:spPr>
        <p:txBody>
          <a:bodyPr lIns="91430" tIns="45714" rIns="91430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406" y="1431927"/>
            <a:ext cx="4001011" cy="4678363"/>
          </a:xfrm>
          <a:prstGeom prst="rect">
            <a:avLst/>
          </a:prstGeom>
        </p:spPr>
        <p:txBody>
          <a:bodyPr lIns="91430" tIns="45714" rIns="91430" bIns="45714"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5" indent="0">
              <a:buNone/>
              <a:defRPr sz="1000"/>
            </a:lvl3pPr>
            <a:lvl4pPr marL="1371429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9" indent="0">
              <a:buNone/>
              <a:defRPr sz="900"/>
            </a:lvl7pPr>
            <a:lvl8pPr marL="3200001" indent="0">
              <a:buNone/>
              <a:defRPr sz="900"/>
            </a:lvl8pPr>
            <a:lvl9pPr marL="3657144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05AA7A-1ADF-4791-B4E3-AA665736B2A3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702772-4987-41E1-8BAF-FAA1C01BA959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846178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4111" y="4787905"/>
            <a:ext cx="7296690" cy="565151"/>
          </a:xfrm>
          <a:prstGeom prst="rect">
            <a:avLst/>
          </a:prstGeom>
        </p:spPr>
        <p:txBody>
          <a:bodyPr lIns="91430" tIns="45714" rIns="91430" bIns="45714"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4111" y="611192"/>
            <a:ext cx="7296690" cy="4103687"/>
          </a:xfrm>
          <a:prstGeom prst="rect">
            <a:avLst/>
          </a:prstGeom>
        </p:spPr>
        <p:txBody>
          <a:bodyPr lIns="91430" tIns="45714" rIns="91430" bIns="45714"/>
          <a:lstStyle>
            <a:lvl1pPr marL="0" indent="0">
              <a:buNone/>
              <a:defRPr sz="3200"/>
            </a:lvl1pPr>
            <a:lvl2pPr marL="457144" indent="0">
              <a:buNone/>
              <a:defRPr sz="2800"/>
            </a:lvl2pPr>
            <a:lvl3pPr marL="914285" indent="0">
              <a:buNone/>
              <a:defRPr sz="2400"/>
            </a:lvl3pPr>
            <a:lvl4pPr marL="1371429" indent="0">
              <a:buNone/>
              <a:defRPr sz="2000"/>
            </a:lvl4pPr>
            <a:lvl5pPr marL="1828572" indent="0">
              <a:buNone/>
              <a:defRPr sz="2000"/>
            </a:lvl5pPr>
            <a:lvl6pPr marL="2285715" indent="0">
              <a:buNone/>
              <a:defRPr sz="2000"/>
            </a:lvl6pPr>
            <a:lvl7pPr marL="2742859" indent="0">
              <a:buNone/>
              <a:defRPr sz="2000"/>
            </a:lvl7pPr>
            <a:lvl8pPr marL="3200001" indent="0">
              <a:buNone/>
              <a:defRPr sz="2000"/>
            </a:lvl8pPr>
            <a:lvl9pPr marL="3657144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4111" y="5353055"/>
            <a:ext cx="7296690" cy="803275"/>
          </a:xfrm>
          <a:prstGeom prst="rect">
            <a:avLst/>
          </a:prstGeom>
        </p:spPr>
        <p:txBody>
          <a:bodyPr lIns="91430" tIns="45714" rIns="91430" bIns="45714"/>
          <a:lstStyle>
            <a:lvl1pPr marL="0" indent="0">
              <a:buNone/>
              <a:defRPr sz="1400"/>
            </a:lvl1pPr>
            <a:lvl2pPr marL="457144" indent="0">
              <a:buNone/>
              <a:defRPr sz="1200"/>
            </a:lvl2pPr>
            <a:lvl3pPr marL="914285" indent="0">
              <a:buNone/>
              <a:defRPr sz="1000"/>
            </a:lvl3pPr>
            <a:lvl4pPr marL="1371429" indent="0">
              <a:buNone/>
              <a:defRPr sz="900"/>
            </a:lvl4pPr>
            <a:lvl5pPr marL="1828572" indent="0">
              <a:buNone/>
              <a:defRPr sz="900"/>
            </a:lvl5pPr>
            <a:lvl6pPr marL="2285715" indent="0">
              <a:buNone/>
              <a:defRPr sz="900"/>
            </a:lvl6pPr>
            <a:lvl7pPr marL="2742859" indent="0">
              <a:buNone/>
              <a:defRPr sz="900"/>
            </a:lvl7pPr>
            <a:lvl8pPr marL="3200001" indent="0">
              <a:buNone/>
              <a:defRPr sz="900"/>
            </a:lvl8pPr>
            <a:lvl9pPr marL="3657144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A1DCFE-73A4-47CC-B046-B8E095EAE9B8}" type="datetime1">
              <a:rPr lang="de-DE" altLang="de-DE"/>
              <a:pPr/>
              <a:t>10.05.2019</a:t>
            </a:fld>
            <a:endParaRPr lang="de-DE" alt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CCE53B-B5A4-41B6-BE0C-97886B0D8C02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419713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0968" y="6229354"/>
            <a:ext cx="1404479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</a:defRPr>
            </a:lvl1pPr>
          </a:lstStyle>
          <a:p>
            <a:fld id="{EB430741-03FA-41C4-AB00-3D583AF64836}" type="datetime1">
              <a:rPr lang="en-GB" altLang="de-DE" noProof="0" smtClean="0"/>
              <a:pPr/>
              <a:t>10/05/2019</a:t>
            </a:fld>
            <a:endParaRPr lang="en-GB" altLang="de-DE" noProof="0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71748" y="6229354"/>
            <a:ext cx="117761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fld id="{B875A38E-2BC8-451F-9F92-2D5F60A3AE37}" type="slidenum">
              <a:rPr lang="de-DE" altLang="de-DE"/>
              <a:pPr/>
              <a:t>‹Nr.›</a:t>
            </a:fld>
            <a:endParaRPr lang="de-DE" altLang="de-DE" dirty="0"/>
          </a:p>
        </p:txBody>
      </p:sp>
      <p:sp>
        <p:nvSpPr>
          <p:cNvPr id="3101" name="Rectangle 29"/>
          <p:cNvSpPr>
            <a:spLocks noChangeArrowheads="1"/>
          </p:cNvSpPr>
          <p:nvPr userDrawn="1"/>
        </p:nvSpPr>
        <p:spPr bwMode="auto">
          <a:xfrm>
            <a:off x="10041359" y="1633538"/>
            <a:ext cx="3087379" cy="56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344" tIns="52673" rIns="105344" bIns="52673">
            <a:spAutoFit/>
          </a:bodyPr>
          <a:lstStyle>
            <a:lvl1pPr defTabSz="10541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27050" defTabSz="10541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54100" defTabSz="10541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1150" defTabSz="10541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06613" defTabSz="10541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ts val="1200"/>
              </a:lnSpc>
            </a:pPr>
            <a:r>
              <a:rPr lang="en-GB" altLang="de-DE" sz="900" noProof="0" dirty="0" smtClean="0">
                <a:latin typeface="Arial" charset="0"/>
              </a:rPr>
              <a:t>University of Natural</a:t>
            </a:r>
            <a:r>
              <a:rPr lang="en-GB" altLang="de-DE" sz="900" baseline="0" noProof="0" dirty="0" smtClean="0">
                <a:latin typeface="Arial" charset="0"/>
              </a:rPr>
              <a:t> Resources</a:t>
            </a:r>
          </a:p>
          <a:p>
            <a:pPr eaLnBrk="0" hangingPunct="0">
              <a:lnSpc>
                <a:spcPts val="1200"/>
              </a:lnSpc>
            </a:pPr>
            <a:r>
              <a:rPr lang="en-GB" altLang="de-DE" sz="900" baseline="0" noProof="0" dirty="0" smtClean="0">
                <a:latin typeface="Arial" charset="0"/>
              </a:rPr>
              <a:t>and Life Sciences, Vienna</a:t>
            </a:r>
            <a:endParaRPr lang="en-GB" altLang="de-DE" sz="900" noProof="0" dirty="0" smtClean="0">
              <a:latin typeface="Arial" charset="0"/>
            </a:endParaRPr>
          </a:p>
          <a:p>
            <a:pPr eaLnBrk="0" hangingPunct="0">
              <a:lnSpc>
                <a:spcPts val="1200"/>
              </a:lnSpc>
            </a:pPr>
            <a:r>
              <a:rPr lang="en-GB" altLang="de-DE" sz="900" b="0" noProof="0" dirty="0" smtClean="0">
                <a:latin typeface="+mj-lt"/>
              </a:rPr>
              <a:t>Department of Economics and Social</a:t>
            </a:r>
            <a:r>
              <a:rPr lang="en-GB" altLang="de-DE" sz="900" b="0" baseline="0" noProof="0" dirty="0" smtClean="0">
                <a:latin typeface="+mj-lt"/>
              </a:rPr>
              <a:t> Sciences</a:t>
            </a:r>
            <a:endParaRPr lang="en-GB" altLang="de-DE" sz="900" b="0" noProof="0" dirty="0">
              <a:latin typeface="+mj-lt"/>
            </a:endParaRPr>
          </a:p>
        </p:txBody>
      </p:sp>
      <p:sp>
        <p:nvSpPr>
          <p:cNvPr id="3104" name="Line 32"/>
          <p:cNvSpPr>
            <a:spLocks noChangeShapeType="1"/>
          </p:cNvSpPr>
          <p:nvPr userDrawn="1"/>
        </p:nvSpPr>
        <p:spPr bwMode="auto">
          <a:xfrm>
            <a:off x="1" y="5580064"/>
            <a:ext cx="888678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4" rIns="91430" bIns="45714">
            <a:spAutoFit/>
          </a:bodyPr>
          <a:lstStyle/>
          <a:p>
            <a:endParaRPr lang="de-AT" dirty="0"/>
          </a:p>
        </p:txBody>
      </p:sp>
      <p:sp>
        <p:nvSpPr>
          <p:cNvPr id="3105" name="Line 33"/>
          <p:cNvSpPr>
            <a:spLocks noChangeShapeType="1"/>
          </p:cNvSpPr>
          <p:nvPr userDrawn="1"/>
        </p:nvSpPr>
        <p:spPr bwMode="auto">
          <a:xfrm>
            <a:off x="3" y="5580064"/>
            <a:ext cx="8793976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4" rIns="91430" bIns="45714">
            <a:spAutoFit/>
          </a:bodyPr>
          <a:lstStyle/>
          <a:p>
            <a:endParaRPr lang="de-AT" dirty="0"/>
          </a:p>
        </p:txBody>
      </p:sp>
      <p:sp>
        <p:nvSpPr>
          <p:cNvPr id="3107" name="Rectangle 35"/>
          <p:cNvSpPr>
            <a:spLocks noChangeArrowheads="1"/>
          </p:cNvSpPr>
          <p:nvPr userDrawn="1"/>
        </p:nvSpPr>
        <p:spPr bwMode="auto">
          <a:xfrm>
            <a:off x="2338739" y="6229351"/>
            <a:ext cx="8233009" cy="23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4" rIns="91430" bIns="45714">
            <a:spAutoFit/>
          </a:bodyPr>
          <a:lstStyle>
            <a:lvl1pPr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de-DE" sz="900" b="0" noProof="0" dirty="0" smtClean="0">
                <a:latin typeface="Arial" charset="0"/>
              </a:rPr>
              <a:t>Institute for Sustainable Economic Development I Johann Baumgartner</a:t>
            </a:r>
            <a:endParaRPr lang="en-GB" altLang="de-DE" sz="900" b="0" noProof="0" dirty="0">
              <a:latin typeface="Arial" charset="0"/>
            </a:endParaRPr>
          </a:p>
        </p:txBody>
      </p:sp>
      <p:sp>
        <p:nvSpPr>
          <p:cNvPr id="3108" name="Line 36"/>
          <p:cNvSpPr>
            <a:spLocks noChangeShapeType="1"/>
          </p:cNvSpPr>
          <p:nvPr userDrawn="1"/>
        </p:nvSpPr>
        <p:spPr bwMode="auto">
          <a:xfrm>
            <a:off x="560971" y="6156325"/>
            <a:ext cx="11132711" cy="0"/>
          </a:xfrm>
          <a:prstGeom prst="line">
            <a:avLst/>
          </a:prstGeom>
          <a:noFill/>
          <a:ln w="9525">
            <a:solidFill>
              <a:srgbClr val="FF85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4" rIns="91430" bIns="45714">
            <a:spAutoFit/>
          </a:bodyPr>
          <a:lstStyle/>
          <a:p>
            <a:endParaRPr lang="de-AT" dirty="0"/>
          </a:p>
        </p:txBody>
      </p:sp>
      <p:pic>
        <p:nvPicPr>
          <p:cNvPr id="3124" name="Picture 52" descr="Dep_Sozialwissenschaften_A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39" y="1"/>
            <a:ext cx="6803150" cy="16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471" y="432021"/>
            <a:ext cx="698051" cy="75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5pPr>
      <a:lvl6pPr marL="457144"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6pPr>
      <a:lvl7pPr marL="914285"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7pPr>
      <a:lvl8pPr marL="1371429"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8pPr>
      <a:lvl9pPr marL="1828572" algn="l" rtl="0" fontAlgn="base">
        <a:spcBef>
          <a:spcPct val="0"/>
        </a:spcBef>
        <a:spcAft>
          <a:spcPct val="0"/>
        </a:spcAft>
        <a:defRPr sz="3200" b="1">
          <a:solidFill>
            <a:srgbClr val="007E00"/>
          </a:solidFill>
          <a:latin typeface="Arial Narrow" pitchFamily="34" charset="0"/>
        </a:defRPr>
      </a:lvl9pPr>
    </p:titleStyle>
    <p:bodyStyle>
      <a:lvl1pPr marL="342858" indent="-342858" algn="l" rtl="0" fontAlgn="base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857" indent="-285714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2858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000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144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287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429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8573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5716" indent="-228571" algn="l" rtl="0" fontAlgn="base">
        <a:spcBef>
          <a:spcPct val="20000"/>
        </a:spcBef>
        <a:spcAft>
          <a:spcPct val="0"/>
        </a:spcAft>
        <a:buClr>
          <a:srgbClr val="007E00"/>
        </a:buClr>
        <a:buSzPct val="11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9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2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5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9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1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4" algn="l" defTabSz="91428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uralnetworksanddeeplearning.com/chap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theory-of-everything/understanding-activation-functions-in-neural-networks-9491262884e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572" y="2891111"/>
            <a:ext cx="8985771" cy="153727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Machine Learning Workshop Session 2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562F-3269-4820-8CAE-AF858EA4EEDD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8503A-A256-47CF-9F89-7CA9E3358E99}" type="slidenum">
              <a:rPr lang="de-DE" altLang="de-DE" smtClean="0"/>
              <a:pPr/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17409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90" y="2253860"/>
            <a:ext cx="6211167" cy="36866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Softplus</a:t>
            </a:r>
            <a:r>
              <a:rPr lang="en-GB" dirty="0" smtClean="0"/>
              <a:t>-Pros and Cons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303" y="1476053"/>
            <a:ext cx="4536413" cy="42484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>
                <a:solidFill>
                  <a:srgbClr val="2B942B"/>
                </a:solidFill>
              </a:rPr>
              <a:t>+</a:t>
            </a:r>
          </a:p>
          <a:p>
            <a:r>
              <a:rPr lang="en-GB" dirty="0" smtClean="0"/>
              <a:t>Differentiable for whole x range</a:t>
            </a:r>
          </a:p>
          <a:p>
            <a:r>
              <a:rPr lang="en-GB" dirty="0" smtClean="0"/>
              <a:t>No upper limit</a:t>
            </a:r>
          </a:p>
          <a:p>
            <a:r>
              <a:rPr lang="en-GB" dirty="0" smtClean="0"/>
              <a:t>No dying neuron problem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</a:rPr>
              <a:t>-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/>
              <a:t>Can cause overflow for high values of x due to e</a:t>
            </a:r>
            <a:r>
              <a:rPr lang="en-GB" baseline="30000" dirty="0" smtClean="0"/>
              <a:t>x </a:t>
            </a:r>
            <a:r>
              <a:rPr lang="en-GB" dirty="0" smtClean="0"/>
              <a:t>in the equation</a:t>
            </a:r>
            <a:endParaRPr lang="en-GB" dirty="0"/>
          </a:p>
          <a:p>
            <a:r>
              <a:rPr lang="en-GB" dirty="0" smtClean="0"/>
              <a:t>Slower convergence than </a:t>
            </a:r>
            <a:r>
              <a:rPr lang="en-GB" dirty="0" err="1" smtClean="0"/>
              <a:t>ReLU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10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16803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 Intuition - Exercise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2327" y="1188021"/>
            <a:ext cx="9504965" cy="451485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Using an agent-based Neural Network Model we will:</a:t>
            </a:r>
          </a:p>
          <a:p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 with different activation functions and learning rates and see how this affects the amount of iterations needed for convergence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Examine how input weights influence the shape of the representative activation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Examine how a representation of the output function may look like depending on previous weights and </a:t>
            </a:r>
            <a:r>
              <a:rPr lang="en-GB" dirty="0" smtClean="0"/>
              <a:t>activations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https://bit.ly/2LtCgVR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(we also encourage you to play around with </a:t>
            </a:r>
            <a:r>
              <a:rPr lang="en-GB" dirty="0"/>
              <a:t>the exercises on </a:t>
            </a:r>
            <a:r>
              <a:rPr lang="en-GB" dirty="0" smtClean="0"/>
              <a:t>the following website: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neuralnetworksanddeeplearning.com/chap4.html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222647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1572" y="2891111"/>
            <a:ext cx="8985771" cy="1537270"/>
          </a:xfrm>
        </p:spPr>
        <p:txBody>
          <a:bodyPr/>
          <a:lstStyle/>
          <a:p>
            <a:r>
              <a:rPr lang="en-GB" dirty="0" smtClean="0"/>
              <a:t>How to build, train, use and improve an artificial neural network in Keras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562F-3269-4820-8CAE-AF858EA4EEDD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88503A-A256-47CF-9F89-7CA9E3358E99}" type="slidenum">
              <a:rPr lang="de-DE" altLang="de-DE" smtClean="0"/>
              <a:pPr/>
              <a:t>12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854716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35893"/>
            <a:ext cx="8640869" cy="684045"/>
          </a:xfrm>
        </p:spPr>
        <p:txBody>
          <a:bodyPr/>
          <a:lstStyle/>
          <a:p>
            <a:r>
              <a:rPr lang="en-GB" dirty="0" smtClean="0"/>
              <a:t>Why Keras? Why </a:t>
            </a:r>
            <a:r>
              <a:rPr lang="en-GB" dirty="0" err="1" smtClean="0"/>
              <a:t>Tensorflow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09" y="2401441"/>
            <a:ext cx="5924550" cy="34671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873008" y="3564285"/>
            <a:ext cx="4680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/>
              <a:t>TensorFlow</a:t>
            </a:r>
            <a:r>
              <a:rPr lang="en-GB" sz="2000" dirty="0"/>
              <a:t> </a:t>
            </a:r>
            <a:r>
              <a:rPr lang="en-GB" sz="2000" dirty="0" smtClean="0"/>
              <a:t>recommended </a:t>
            </a:r>
            <a:r>
              <a:rPr lang="en-GB" sz="2000" dirty="0"/>
              <a:t>by </a:t>
            </a:r>
            <a:r>
              <a:rPr lang="en-GB" sz="2000" dirty="0" err="1" smtClean="0"/>
              <a:t>Keras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Seamless GPU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 lot of examples and already pre trained models available</a:t>
            </a:r>
            <a:endParaRPr lang="en-GB" sz="2000" dirty="0"/>
          </a:p>
        </p:txBody>
      </p:sp>
      <p:sp>
        <p:nvSpPr>
          <p:cNvPr id="12" name="Rechteck 11"/>
          <p:cNvSpPr/>
          <p:nvPr/>
        </p:nvSpPr>
        <p:spPr>
          <a:xfrm>
            <a:off x="552722" y="5746011"/>
            <a:ext cx="8480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 smtClean="0"/>
              <a:t>Image source: https</a:t>
            </a:r>
            <a:r>
              <a:rPr lang="en-GB" sz="1600" b="0" dirty="0"/>
              <a:t>://towardsdatascience.com/deep-learning-framework-power-scores-2018-23607ddf297a</a:t>
            </a:r>
          </a:p>
        </p:txBody>
      </p:sp>
      <p:sp>
        <p:nvSpPr>
          <p:cNvPr id="11" name="Rechteck 10"/>
          <p:cNvSpPr/>
          <p:nvPr/>
        </p:nvSpPr>
        <p:spPr>
          <a:xfrm>
            <a:off x="752327" y="827981"/>
            <a:ext cx="69127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Keras</a:t>
            </a:r>
            <a:r>
              <a:rPr lang="en-GB" sz="1600" dirty="0"/>
              <a:t> </a:t>
            </a:r>
            <a:r>
              <a:rPr lang="en-GB" sz="1600" b="0" dirty="0" smtClean="0"/>
              <a:t>is a high-level </a:t>
            </a:r>
            <a:r>
              <a:rPr lang="en-GB" sz="1600" b="0" dirty="0"/>
              <a:t>neural networks </a:t>
            </a:r>
            <a:r>
              <a:rPr lang="en-GB" sz="1600" b="0" dirty="0" smtClean="0"/>
              <a:t>API for Python with following selectable </a:t>
            </a:r>
            <a:r>
              <a:rPr lang="en-GB" sz="1600" dirty="0" err="1" smtClean="0"/>
              <a:t>backends</a:t>
            </a:r>
            <a:r>
              <a:rPr lang="en-GB" sz="1600" dirty="0" smtClean="0"/>
              <a:t>:</a:t>
            </a:r>
          </a:p>
          <a:p>
            <a:endParaRPr lang="en-GB" sz="1600" dirty="0" smtClean="0"/>
          </a:p>
          <a:p>
            <a:r>
              <a:rPr lang="en-GB" sz="1600" dirty="0" err="1" smtClean="0"/>
              <a:t>TensorFlow</a:t>
            </a:r>
            <a:r>
              <a:rPr lang="en-GB" sz="1600" b="0" dirty="0" smtClean="0"/>
              <a:t>: Open </a:t>
            </a:r>
            <a:r>
              <a:rPr lang="en-GB" sz="1600" b="0" dirty="0"/>
              <a:t>Source Machine Learning </a:t>
            </a:r>
            <a:r>
              <a:rPr lang="en-GB" sz="1600" b="0" dirty="0" smtClean="0"/>
              <a:t>Framework originally developed by Google</a:t>
            </a:r>
          </a:p>
          <a:p>
            <a:endParaRPr lang="en-GB" sz="500" b="0" dirty="0" smtClean="0"/>
          </a:p>
          <a:p>
            <a:r>
              <a:rPr lang="en-GB" sz="1600" dirty="0"/>
              <a:t>Microsoft Cognitive Toolkit (</a:t>
            </a:r>
            <a:r>
              <a:rPr lang="en-GB" sz="1600" dirty="0" smtClean="0"/>
              <a:t>CNTK): </a:t>
            </a:r>
            <a:r>
              <a:rPr lang="en-GB" sz="1600" b="0" dirty="0" smtClean="0"/>
              <a:t>open </a:t>
            </a:r>
            <a:r>
              <a:rPr lang="en-GB" sz="1600" b="0" dirty="0"/>
              <a:t>source deep-learning </a:t>
            </a:r>
            <a:r>
              <a:rPr lang="en-GB" sz="1600" b="0" dirty="0" smtClean="0"/>
              <a:t>toolkit from Microsoft</a:t>
            </a:r>
          </a:p>
          <a:p>
            <a:endParaRPr lang="en-GB" sz="500" b="0" dirty="0" smtClean="0"/>
          </a:p>
          <a:p>
            <a:r>
              <a:rPr lang="en-GB" sz="1600" dirty="0" err="1" smtClean="0"/>
              <a:t>Theano</a:t>
            </a:r>
            <a:r>
              <a:rPr lang="en-GB" sz="1600" b="0" dirty="0"/>
              <a:t>: </a:t>
            </a:r>
            <a:r>
              <a:rPr lang="en-GB" sz="1600" b="0" dirty="0" smtClean="0"/>
              <a:t>Python </a:t>
            </a:r>
            <a:r>
              <a:rPr lang="en-GB" sz="1600" b="0" dirty="0"/>
              <a:t>library </a:t>
            </a:r>
            <a:r>
              <a:rPr lang="en-GB" sz="1600" b="0" dirty="0" smtClean="0"/>
              <a:t>to efficiently </a:t>
            </a:r>
            <a:r>
              <a:rPr lang="en-GB" sz="1600" b="0" dirty="0"/>
              <a:t>define, optimize, and evaluate mathematical </a:t>
            </a:r>
            <a:r>
              <a:rPr lang="en-GB" sz="1600" b="0" dirty="0" smtClean="0"/>
              <a:t>expressions; no ready to use machine learning framework</a:t>
            </a:r>
          </a:p>
        </p:txBody>
      </p:sp>
    </p:spTree>
    <p:extLst>
      <p:ext uri="{BB962C8B-B14F-4D97-AF65-F5344CB8AC3E}">
        <p14:creationId xmlns:p14="http://schemas.microsoft.com/office/powerpoint/2010/main" val="22089520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1" y="3015406"/>
            <a:ext cx="6624000" cy="24930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968" y="179909"/>
            <a:ext cx="10945035" cy="648072"/>
          </a:xfrm>
        </p:spPr>
        <p:txBody>
          <a:bodyPr/>
          <a:lstStyle/>
          <a:p>
            <a:r>
              <a:rPr lang="en-GB" dirty="0" smtClean="0"/>
              <a:t>Keras Sequential vs Functional API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6619" y="827981"/>
            <a:ext cx="4068156" cy="451485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Sequential API</a:t>
            </a:r>
          </a:p>
          <a:p>
            <a:r>
              <a:rPr lang="en-GB" dirty="0" smtClean="0"/>
              <a:t>Easier to setup</a:t>
            </a:r>
          </a:p>
          <a:p>
            <a:r>
              <a:rPr lang="en-GB" dirty="0" smtClean="0"/>
              <a:t>Less flexible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14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892491" y="755973"/>
            <a:ext cx="5076860" cy="4514850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kern="0" dirty="0" smtClean="0"/>
              <a:t>Functional API</a:t>
            </a:r>
          </a:p>
          <a:p>
            <a:r>
              <a:rPr lang="en-GB" b="0" kern="0" dirty="0" smtClean="0"/>
              <a:t>More complex, flexible models possible</a:t>
            </a:r>
          </a:p>
          <a:p>
            <a:r>
              <a:rPr lang="en-GB" b="0" kern="0" dirty="0" smtClean="0"/>
              <a:t>Shared layers, custom layers, weights between models</a:t>
            </a:r>
          </a:p>
          <a:p>
            <a:r>
              <a:rPr lang="en-GB" b="0" kern="0" dirty="0" smtClean="0"/>
              <a:t>Multiple inputs (e.g. layers, models)</a:t>
            </a:r>
          </a:p>
          <a:p>
            <a:endParaRPr lang="en-GB" b="0" kern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7" y="2246823"/>
            <a:ext cx="3424680" cy="3024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 bwMode="auto">
          <a:xfrm>
            <a:off x="320278" y="827981"/>
            <a:ext cx="4307109" cy="45148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48271" y="5631002"/>
            <a:ext cx="6921519" cy="4535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GB" b="0" kern="0" dirty="0" smtClean="0"/>
              <a:t>Which building blocks do we need for a sequential model?</a:t>
            </a:r>
          </a:p>
          <a:p>
            <a:endParaRPr lang="en-GB" b="0" kern="0" dirty="0" smtClean="0"/>
          </a:p>
          <a:p>
            <a:endParaRPr lang="en-GB" b="0" kern="0" dirty="0"/>
          </a:p>
        </p:txBody>
      </p:sp>
      <p:cxnSp>
        <p:nvCxnSpPr>
          <p:cNvPr id="14" name="Gerade Verbindung mit Pfeil 13"/>
          <p:cNvCxnSpPr>
            <a:stCxn id="11" idx="2"/>
            <a:endCxn id="12" idx="0"/>
          </p:cNvCxnSpPr>
          <p:nvPr/>
        </p:nvCxnSpPr>
        <p:spPr bwMode="auto">
          <a:xfrm>
            <a:off x="2473833" y="5342831"/>
            <a:ext cx="1235198" cy="2881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hteck 18"/>
          <p:cNvSpPr/>
          <p:nvPr/>
        </p:nvSpPr>
        <p:spPr>
          <a:xfrm>
            <a:off x="7531686" y="5677610"/>
            <a:ext cx="258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 smtClean="0"/>
              <a:t>Image sources: https</a:t>
            </a:r>
            <a:r>
              <a:rPr lang="en-GB" sz="1600" b="0" dirty="0"/>
              <a:t>://keras.io/</a:t>
            </a:r>
          </a:p>
        </p:txBody>
      </p:sp>
    </p:spTree>
    <p:extLst>
      <p:ext uri="{BB962C8B-B14F-4D97-AF65-F5344CB8AC3E}">
        <p14:creationId xmlns:p14="http://schemas.microsoft.com/office/powerpoint/2010/main" val="39390797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blocks of a Keras Neural Network-Layers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4516" y="1548061"/>
            <a:ext cx="10945035" cy="4514850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Many different types of layers: Dense, Convolutional, Recurrent layers, </a:t>
            </a:r>
          </a:p>
          <a:p>
            <a:pPr marL="0" indent="0">
              <a:buNone/>
            </a:pPr>
            <a:r>
              <a:rPr lang="en-GB" dirty="0" smtClean="0"/>
              <a:t>     Dropout layers</a:t>
            </a:r>
          </a:p>
          <a:p>
            <a:r>
              <a:rPr lang="en-GB" dirty="0" smtClean="0"/>
              <a:t>Possibility to implement user-defined layers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Basic function to add a layer: </a:t>
            </a:r>
          </a:p>
          <a:p>
            <a:pPr lvl="1"/>
            <a:r>
              <a:rPr lang="en-GB" b="1" dirty="0" err="1" smtClean="0"/>
              <a:t>model.add</a:t>
            </a:r>
            <a:r>
              <a:rPr lang="en-GB" b="1" dirty="0" smtClean="0"/>
              <a:t>(Dense(units = 32))</a:t>
            </a:r>
            <a:endParaRPr lang="en-GB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8" name="Rechteck 7"/>
          <p:cNvSpPr/>
          <p:nvPr/>
        </p:nvSpPr>
        <p:spPr>
          <a:xfrm>
            <a:off x="824516" y="5618726"/>
            <a:ext cx="453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 smtClean="0"/>
              <a:t>Image source and further reading: https</a:t>
            </a:r>
            <a:r>
              <a:rPr lang="en-GB" sz="1600" b="0" dirty="0"/>
              <a:t>://keras.io/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15" y="2633937"/>
            <a:ext cx="342468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12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blocks of a Keras Neural Network-Optimizers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786" y="1281683"/>
            <a:ext cx="10945035" cy="4514850"/>
          </a:xfrm>
        </p:spPr>
        <p:txBody>
          <a:bodyPr/>
          <a:lstStyle/>
          <a:p>
            <a:r>
              <a:rPr lang="en-GB" dirty="0" smtClean="0"/>
              <a:t>Constant learning rate may lead to slow convergence or divergence</a:t>
            </a:r>
          </a:p>
          <a:p>
            <a:endParaRPr lang="en-GB" dirty="0"/>
          </a:p>
          <a:p>
            <a:r>
              <a:rPr lang="en-GB" dirty="0" smtClean="0"/>
              <a:t>Optimizers</a:t>
            </a:r>
          </a:p>
          <a:p>
            <a:pPr lvl="1"/>
            <a:r>
              <a:rPr lang="en-GB" dirty="0" smtClean="0"/>
              <a:t>Stochastic gradient descent (SGD)</a:t>
            </a:r>
          </a:p>
          <a:p>
            <a:pPr lvl="1"/>
            <a:r>
              <a:rPr lang="en-GB" dirty="0" err="1" smtClean="0"/>
              <a:t>RMSprop</a:t>
            </a:r>
            <a:endParaRPr lang="en-GB" dirty="0" smtClean="0"/>
          </a:p>
          <a:p>
            <a:pPr lvl="1"/>
            <a:r>
              <a:rPr lang="en-GB" dirty="0" smtClean="0"/>
              <a:t>Adam</a:t>
            </a:r>
          </a:p>
          <a:p>
            <a:pPr lvl="1"/>
            <a:r>
              <a:rPr lang="en-GB" dirty="0" err="1" smtClean="0"/>
              <a:t>Adagrad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16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91" y="2145437"/>
            <a:ext cx="4716000" cy="365109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60968" y="5802303"/>
            <a:ext cx="880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 smtClean="0"/>
              <a:t>Image source and further reading: https</a:t>
            </a:r>
            <a:r>
              <a:rPr lang="en-GB" sz="1400" b="0" dirty="0"/>
              <a:t>://www.dlology.com/blog/quick-notes-on-how-to-choose-optimizer-in-keras/</a:t>
            </a:r>
          </a:p>
        </p:txBody>
      </p:sp>
    </p:spTree>
    <p:extLst>
      <p:ext uri="{BB962C8B-B14F-4D97-AF65-F5344CB8AC3E}">
        <p14:creationId xmlns:p14="http://schemas.microsoft.com/office/powerpoint/2010/main" val="9304260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blocks of a Keras Neural Network-Loss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17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5786" y="1281683"/>
            <a:ext cx="4519029" cy="4514850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Function the model is trained on</a:t>
            </a:r>
          </a:p>
          <a:p>
            <a:pPr lvl="1"/>
            <a:r>
              <a:rPr lang="en-GB" b="0" kern="0" dirty="0" smtClean="0"/>
              <a:t>14 pre-defined loss functions</a:t>
            </a:r>
          </a:p>
          <a:p>
            <a:pPr lvl="1"/>
            <a:r>
              <a:rPr lang="en-GB" b="0" kern="0" dirty="0" smtClean="0"/>
              <a:t>User-defined loss functions allowed</a:t>
            </a:r>
          </a:p>
          <a:p>
            <a:endParaRPr lang="en-GB" b="0" kern="0" dirty="0"/>
          </a:p>
          <a:p>
            <a:r>
              <a:rPr lang="en-GB" b="0" kern="0" dirty="0" smtClean="0"/>
              <a:t>Regression:</a:t>
            </a:r>
          </a:p>
          <a:p>
            <a:pPr lvl="1"/>
            <a:r>
              <a:rPr lang="en-GB" b="0" kern="0" dirty="0" smtClean="0"/>
              <a:t>Mean squared error</a:t>
            </a:r>
          </a:p>
          <a:p>
            <a:pPr lvl="1"/>
            <a:r>
              <a:rPr lang="en-GB" b="0" kern="0" dirty="0" smtClean="0"/>
              <a:t>Mean absolute error</a:t>
            </a:r>
          </a:p>
          <a:p>
            <a:endParaRPr lang="en-GB" b="0" kern="0" dirty="0"/>
          </a:p>
          <a:p>
            <a:r>
              <a:rPr lang="en-GB" b="0" kern="0" dirty="0" smtClean="0"/>
              <a:t>Classification:</a:t>
            </a:r>
          </a:p>
          <a:p>
            <a:pPr lvl="1"/>
            <a:r>
              <a:rPr lang="en-GB" b="0" kern="0" dirty="0" smtClean="0"/>
              <a:t>Categorical cross-entropy</a:t>
            </a:r>
          </a:p>
          <a:p>
            <a:endParaRPr lang="en-GB" b="0" kern="0" dirty="0" smtClean="0"/>
          </a:p>
        </p:txBody>
      </p:sp>
      <p:sp>
        <p:nvSpPr>
          <p:cNvPr id="9" name="Rechteck 8"/>
          <p:cNvSpPr/>
          <p:nvPr/>
        </p:nvSpPr>
        <p:spPr>
          <a:xfrm>
            <a:off x="4424735" y="3185165"/>
            <a:ext cx="7433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smtClean="0"/>
              <a:t>Basic function:</a:t>
            </a:r>
          </a:p>
          <a:p>
            <a:r>
              <a:rPr lang="en-GB" sz="2000" dirty="0" err="1" smtClean="0"/>
              <a:t>model.compile</a:t>
            </a:r>
            <a:r>
              <a:rPr lang="en-GB" sz="2000" dirty="0" smtClean="0"/>
              <a:t>(loss</a:t>
            </a:r>
            <a:r>
              <a:rPr lang="en-GB" sz="2000" dirty="0"/>
              <a:t>=</a:t>
            </a:r>
            <a:r>
              <a:rPr lang="en-GB" sz="2000" dirty="0" smtClean="0"/>
              <a:t>'</a:t>
            </a:r>
            <a:r>
              <a:rPr lang="en-GB" sz="2000" dirty="0" err="1" smtClean="0"/>
              <a:t>mean_squared_error</a:t>
            </a:r>
            <a:r>
              <a:rPr lang="en-GB" sz="2000" dirty="0" smtClean="0"/>
              <a:t>', optimizer='</a:t>
            </a:r>
            <a:r>
              <a:rPr lang="en-GB" sz="2000" dirty="0" err="1" smtClean="0"/>
              <a:t>sgd</a:t>
            </a:r>
            <a:r>
              <a:rPr lang="en-GB" sz="2000" dirty="0" smtClean="0"/>
              <a:t>')</a:t>
            </a:r>
            <a:endParaRPr lang="en-GB" sz="2000" dirty="0"/>
          </a:p>
        </p:txBody>
      </p:sp>
      <p:sp>
        <p:nvSpPr>
          <p:cNvPr id="10" name="Rechteck 9"/>
          <p:cNvSpPr/>
          <p:nvPr/>
        </p:nvSpPr>
        <p:spPr>
          <a:xfrm>
            <a:off x="5504855" y="5697662"/>
            <a:ext cx="453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 smtClean="0"/>
              <a:t>Further reading: https</a:t>
            </a:r>
            <a:r>
              <a:rPr lang="en-GB" sz="1600" b="0" dirty="0"/>
              <a:t>://keras.io/</a:t>
            </a:r>
          </a:p>
        </p:txBody>
      </p:sp>
    </p:spTree>
    <p:extLst>
      <p:ext uri="{BB962C8B-B14F-4D97-AF65-F5344CB8AC3E}">
        <p14:creationId xmlns:p14="http://schemas.microsoft.com/office/powerpoint/2010/main" val="3661962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blocks of a Keras Neural Network- Metrics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402" y="1595440"/>
            <a:ext cx="8640869" cy="4514850"/>
          </a:xfrm>
        </p:spPr>
        <p:txBody>
          <a:bodyPr/>
          <a:lstStyle/>
          <a:p>
            <a:r>
              <a:rPr lang="en-GB" dirty="0" smtClean="0"/>
              <a:t>Similar to loss function, except results are not used in the training process</a:t>
            </a:r>
          </a:p>
          <a:p>
            <a:r>
              <a:rPr lang="en-GB" dirty="0" smtClean="0"/>
              <a:t>Allows output of several metrics</a:t>
            </a:r>
          </a:p>
          <a:p>
            <a:r>
              <a:rPr lang="en-GB" dirty="0" smtClean="0"/>
              <a:t>Custom metrics allowed </a:t>
            </a:r>
          </a:p>
          <a:p>
            <a:endParaRPr lang="en-GB" dirty="0"/>
          </a:p>
          <a:p>
            <a:r>
              <a:rPr lang="en-GB" dirty="0" smtClean="0"/>
              <a:t>Not required for model compilation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752418" y="4500389"/>
            <a:ext cx="84968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 smtClean="0"/>
              <a:t>Basic function:</a:t>
            </a:r>
          </a:p>
          <a:p>
            <a:r>
              <a:rPr lang="en-GB" sz="2000" dirty="0" err="1"/>
              <a:t>model.compile</a:t>
            </a:r>
            <a:r>
              <a:rPr lang="en-GB" sz="2000" dirty="0"/>
              <a:t>(loss='</a:t>
            </a:r>
            <a:r>
              <a:rPr lang="en-GB" sz="2000" dirty="0" err="1"/>
              <a:t>mean_squared_error</a:t>
            </a:r>
            <a:r>
              <a:rPr lang="en-GB" sz="2000" dirty="0" smtClean="0"/>
              <a:t>', </a:t>
            </a:r>
            <a:r>
              <a:rPr lang="en-GB" sz="2000" dirty="0"/>
              <a:t>optimizer='</a:t>
            </a:r>
            <a:r>
              <a:rPr lang="en-GB" sz="2000" dirty="0" err="1"/>
              <a:t>sgd</a:t>
            </a:r>
            <a:r>
              <a:rPr lang="en-GB" sz="2000" dirty="0" smtClean="0"/>
              <a:t>', metrics</a:t>
            </a:r>
            <a:r>
              <a:rPr lang="en-GB" sz="2000" dirty="0"/>
              <a:t>=['</a:t>
            </a:r>
            <a:r>
              <a:rPr lang="en-GB" sz="2000" dirty="0" err="1"/>
              <a:t>mae</a:t>
            </a:r>
            <a:r>
              <a:rPr lang="en-GB" sz="2000" dirty="0"/>
              <a:t>', '</a:t>
            </a:r>
            <a:r>
              <a:rPr lang="en-GB" sz="2000" dirty="0" err="1"/>
              <a:t>acc</a:t>
            </a:r>
            <a:r>
              <a:rPr lang="en-GB" sz="2000" dirty="0"/>
              <a:t>'])</a:t>
            </a:r>
          </a:p>
        </p:txBody>
      </p:sp>
      <p:sp>
        <p:nvSpPr>
          <p:cNvPr id="7" name="Rechteck 6"/>
          <p:cNvSpPr/>
          <p:nvPr/>
        </p:nvSpPr>
        <p:spPr>
          <a:xfrm>
            <a:off x="608401" y="5739549"/>
            <a:ext cx="453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 smtClean="0"/>
              <a:t>Further reading: https</a:t>
            </a:r>
            <a:r>
              <a:rPr lang="en-GB" sz="1600" b="0" dirty="0"/>
              <a:t>://keras.io/</a:t>
            </a:r>
          </a:p>
        </p:txBody>
      </p:sp>
    </p:spTree>
    <p:extLst>
      <p:ext uri="{BB962C8B-B14F-4D97-AF65-F5344CB8AC3E}">
        <p14:creationId xmlns:p14="http://schemas.microsoft.com/office/powerpoint/2010/main" val="5281450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Keras Runtime Example - CPU vs. GPU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2418" y="1332037"/>
            <a:ext cx="4104365" cy="4514850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CPU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2 x Intel Xeon E5 2690 V1 </a:t>
            </a:r>
          </a:p>
          <a:p>
            <a:pPr lvl="2"/>
            <a:r>
              <a:rPr lang="en-GB" dirty="0" smtClean="0"/>
              <a:t>18 physical cores</a:t>
            </a:r>
            <a:endParaRPr lang="en-GB" dirty="0"/>
          </a:p>
          <a:p>
            <a:pPr lvl="1"/>
            <a:r>
              <a:rPr lang="en-GB" dirty="0" smtClean="0"/>
              <a:t>1447 </a:t>
            </a:r>
            <a:r>
              <a:rPr lang="en-GB" dirty="0"/>
              <a:t>Input </a:t>
            </a:r>
            <a:r>
              <a:rPr lang="en-GB" dirty="0" smtClean="0"/>
              <a:t>Features</a:t>
            </a:r>
          </a:p>
          <a:p>
            <a:pPr lvl="1"/>
            <a:r>
              <a:rPr lang="en-GB" dirty="0" smtClean="0"/>
              <a:t>4 </a:t>
            </a:r>
            <a:r>
              <a:rPr lang="en-GB" dirty="0"/>
              <a:t>x 60 Hidden </a:t>
            </a:r>
            <a:r>
              <a:rPr lang="en-GB" dirty="0" smtClean="0"/>
              <a:t>Nodes</a:t>
            </a:r>
          </a:p>
          <a:p>
            <a:pPr lvl="1"/>
            <a:r>
              <a:rPr lang="en-GB" dirty="0"/>
              <a:t>100 Epochs</a:t>
            </a:r>
          </a:p>
          <a:p>
            <a:pPr lvl="1"/>
            <a:endParaRPr lang="en-GB" dirty="0"/>
          </a:p>
          <a:p>
            <a:pPr marL="457143" lvl="1" indent="0">
              <a:buNone/>
            </a:pPr>
            <a:r>
              <a:rPr lang="en-GB" dirty="0" smtClean="0"/>
              <a:t>Runtime: </a:t>
            </a:r>
            <a:r>
              <a:rPr lang="en-GB" b="1" dirty="0" smtClean="0"/>
              <a:t>120.6 seconds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792887" y="1281683"/>
            <a:ext cx="3888341" cy="4514850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kern="0" dirty="0" smtClean="0"/>
              <a:t>GPU</a:t>
            </a:r>
            <a:r>
              <a:rPr lang="en-GB" b="0" kern="0" dirty="0" smtClean="0"/>
              <a:t> </a:t>
            </a:r>
          </a:p>
          <a:p>
            <a:r>
              <a:rPr lang="en-GB" b="0" kern="0" dirty="0" smtClean="0"/>
              <a:t>NVIDIA GTX 750 TI</a:t>
            </a:r>
          </a:p>
          <a:p>
            <a:pPr marL="342858" lvl="1" indent="-342858">
              <a:buClr>
                <a:srgbClr val="009900"/>
              </a:buClr>
            </a:pPr>
            <a:endParaRPr lang="en-GB" b="0" dirty="0" smtClean="0"/>
          </a:p>
          <a:p>
            <a:pPr marL="342858" lvl="1" indent="-342858">
              <a:buClr>
                <a:srgbClr val="009900"/>
              </a:buClr>
            </a:pPr>
            <a:r>
              <a:rPr lang="en-GB" b="0" dirty="0" smtClean="0"/>
              <a:t>1447 </a:t>
            </a:r>
            <a:r>
              <a:rPr lang="en-GB" b="0" dirty="0"/>
              <a:t>Input Features</a:t>
            </a:r>
          </a:p>
          <a:p>
            <a:pPr marL="342858" lvl="1" indent="-342858">
              <a:buClr>
                <a:srgbClr val="009900"/>
              </a:buClr>
            </a:pPr>
            <a:r>
              <a:rPr lang="en-GB" b="0" dirty="0" smtClean="0"/>
              <a:t>4 x 60 Hidden Nodes</a:t>
            </a:r>
            <a:endParaRPr lang="en-GB" b="0" dirty="0"/>
          </a:p>
          <a:p>
            <a:pPr marL="342858" lvl="1" indent="-342858">
              <a:buClr>
                <a:srgbClr val="009900"/>
              </a:buClr>
            </a:pPr>
            <a:r>
              <a:rPr lang="en-GB" b="0" dirty="0" smtClean="0"/>
              <a:t>100 Epochs</a:t>
            </a:r>
            <a:endParaRPr lang="en-GB" b="0" dirty="0"/>
          </a:p>
          <a:p>
            <a:pPr marL="342858" lvl="1" indent="-342858">
              <a:buClr>
                <a:srgbClr val="009900"/>
              </a:buClr>
            </a:pPr>
            <a:endParaRPr lang="en-GB" b="0" dirty="0" smtClean="0"/>
          </a:p>
          <a:p>
            <a:pPr marL="0" lvl="1" indent="0">
              <a:buClr>
                <a:srgbClr val="009900"/>
              </a:buClr>
              <a:buNone/>
            </a:pPr>
            <a:r>
              <a:rPr lang="en-GB" b="0" dirty="0" smtClean="0"/>
              <a:t>Runtime: </a:t>
            </a:r>
            <a:r>
              <a:rPr lang="en-GB" dirty="0" smtClean="0"/>
              <a:t>80.9 </a:t>
            </a:r>
            <a:r>
              <a:rPr lang="en-GB" dirty="0"/>
              <a:t>seconds</a:t>
            </a:r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32857044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Aims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54" y="1414469"/>
            <a:ext cx="4536413" cy="4514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Develop some intuition on how neural networks work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2" y="2543207"/>
            <a:ext cx="3849874" cy="2952000"/>
          </a:xfrm>
          <a:prstGeom prst="rect">
            <a:avLst/>
          </a:prstGeom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144815" y="1414469"/>
            <a:ext cx="4772622" cy="4514850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GB" b="0" kern="0" dirty="0" smtClean="0"/>
              <a:t>Learn how to build, train, improve and use a neural network in Keras</a:t>
            </a:r>
          </a:p>
          <a:p>
            <a:endParaRPr lang="en-GB" b="0" kern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44" y="2309207"/>
            <a:ext cx="494547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34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towards better model performance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056" y="1210585"/>
            <a:ext cx="1357045" cy="52868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/>
              <a:t>Data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640759" y="1133775"/>
            <a:ext cx="396044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2B942B"/>
              </a:buClr>
              <a:buFont typeface="Wingdings" panose="05000000000000000000" pitchFamily="2" charset="2"/>
              <a:buChar char="§"/>
            </a:pPr>
            <a:r>
              <a:rPr lang="en-GB" b="0" dirty="0"/>
              <a:t>Network </a:t>
            </a:r>
            <a:r>
              <a:rPr lang="en-GB" b="0" dirty="0" smtClean="0"/>
              <a:t>Architecture Tuning</a:t>
            </a:r>
            <a:endParaRPr lang="en-GB" b="0" dirty="0"/>
          </a:p>
        </p:txBody>
      </p:sp>
      <p:sp>
        <p:nvSpPr>
          <p:cNvPr id="7" name="Rechteck 6"/>
          <p:cNvSpPr/>
          <p:nvPr/>
        </p:nvSpPr>
        <p:spPr>
          <a:xfrm>
            <a:off x="490257" y="4852602"/>
            <a:ext cx="503375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Automated hyperparameter optimization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8035470" y="2935003"/>
            <a:ext cx="395012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2B942B"/>
              </a:buClr>
              <a:buFont typeface="Wingdings" panose="05000000000000000000" pitchFamily="2" charset="2"/>
              <a:buChar char="§"/>
            </a:pPr>
            <a:r>
              <a:rPr lang="en-GB" b="0" dirty="0" smtClean="0"/>
              <a:t>Resampling/Model Ensembles</a:t>
            </a:r>
            <a:endParaRPr lang="en-GB" b="0" dirty="0"/>
          </a:p>
        </p:txBody>
      </p:sp>
      <p:sp>
        <p:nvSpPr>
          <p:cNvPr id="9" name="Rechteck 8"/>
          <p:cNvSpPr/>
          <p:nvPr/>
        </p:nvSpPr>
        <p:spPr>
          <a:xfrm>
            <a:off x="5936847" y="5098173"/>
            <a:ext cx="532870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Hyperas + Hyperopt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evelop your own optimization function</a:t>
            </a:r>
          </a:p>
        </p:txBody>
      </p:sp>
      <p:cxnSp>
        <p:nvCxnSpPr>
          <p:cNvPr id="11" name="Gerade Verbindung mit Pfeil 10"/>
          <p:cNvCxnSpPr>
            <a:stCxn id="7" idx="3"/>
            <a:endCxn id="9" idx="1"/>
          </p:cNvCxnSpPr>
          <p:nvPr/>
        </p:nvCxnSpPr>
        <p:spPr bwMode="auto">
          <a:xfrm>
            <a:off x="5524007" y="5083435"/>
            <a:ext cx="412840" cy="430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hteck 13"/>
          <p:cNvSpPr/>
          <p:nvPr/>
        </p:nvSpPr>
        <p:spPr>
          <a:xfrm>
            <a:off x="557056" y="2034284"/>
            <a:ext cx="36992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GB" dirty="0"/>
              <a:t>Find more data</a:t>
            </a:r>
          </a:p>
          <a:p>
            <a:pPr marL="800044" lvl="1" indent="-342900">
              <a:buFont typeface="Arial" panose="020B0604020202020204" pitchFamily="34" charset="0"/>
              <a:buChar char="•"/>
            </a:pPr>
            <a:r>
              <a:rPr lang="en-GB" dirty="0"/>
              <a:t>Generate more data</a:t>
            </a:r>
          </a:p>
        </p:txBody>
      </p:sp>
      <p:cxnSp>
        <p:nvCxnSpPr>
          <p:cNvPr id="15" name="Gerade Verbindung mit Pfeil 14"/>
          <p:cNvCxnSpPr>
            <a:stCxn id="3" idx="2"/>
            <a:endCxn id="14" idx="0"/>
          </p:cNvCxnSpPr>
          <p:nvPr/>
        </p:nvCxnSpPr>
        <p:spPr bwMode="auto">
          <a:xfrm>
            <a:off x="1235579" y="1739270"/>
            <a:ext cx="1171117" cy="29501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hteck 18"/>
          <p:cNvSpPr/>
          <p:nvPr/>
        </p:nvSpPr>
        <p:spPr>
          <a:xfrm>
            <a:off x="4652181" y="1835565"/>
            <a:ext cx="3112864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GB" sz="2000" dirty="0" smtClean="0"/>
              <a:t>Play around with:</a:t>
            </a:r>
          </a:p>
          <a:p>
            <a:pPr lvl="1"/>
            <a:r>
              <a:rPr lang="en-GB" sz="2000" b="0" dirty="0" smtClean="0"/>
              <a:t>Weight </a:t>
            </a:r>
            <a:r>
              <a:rPr lang="en-GB" sz="2000" b="0" dirty="0"/>
              <a:t>Initialization</a:t>
            </a:r>
          </a:p>
          <a:p>
            <a:pPr lvl="1"/>
            <a:r>
              <a:rPr lang="en-GB" sz="2000" b="0" dirty="0"/>
              <a:t>Learning </a:t>
            </a:r>
            <a:r>
              <a:rPr lang="en-GB" sz="2000" b="0" dirty="0" smtClean="0"/>
              <a:t>Rates</a:t>
            </a:r>
            <a:endParaRPr lang="en-GB" sz="2000" b="0" dirty="0"/>
          </a:p>
          <a:p>
            <a:pPr lvl="1"/>
            <a:r>
              <a:rPr lang="en-GB" sz="2000" b="0" dirty="0"/>
              <a:t>Activation Functions</a:t>
            </a:r>
          </a:p>
          <a:p>
            <a:pPr lvl="1"/>
            <a:r>
              <a:rPr lang="en-GB" sz="2000" b="0" dirty="0"/>
              <a:t>Network Topology</a:t>
            </a:r>
          </a:p>
          <a:p>
            <a:pPr lvl="1"/>
            <a:r>
              <a:rPr lang="en-GB" sz="2000" b="0" dirty="0"/>
              <a:t>Batches and Epochs</a:t>
            </a:r>
          </a:p>
          <a:p>
            <a:pPr lvl="1"/>
            <a:r>
              <a:rPr lang="en-GB" sz="2000" b="0" dirty="0" smtClean="0"/>
              <a:t>Optimizers </a:t>
            </a:r>
            <a:r>
              <a:rPr lang="en-GB" sz="2000" b="0" dirty="0"/>
              <a:t>and </a:t>
            </a:r>
            <a:r>
              <a:rPr lang="en-GB" sz="2000" b="0" dirty="0" smtClean="0"/>
              <a:t>Losses</a:t>
            </a:r>
          </a:p>
          <a:p>
            <a:pPr lvl="1"/>
            <a:r>
              <a:rPr lang="en-GB" sz="2000" dirty="0" smtClean="0"/>
              <a:t>Or use</a:t>
            </a:r>
            <a:endParaRPr lang="en-GB" dirty="0"/>
          </a:p>
        </p:txBody>
      </p:sp>
      <p:cxnSp>
        <p:nvCxnSpPr>
          <p:cNvPr id="20" name="Gerade Verbindung mit Pfeil 19"/>
          <p:cNvCxnSpPr>
            <a:stCxn id="6" idx="2"/>
            <a:endCxn id="19" idx="0"/>
          </p:cNvCxnSpPr>
          <p:nvPr/>
        </p:nvCxnSpPr>
        <p:spPr bwMode="auto">
          <a:xfrm flipH="1">
            <a:off x="6208613" y="1595440"/>
            <a:ext cx="412366" cy="2401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19" idx="2"/>
            <a:endCxn id="7" idx="0"/>
          </p:cNvCxnSpPr>
          <p:nvPr/>
        </p:nvCxnSpPr>
        <p:spPr bwMode="auto">
          <a:xfrm flipH="1">
            <a:off x="3007132" y="4451666"/>
            <a:ext cx="3201481" cy="4009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54163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74644"/>
            <a:ext cx="9432957" cy="1129401"/>
          </a:xfrm>
        </p:spPr>
        <p:txBody>
          <a:bodyPr/>
          <a:lstStyle/>
          <a:p>
            <a:r>
              <a:rPr lang="en-GB" dirty="0" smtClean="0"/>
              <a:t>Practical Example - Wind Power Electricity Generation Prediction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Installation Troubleshooting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Basic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Improve performance by Scaling Input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Generate Additional Data (Add Noise, Derive Wind Direction Variable, be creative)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 with Network Architecture (Depth, Width, Dropout)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Experiment with Activation Functions, Optimizers and Batch Sizes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(</a:t>
            </a:r>
            <a:r>
              <a:rPr lang="en-GB" dirty="0"/>
              <a:t>Bonus: Compare run times between CPU and GPU)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21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32523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further questions?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22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260227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143936"/>
            <a:ext cx="8640869" cy="684045"/>
          </a:xfrm>
        </p:spPr>
        <p:txBody>
          <a:bodyPr/>
          <a:lstStyle/>
          <a:p>
            <a:r>
              <a:rPr lang="en-GB" dirty="0"/>
              <a:t>Artificial Neural Network Types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560968" y="777627"/>
            <a:ext cx="9264367" cy="4514850"/>
          </a:xfrm>
        </p:spPr>
        <p:txBody>
          <a:bodyPr/>
          <a:lstStyle/>
          <a:p>
            <a:r>
              <a:rPr lang="en-GB" dirty="0" smtClean="0"/>
              <a:t>Feedforward Neural Networks (e.g. Multi Layer Perceptron, Convolutional Neural Network)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dirty="0" smtClean="0"/>
              <a:t>Recurrent Neural Networks (e.g. Long Short Term Memory)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93" y="1720310"/>
            <a:ext cx="1733639" cy="133991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31" y="1489883"/>
            <a:ext cx="2190863" cy="21464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91" y="4098841"/>
            <a:ext cx="2673487" cy="16256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589" y="4140349"/>
            <a:ext cx="2800494" cy="1581231"/>
          </a:xfrm>
          <a:prstGeom prst="rect">
            <a:avLst/>
          </a:prstGeom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608402" y="5778926"/>
            <a:ext cx="7992797" cy="305639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b="0" kern="0" dirty="0" smtClean="0"/>
              <a:t>Image source</a:t>
            </a:r>
            <a:r>
              <a:rPr lang="en-GB" sz="1400" b="0" kern="0" dirty="0"/>
              <a:t>: https://towardsdatascience.com/the-mostly-complete-chart-of-neural-networks-explained-3fb6f2367464</a:t>
            </a:r>
          </a:p>
        </p:txBody>
      </p:sp>
    </p:spTree>
    <p:extLst>
      <p:ext uri="{BB962C8B-B14F-4D97-AF65-F5344CB8AC3E}">
        <p14:creationId xmlns:p14="http://schemas.microsoft.com/office/powerpoint/2010/main" val="41671782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Layer Perceptron (MLP)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Generally very flexible and applicable for many regression and classification tasks</a:t>
            </a:r>
          </a:p>
          <a:p>
            <a:pPr marL="0" indent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    </a:t>
            </a:r>
            <a:r>
              <a:rPr lang="en-GB" sz="2000" dirty="0" smtClean="0"/>
              <a:t>with many different input data types (e.g. text, images, time series)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According to academic literature successfully applied on:</a:t>
            </a:r>
          </a:p>
          <a:p>
            <a:pPr lvl="1"/>
            <a:r>
              <a:rPr lang="en-GB" sz="2000" dirty="0" smtClean="0"/>
              <a:t>Vehicle spring lifetime prediction</a:t>
            </a:r>
          </a:p>
          <a:p>
            <a:pPr lvl="1"/>
            <a:r>
              <a:rPr lang="en-GB" sz="2000" dirty="0" smtClean="0"/>
              <a:t>Coal price prediction</a:t>
            </a:r>
          </a:p>
          <a:p>
            <a:pPr lvl="1"/>
            <a:r>
              <a:rPr lang="en-GB" sz="2000" dirty="0" smtClean="0"/>
              <a:t>Classification of heart dysfunctions</a:t>
            </a:r>
          </a:p>
          <a:p>
            <a:pPr lvl="1"/>
            <a:r>
              <a:rPr lang="en-GB" sz="2000" dirty="0" smtClean="0"/>
              <a:t>Plant leaf classification</a:t>
            </a:r>
          </a:p>
          <a:p>
            <a:pPr lvl="1"/>
            <a:r>
              <a:rPr lang="en-GB" sz="2000" dirty="0" smtClean="0"/>
              <a:t>Prediction of credit delinquency</a:t>
            </a:r>
            <a:endParaRPr lang="en-GB" sz="2000" dirty="0"/>
          </a:p>
          <a:p>
            <a:endParaRPr lang="en-GB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59" y="2574865"/>
            <a:ext cx="2679031" cy="2556000"/>
          </a:xfrm>
          <a:prstGeom prst="rect">
            <a:avLst/>
          </a:prstGeom>
        </p:spPr>
      </p:pic>
      <p:sp>
        <p:nvSpPr>
          <p:cNvPr id="7" name="Inhaltsplatzhalter 5"/>
          <p:cNvSpPr txBox="1">
            <a:spLocks/>
          </p:cNvSpPr>
          <p:nvPr/>
        </p:nvSpPr>
        <p:spPr>
          <a:xfrm>
            <a:off x="608311" y="5778926"/>
            <a:ext cx="9217024" cy="331364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b="0" kern="0" dirty="0" smtClean="0"/>
              <a:t>Image source and further reading: </a:t>
            </a:r>
            <a:r>
              <a:rPr lang="en-GB" sz="1400" b="0" kern="0" dirty="0"/>
              <a:t>https://towardsdatascience.com/the-mostly-complete-chart-of-neural-networks-explained-3fb6f2367464</a:t>
            </a:r>
          </a:p>
        </p:txBody>
      </p:sp>
    </p:spTree>
    <p:extLst>
      <p:ext uri="{BB962C8B-B14F-4D97-AF65-F5344CB8AC3E}">
        <p14:creationId xmlns:p14="http://schemas.microsoft.com/office/powerpoint/2010/main" val="27685543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 Short Term Memory (LSTM)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800" dirty="0" smtClean="0"/>
          </a:p>
          <a:p>
            <a:r>
              <a:rPr lang="en-GB" sz="1800" dirty="0" smtClean="0"/>
              <a:t>Advantage over MLP for sequence or temporally dependent data </a:t>
            </a:r>
          </a:p>
          <a:p>
            <a:r>
              <a:rPr lang="en-GB" sz="1800" dirty="0" smtClean="0"/>
              <a:t>Heavily used for </a:t>
            </a:r>
            <a:r>
              <a:rPr lang="en-GB" sz="1800" dirty="0"/>
              <a:t>g</a:t>
            </a:r>
            <a:r>
              <a:rPr lang="en-GB" sz="1800" dirty="0" smtClean="0"/>
              <a:t>enerative models (e.g. text, speech)</a:t>
            </a:r>
          </a:p>
          <a:p>
            <a:pPr lvl="1"/>
            <a:r>
              <a:rPr lang="en-GB" sz="1800" dirty="0" smtClean="0"/>
              <a:t>Classification and regression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According </a:t>
            </a:r>
            <a:r>
              <a:rPr lang="en-GB" sz="1800" dirty="0" smtClean="0"/>
              <a:t>to academic </a:t>
            </a:r>
            <a:r>
              <a:rPr lang="en-GB" sz="1800" dirty="0"/>
              <a:t>literature successfully applied on</a:t>
            </a:r>
            <a:r>
              <a:rPr lang="en-GB" sz="1800" dirty="0" smtClean="0"/>
              <a:t>:</a:t>
            </a:r>
          </a:p>
          <a:p>
            <a:pPr lvl="1"/>
            <a:r>
              <a:rPr lang="en-GB" sz="1800" dirty="0" smtClean="0"/>
              <a:t>Financial time series prediction</a:t>
            </a:r>
          </a:p>
          <a:p>
            <a:pPr lvl="1"/>
            <a:r>
              <a:rPr lang="en-GB" sz="1800" dirty="0" smtClean="0"/>
              <a:t>Electricity Demand Forecasting</a:t>
            </a:r>
          </a:p>
          <a:p>
            <a:pPr lvl="1"/>
            <a:r>
              <a:rPr lang="en-GB" sz="1800" dirty="0" smtClean="0"/>
              <a:t>Traffic Flow Prediction</a:t>
            </a:r>
          </a:p>
          <a:p>
            <a:pPr lvl="1"/>
            <a:r>
              <a:rPr lang="en-GB" sz="1800" dirty="0" smtClean="0"/>
              <a:t>River discharge Forecasting</a:t>
            </a:r>
            <a:endParaRPr lang="en-GB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83" y="2394441"/>
            <a:ext cx="3055975" cy="2196000"/>
          </a:xfrm>
          <a:prstGeom prst="rect">
            <a:avLst/>
          </a:prstGeom>
        </p:spPr>
      </p:pic>
      <p:sp>
        <p:nvSpPr>
          <p:cNvPr id="9" name="Inhaltsplatzhalter 5"/>
          <p:cNvSpPr txBox="1">
            <a:spLocks/>
          </p:cNvSpPr>
          <p:nvPr/>
        </p:nvSpPr>
        <p:spPr>
          <a:xfrm>
            <a:off x="608311" y="5778926"/>
            <a:ext cx="9217024" cy="331364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b="0" kern="0" dirty="0" smtClean="0"/>
              <a:t>Image source and further reading: </a:t>
            </a:r>
            <a:r>
              <a:rPr lang="en-GB" sz="1400" b="0" kern="0" dirty="0"/>
              <a:t>https://towardsdatascience.com/the-mostly-complete-chart-of-neural-networks-explained-3fb6f2367464</a:t>
            </a:r>
          </a:p>
        </p:txBody>
      </p:sp>
    </p:spTree>
    <p:extLst>
      <p:ext uri="{BB962C8B-B14F-4D97-AF65-F5344CB8AC3E}">
        <p14:creationId xmlns:p14="http://schemas.microsoft.com/office/powerpoint/2010/main" val="18324607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Convolutional Neural Network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295" y="1404045"/>
            <a:ext cx="10945035" cy="4514850"/>
          </a:xfrm>
        </p:spPr>
        <p:txBody>
          <a:bodyPr/>
          <a:lstStyle/>
          <a:p>
            <a:r>
              <a:rPr lang="en-GB" sz="1800" dirty="0" smtClean="0"/>
              <a:t>Generally work </a:t>
            </a:r>
            <a:r>
              <a:rPr lang="en-GB" sz="1800" dirty="0"/>
              <a:t>well with data </a:t>
            </a:r>
            <a:r>
              <a:rPr lang="en-GB" sz="1800" dirty="0" smtClean="0"/>
              <a:t>with </a:t>
            </a:r>
            <a:r>
              <a:rPr lang="en-GB" sz="1800" dirty="0"/>
              <a:t>a spatial </a:t>
            </a:r>
            <a:r>
              <a:rPr lang="en-GB" sz="1800" dirty="0" smtClean="0"/>
              <a:t>relationships (e.g. image data)</a:t>
            </a:r>
            <a:endParaRPr lang="en-GB" sz="1800" dirty="0"/>
          </a:p>
          <a:p>
            <a:r>
              <a:rPr lang="en-GB" sz="1800" dirty="0" smtClean="0"/>
              <a:t>Suitable for classification and regression</a:t>
            </a:r>
          </a:p>
          <a:p>
            <a:r>
              <a:rPr lang="en-GB" sz="1800" dirty="0" smtClean="0"/>
              <a:t>Typically used for picture, text, speech data</a:t>
            </a:r>
            <a:endParaRPr lang="en-GB" sz="1800" dirty="0"/>
          </a:p>
          <a:p>
            <a:endParaRPr lang="en-GB" sz="1800" dirty="0" smtClean="0"/>
          </a:p>
          <a:p>
            <a:r>
              <a:rPr lang="en-GB" sz="1800" dirty="0"/>
              <a:t>According to academic literature successfully applied on:</a:t>
            </a:r>
          </a:p>
          <a:p>
            <a:pPr lvl="1"/>
            <a:r>
              <a:rPr lang="en-GB" sz="1800" dirty="0" smtClean="0"/>
              <a:t>Fault detection of high voltage lines</a:t>
            </a:r>
          </a:p>
          <a:p>
            <a:pPr lvl="1"/>
            <a:r>
              <a:rPr lang="en-GB" sz="1800" dirty="0" smtClean="0"/>
              <a:t>Marine organism detection</a:t>
            </a:r>
          </a:p>
          <a:p>
            <a:pPr lvl="1"/>
            <a:r>
              <a:rPr lang="en-GB" sz="1800" dirty="0" smtClean="0"/>
              <a:t>Road detection</a:t>
            </a:r>
          </a:p>
          <a:p>
            <a:pPr lvl="1"/>
            <a:r>
              <a:rPr lang="en-GB" sz="1800" dirty="0" smtClean="0"/>
              <a:t>Food image classification</a:t>
            </a:r>
          </a:p>
          <a:p>
            <a:pPr lvl="1"/>
            <a:r>
              <a:rPr lang="en-GB" sz="1800" dirty="0" smtClean="0"/>
              <a:t>Stock Market prediction</a:t>
            </a:r>
            <a:endParaRPr lang="en-GB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19" y="2520461"/>
            <a:ext cx="4243264" cy="2628000"/>
          </a:xfrm>
          <a:prstGeom prst="rect">
            <a:avLst/>
          </a:prstGeom>
        </p:spPr>
      </p:pic>
      <p:sp>
        <p:nvSpPr>
          <p:cNvPr id="8" name="Inhaltsplatzhalter 5"/>
          <p:cNvSpPr txBox="1">
            <a:spLocks/>
          </p:cNvSpPr>
          <p:nvPr/>
        </p:nvSpPr>
        <p:spPr>
          <a:xfrm>
            <a:off x="608311" y="5778926"/>
            <a:ext cx="9217024" cy="331364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b="0" kern="0" dirty="0" smtClean="0"/>
              <a:t>Image source and further reading: </a:t>
            </a:r>
            <a:r>
              <a:rPr lang="en-GB" sz="1400" b="0" kern="0" dirty="0"/>
              <a:t>https</a:t>
            </a:r>
            <a:r>
              <a:rPr lang="en-GB" sz="1400" b="0" kern="0"/>
              <a:t>://</a:t>
            </a:r>
            <a:r>
              <a:rPr lang="en-GB" sz="1400" b="0" kern="0" smtClean="0"/>
              <a:t>towardsdatascience.com/the-mostly-complete-chart-of-neural-networks-explained-3fb6f2367464</a:t>
            </a:r>
            <a:endParaRPr lang="en-GB" sz="1400" b="0" kern="0" dirty="0" smtClean="0"/>
          </a:p>
          <a:p>
            <a:pPr marL="0" indent="0">
              <a:buNone/>
            </a:pPr>
            <a:endParaRPr lang="en-GB" sz="1400" b="0" kern="0" dirty="0"/>
          </a:p>
        </p:txBody>
      </p:sp>
    </p:spTree>
    <p:extLst>
      <p:ext uri="{BB962C8B-B14F-4D97-AF65-F5344CB8AC3E}">
        <p14:creationId xmlns:p14="http://schemas.microsoft.com/office/powerpoint/2010/main" val="36875796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activation functions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79" y="899989"/>
            <a:ext cx="5794922" cy="451485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4295" y="1752466"/>
            <a:ext cx="3384375" cy="2675915"/>
          </a:xfrm>
          <a:prstGeom prst="rect">
            <a:avLst/>
          </a:prstGeom>
        </p:spPr>
        <p:txBody>
          <a:bodyPr lIns="91430" tIns="45714" rIns="91430" bIns="45714"/>
          <a:lstStyle>
            <a:lvl1pPr marL="342858" indent="-342858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57" indent="-285714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2858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000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2057144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287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429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573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716" indent="-228571" algn="l" rtl="0" fontAlgn="base">
              <a:spcBef>
                <a:spcPct val="20000"/>
              </a:spcBef>
              <a:spcAft>
                <a:spcPct val="0"/>
              </a:spcAft>
              <a:buClr>
                <a:srgbClr val="007E00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Logistic and other sigmoid functions</a:t>
            </a:r>
          </a:p>
          <a:p>
            <a:r>
              <a:rPr lang="en-GB" b="0" kern="0" dirty="0" smtClean="0"/>
              <a:t>Rectified Linear Unit (</a:t>
            </a:r>
            <a:r>
              <a:rPr lang="en-GB" b="0" kern="0" dirty="0" err="1" smtClean="0"/>
              <a:t>ReLU</a:t>
            </a:r>
            <a:r>
              <a:rPr lang="en-GB" b="0" kern="0" dirty="0" smtClean="0"/>
              <a:t>)</a:t>
            </a:r>
          </a:p>
          <a:p>
            <a:r>
              <a:rPr lang="en-GB" b="0" kern="0" dirty="0" err="1" smtClean="0"/>
              <a:t>SoftPlus</a:t>
            </a:r>
            <a:endParaRPr lang="en-GB" b="0" kern="0" dirty="0" smtClean="0"/>
          </a:p>
          <a:p>
            <a:r>
              <a:rPr lang="en-GB" b="0" kern="0" dirty="0" smtClean="0"/>
              <a:t>Linear</a:t>
            </a:r>
            <a:endParaRPr lang="en-GB" b="0" kern="0" dirty="0"/>
          </a:p>
        </p:txBody>
      </p:sp>
      <p:sp>
        <p:nvSpPr>
          <p:cNvPr id="8" name="Rechteck 7"/>
          <p:cNvSpPr/>
          <p:nvPr/>
        </p:nvSpPr>
        <p:spPr>
          <a:xfrm>
            <a:off x="501171" y="5332317"/>
            <a:ext cx="10585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b="0" dirty="0" smtClean="0">
              <a:hlinkClick r:id="rId3"/>
            </a:endParaRPr>
          </a:p>
          <a:p>
            <a:r>
              <a:rPr lang="en-GB" sz="1600" b="0" dirty="0" smtClean="0"/>
              <a:t>Further reading: https</a:t>
            </a:r>
            <a:r>
              <a:rPr lang="en-GB" sz="1600" b="0" dirty="0"/>
              <a:t>://</a:t>
            </a:r>
            <a:r>
              <a:rPr lang="en-GB" sz="1600" b="0" dirty="0" smtClean="0"/>
              <a:t>medium.com/the-theory-of-everything/understanding-activation-functions-in-neural-networks-9491262884e0</a:t>
            </a:r>
          </a:p>
          <a:p>
            <a:r>
              <a:rPr lang="en-GB" sz="1600" b="0" dirty="0" smtClean="0"/>
              <a:t>	       https</a:t>
            </a:r>
            <a:r>
              <a:rPr lang="en-GB" sz="1600" b="0" dirty="0"/>
              <a:t>://missinglink.ai/guides/neural-network-concepts/7-types-neural-network-activation-functions-right</a:t>
            </a:r>
            <a:r>
              <a:rPr lang="en-GB" sz="1600" b="0" dirty="0" smtClean="0"/>
              <a:t>/</a:t>
            </a:r>
          </a:p>
          <a:p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38477778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Logistic-Pros and Cons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403" y="1188021"/>
            <a:ext cx="5093998" cy="47525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2B942B"/>
                </a:solidFill>
              </a:rPr>
              <a:t>+</a:t>
            </a:r>
            <a:endParaRPr lang="en-GB" dirty="0" smtClean="0"/>
          </a:p>
          <a:p>
            <a:r>
              <a:rPr lang="en-GB" dirty="0" smtClean="0"/>
              <a:t>Widely applicable</a:t>
            </a:r>
          </a:p>
          <a:p>
            <a:r>
              <a:rPr lang="en-GB" dirty="0" smtClean="0"/>
              <a:t>Function differentiable for whole range of x values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</a:rPr>
              <a:t>-</a:t>
            </a:r>
            <a:endParaRPr lang="en-GB" dirty="0" smtClean="0"/>
          </a:p>
          <a:p>
            <a:r>
              <a:rPr lang="en-GB" dirty="0" smtClean="0"/>
              <a:t>Vanishing gradient problem</a:t>
            </a:r>
          </a:p>
          <a:p>
            <a:r>
              <a:rPr lang="en-GB" dirty="0" smtClean="0"/>
              <a:t>Lower and upper limits</a:t>
            </a:r>
          </a:p>
          <a:p>
            <a:pPr lvl="1"/>
            <a:r>
              <a:rPr lang="en-GB" dirty="0" smtClean="0"/>
              <a:t>Gradient low outside range </a:t>
            </a:r>
          </a:p>
          <a:p>
            <a:pPr lvl="1"/>
            <a:r>
              <a:rPr lang="en-GB" dirty="0" smtClean="0"/>
              <a:t>Sensitive to scaling </a:t>
            </a:r>
            <a:r>
              <a:rPr lang="en-GB" dirty="0" smtClean="0">
                <a:sym typeface="Wingdings" panose="05000000000000000000" pitchFamily="2" charset="2"/>
              </a:rPr>
              <a:t> see Exercise</a:t>
            </a:r>
            <a:endParaRPr lang="en-GB" dirty="0" smtClean="0"/>
          </a:p>
          <a:p>
            <a:r>
              <a:rPr lang="en-GB" dirty="0" smtClean="0"/>
              <a:t>Slower convergence compared with </a:t>
            </a:r>
            <a:r>
              <a:rPr lang="en-GB" dirty="0" err="1" smtClean="0"/>
              <a:t>ReLU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00" y="2268141"/>
            <a:ext cx="62111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9183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402" y="245148"/>
            <a:ext cx="10945035" cy="1139825"/>
          </a:xfrm>
        </p:spPr>
        <p:txBody>
          <a:bodyPr/>
          <a:lstStyle/>
          <a:p>
            <a:r>
              <a:rPr lang="en-GB" dirty="0" err="1" smtClean="0"/>
              <a:t>ReLU</a:t>
            </a:r>
            <a:r>
              <a:rPr lang="en-GB" dirty="0" smtClean="0"/>
              <a:t>-Pros and Cons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86" y="1260029"/>
            <a:ext cx="4680429" cy="451485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solidFill>
                  <a:srgbClr val="2B942B"/>
                </a:solidFill>
              </a:rPr>
              <a:t>+</a:t>
            </a:r>
            <a:endParaRPr lang="en-GB" dirty="0" smtClean="0"/>
          </a:p>
          <a:p>
            <a:r>
              <a:rPr lang="en-GB" dirty="0" smtClean="0"/>
              <a:t>Simple forward + backpropagation </a:t>
            </a:r>
            <a:r>
              <a:rPr lang="en-GB" dirty="0" smtClean="0">
                <a:sym typeface="Wingdings" panose="05000000000000000000" pitchFamily="2" charset="2"/>
              </a:rPr>
              <a:t> fast convergence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Vanishing gradient problem reduced</a:t>
            </a:r>
            <a:endParaRPr lang="en-GB" dirty="0" smtClean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dirty="0">
                <a:solidFill>
                  <a:srgbClr val="C00000"/>
                </a:solidFill>
              </a:rPr>
              <a:t>-</a:t>
            </a:r>
            <a:endParaRPr lang="en-GB" dirty="0" smtClean="0"/>
          </a:p>
          <a:p>
            <a:r>
              <a:rPr lang="en-GB" dirty="0" smtClean="0"/>
              <a:t>Derivative for negative x = 0</a:t>
            </a:r>
          </a:p>
          <a:p>
            <a:pPr lvl="1"/>
            <a:r>
              <a:rPr lang="en-GB" dirty="0" smtClean="0"/>
              <a:t>Dying </a:t>
            </a:r>
            <a:r>
              <a:rPr lang="en-GB" dirty="0" err="1" smtClean="0"/>
              <a:t>ReLU</a:t>
            </a:r>
            <a:r>
              <a:rPr lang="en-GB" dirty="0" smtClean="0"/>
              <a:t> problem</a:t>
            </a:r>
          </a:p>
          <a:p>
            <a:r>
              <a:rPr lang="en-GB" dirty="0" smtClean="0"/>
              <a:t>Not differentiable when x = 0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DB5C-04A6-42C4-8EBA-4E1FFADFA8AE}" type="datetime1">
              <a:rPr lang="de-DE" altLang="de-DE" smtClean="0"/>
              <a:pPr/>
              <a:t>10.05.2019</a:t>
            </a:fld>
            <a:endParaRPr lang="de-DE" alt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415916-3BB9-4728-9662-3D19A4AA5C8A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28" y="2181852"/>
            <a:ext cx="621116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79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KU-Marketing">
  <a:themeElements>
    <a:clrScheme name="">
      <a:dk1>
        <a:srgbClr val="000000"/>
      </a:dk1>
      <a:lt1>
        <a:srgbClr val="FFFFFF"/>
      </a:lt1>
      <a:dk2>
        <a:srgbClr val="A6173B"/>
      </a:dk2>
      <a:lt2>
        <a:srgbClr val="666369"/>
      </a:lt2>
      <a:accent1>
        <a:srgbClr val="DBDADC"/>
      </a:accent1>
      <a:accent2>
        <a:srgbClr val="D49486"/>
      </a:accent2>
      <a:accent3>
        <a:srgbClr val="FFFFFF"/>
      </a:accent3>
      <a:accent4>
        <a:srgbClr val="000000"/>
      </a:accent4>
      <a:accent5>
        <a:srgbClr val="EAEAEB"/>
      </a:accent5>
      <a:accent6>
        <a:srgbClr val="C08679"/>
      </a:accent6>
      <a:hlink>
        <a:srgbClr val="CCCCFF"/>
      </a:hlink>
      <a:folHlink>
        <a:srgbClr val="B5B3B7"/>
      </a:folHlink>
    </a:clrScheme>
    <a:fontScheme name="BOKU-Marketing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alt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OKU-Market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KU-Market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KU-Marketing 8">
        <a:dk1>
          <a:srgbClr val="000000"/>
        </a:dk1>
        <a:lt1>
          <a:srgbClr val="FFFFFF"/>
        </a:lt1>
        <a:dk2>
          <a:srgbClr val="CE0025"/>
        </a:dk2>
        <a:lt2>
          <a:srgbClr val="464646"/>
        </a:lt2>
        <a:accent1>
          <a:srgbClr val="E1E1E1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EEEEE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G:\UL\ULU\daten\martin\_atexte\boku\Vizerektorat\CD\BOKU-Marketing.ppt</Template>
  <TotalTime>0</TotalTime>
  <Words>1047</Words>
  <Application>Microsoft Office PowerPoint</Application>
  <PresentationFormat>Benutzerdefiniert</PresentationFormat>
  <Paragraphs>257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Times New Roman</vt:lpstr>
      <vt:lpstr>Wingdings</vt:lpstr>
      <vt:lpstr>BOKU-Marketing</vt:lpstr>
      <vt:lpstr>  Machine Learning Workshop Session 2</vt:lpstr>
      <vt:lpstr>Today’s Aims</vt:lpstr>
      <vt:lpstr>Artificial Neural Network Types</vt:lpstr>
      <vt:lpstr>Multi Layer Perceptron (MLP)</vt:lpstr>
      <vt:lpstr>Long Short Term Memory (LSTM)</vt:lpstr>
      <vt:lpstr>Convolutional Neural Network</vt:lpstr>
      <vt:lpstr>Common activation functions</vt:lpstr>
      <vt:lpstr>Logistic-Pros and Cons</vt:lpstr>
      <vt:lpstr>ReLU-Pros and Cons</vt:lpstr>
      <vt:lpstr>Softplus-Pros and Cons</vt:lpstr>
      <vt:lpstr>Develop Intuition - Exercise</vt:lpstr>
      <vt:lpstr>How to build, train, use and improve an artificial neural network in Keras</vt:lpstr>
      <vt:lpstr>Why Keras? Why Tensorflow?</vt:lpstr>
      <vt:lpstr>Keras Sequential vs Functional API</vt:lpstr>
      <vt:lpstr>Building blocks of a Keras Neural Network-Layers</vt:lpstr>
      <vt:lpstr>Building blocks of a Keras Neural Network-Optimizers</vt:lpstr>
      <vt:lpstr>Building blocks of a Keras Neural Network-Loss</vt:lpstr>
      <vt:lpstr>Building blocks of a Keras Neural Network- Metrics</vt:lpstr>
      <vt:lpstr>Keras Runtime Example - CPU vs. GPU</vt:lpstr>
      <vt:lpstr>Steps towards better model performance</vt:lpstr>
      <vt:lpstr>Practical Example - Wind Power Electricity Generation Prediction</vt:lpstr>
      <vt:lpstr>Additional Issues</vt:lpstr>
    </vt:vector>
  </TitlesOfParts>
  <Company>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GERZABEK</dc:creator>
  <cp:lastModifiedBy>Johann Baumgartner</cp:lastModifiedBy>
  <cp:revision>565</cp:revision>
  <dcterms:created xsi:type="dcterms:W3CDTF">2003-09-23T06:28:36Z</dcterms:created>
  <dcterms:modified xsi:type="dcterms:W3CDTF">2019-05-11T16:06:33Z</dcterms:modified>
</cp:coreProperties>
</file>