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8"/>
  </p:normalViewPr>
  <p:slideViewPr>
    <p:cSldViewPr snapToGrid="0">
      <p:cViewPr varScale="1">
        <p:scale>
          <a:sx n="123" d="100"/>
          <a:sy n="123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CECCBF8-2939-3F4E-B567-65B90ADF8663}" type="datetimeFigureOut">
              <a:rPr kumimoji="1" lang="zh-MO" altLang="en-US" smtClean="0"/>
              <a:t>15/07/24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3904C1B-4303-ED48-9DE1-E9CF9897AC3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25692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CBF8-2939-3F4E-B567-65B90ADF8663}" type="datetimeFigureOut">
              <a:rPr kumimoji="1" lang="zh-MO" altLang="en-US" smtClean="0"/>
              <a:t>15/07/24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4C1B-4303-ED48-9DE1-E9CF9897AC3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91927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CECCBF8-2939-3F4E-B567-65B90ADF8663}" type="datetimeFigureOut">
              <a:rPr kumimoji="1" lang="zh-MO" altLang="en-US" smtClean="0"/>
              <a:t>15/07/24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3904C1B-4303-ED48-9DE1-E9CF9897AC3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13863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CBF8-2939-3F4E-B567-65B90ADF8663}" type="datetimeFigureOut">
              <a:rPr kumimoji="1" lang="zh-MO" altLang="en-US" smtClean="0"/>
              <a:t>15/07/24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4C1B-4303-ED48-9DE1-E9CF9897AC3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80476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CECCBF8-2939-3F4E-B567-65B90ADF8663}" type="datetimeFigureOut">
              <a:rPr kumimoji="1" lang="zh-MO" altLang="en-US" smtClean="0"/>
              <a:t>15/07/24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3904C1B-4303-ED48-9DE1-E9CF9897AC3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82889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CECCBF8-2939-3F4E-B567-65B90ADF8663}" type="datetimeFigureOut">
              <a:rPr kumimoji="1" lang="zh-MO" altLang="en-US" smtClean="0"/>
              <a:t>15/07/24</a:t>
            </a:fld>
            <a:endParaRPr kumimoji="1"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zh-MO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3904C1B-4303-ED48-9DE1-E9CF9897AC3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59542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CECCBF8-2939-3F4E-B567-65B90ADF8663}" type="datetimeFigureOut">
              <a:rPr kumimoji="1" lang="zh-MO" altLang="en-US" smtClean="0"/>
              <a:t>15/07/24</a:t>
            </a:fld>
            <a:endParaRPr kumimoji="1" lang="zh-MO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zh-MO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3904C1B-4303-ED48-9DE1-E9CF9897AC3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76918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CBF8-2939-3F4E-B567-65B90ADF8663}" type="datetimeFigureOut">
              <a:rPr kumimoji="1" lang="zh-MO" altLang="en-US" smtClean="0"/>
              <a:t>15/07/24</a:t>
            </a:fld>
            <a:endParaRPr kumimoji="1" lang="zh-MO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4C1B-4303-ED48-9DE1-E9CF9897AC3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98327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CECCBF8-2939-3F4E-B567-65B90ADF8663}" type="datetimeFigureOut">
              <a:rPr kumimoji="1" lang="zh-MO" altLang="en-US" smtClean="0"/>
              <a:t>15/07/24</a:t>
            </a:fld>
            <a:endParaRPr kumimoji="1" lang="zh-MO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zh-MO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3904C1B-4303-ED48-9DE1-E9CF9897AC3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48986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CBF8-2939-3F4E-B567-65B90ADF8663}" type="datetimeFigureOut">
              <a:rPr kumimoji="1" lang="zh-MO" altLang="en-US" smtClean="0"/>
              <a:t>15/07/24</a:t>
            </a:fld>
            <a:endParaRPr kumimoji="1"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4C1B-4303-ED48-9DE1-E9CF9897AC3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77941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CECCBF8-2939-3F4E-B567-65B90ADF8663}" type="datetimeFigureOut">
              <a:rPr kumimoji="1" lang="zh-MO" altLang="en-US" smtClean="0"/>
              <a:t>15/07/24</a:t>
            </a:fld>
            <a:endParaRPr kumimoji="1"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3904C1B-4303-ED48-9DE1-E9CF9897AC3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73244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CCBF8-2939-3F4E-B567-65B90ADF8663}" type="datetimeFigureOut">
              <a:rPr kumimoji="1" lang="zh-MO" altLang="en-US" smtClean="0"/>
              <a:t>15/07/24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4C1B-4303-ED48-9DE1-E9CF9897AC3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66134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junctive_normal_form#:~:text=In%20classical%20logic%20each%20propositional,laws%2C%20and%20the%20distributive%20law.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xiv.org/abs/1802.0368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6D1ED-2C45-8FFC-29FE-85B3D3BC0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MO" dirty="0"/>
              <a:t>PLC to Graph Progress</a:t>
            </a:r>
            <a:endParaRPr kumimoji="1" lang="zh-MO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434CDB-32FA-E498-968B-843264BD9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9080"/>
            <a:ext cx="9144000" cy="1337309"/>
          </a:xfrm>
        </p:spPr>
        <p:txBody>
          <a:bodyPr/>
          <a:lstStyle/>
          <a:p>
            <a:r>
              <a:rPr kumimoji="1" lang="en-US" altLang="zh-M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 Computational Design and Fabrication Group</a:t>
            </a:r>
            <a:endParaRPr kumimoji="1" lang="zh-MO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43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F72D5F-147E-7D0F-B7D6-D712911B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MO" dirty="0"/>
              <a:t>Pump Control Example</a:t>
            </a:r>
            <a:endParaRPr kumimoji="1" lang="zh-MO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28A603D-F277-8F24-D465-D357AB722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4588" y="539226"/>
            <a:ext cx="6705442" cy="457246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3F6DF94-9734-2B53-7F28-56A6C7258F0D}"/>
              </a:ext>
            </a:extLst>
          </p:cNvPr>
          <p:cNvSpPr txBox="1"/>
          <p:nvPr/>
        </p:nvSpPr>
        <p:spPr>
          <a:xfrm>
            <a:off x="6275070" y="5313648"/>
            <a:ext cx="45281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MO" sz="2200" dirty="0">
                <a:latin typeface="Calibri" panose="020F0502020204030204" pitchFamily="34" charset="0"/>
                <a:cs typeface="Calibri" panose="020F0502020204030204" pitchFamily="34" charset="0"/>
              </a:rPr>
              <a:t>PLC ladder logic</a:t>
            </a:r>
          </a:p>
          <a:p>
            <a:pPr algn="ctr"/>
            <a:r>
              <a:rPr kumimoji="1" lang="en-US" altLang="zh-MO" sz="2200" dirty="0">
                <a:latin typeface="Calibri" panose="020F0502020204030204" pitchFamily="34" charset="0"/>
                <a:cs typeface="Calibri" panose="020F0502020204030204" pitchFamily="34" charset="0"/>
              </a:rPr>
              <a:t>⇔</a:t>
            </a:r>
          </a:p>
          <a:p>
            <a:pPr algn="ctr"/>
            <a:r>
              <a:rPr kumimoji="1" lang="en-US" altLang="zh-MO" sz="2200" dirty="0">
                <a:latin typeface="Calibri" panose="020F0502020204030204" pitchFamily="34" charset="0"/>
                <a:cs typeface="Calibri" panose="020F0502020204030204" pitchFamily="34" charset="0"/>
              </a:rPr>
              <a:t>Boolean formula/circuit</a:t>
            </a:r>
            <a:endParaRPr kumimoji="1" lang="zh-MO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28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FF138A-6A53-63F2-61AD-E275825E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MO" dirty="0"/>
              <a:t>CNF Approach</a:t>
            </a:r>
            <a:endParaRPr kumimoji="1" lang="zh-MO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F9F123-23AB-255A-B2FB-F6A2A349E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306669"/>
          </a:xfrm>
        </p:spPr>
        <p:txBody>
          <a:bodyPr>
            <a:normAutofit/>
          </a:bodyPr>
          <a:lstStyle/>
          <a:p>
            <a:r>
              <a:rPr kumimoji="1" lang="en-US" altLang="zh-MO" sz="2400" dirty="0">
                <a:latin typeface="Calibri" panose="020F0502020204030204" pitchFamily="34" charset="0"/>
                <a:cs typeface="Calibri" panose="020F0502020204030204" pitchFamily="34" charset="0"/>
              </a:rPr>
              <a:t>In classical logic each propositional formula can be converted to an equivalent </a:t>
            </a:r>
            <a:r>
              <a:rPr lang="en-US" altLang="zh-MO" sz="2400" b="0" i="0" u="none" strike="noStrike" dirty="0">
                <a:solidFill>
                  <a:srgbClr val="681DA8"/>
                </a:solidFill>
                <a:effectLst/>
                <a:latin typeface="Arial" panose="020B0604020202020204" pitchFamily="34" charset="0"/>
                <a:hlinkClick r:id="rId2"/>
              </a:rPr>
              <a:t>Conjunctive normal form</a:t>
            </a:r>
            <a:r>
              <a:rPr lang="en-US" altLang="zh-MO" sz="2400" b="0" i="0" u="none" strike="noStrike" dirty="0">
                <a:solidFill>
                  <a:srgbClr val="681DA8"/>
                </a:solidFill>
                <a:effectLst/>
                <a:latin typeface="Arial" panose="020B0604020202020204" pitchFamily="34" charset="0"/>
              </a:rPr>
              <a:t> (CNF) </a:t>
            </a:r>
            <a:r>
              <a:rPr kumimoji="1" lang="en-US" altLang="zh-MO" sz="2400" dirty="0">
                <a:latin typeface="Calibri" panose="020F0502020204030204" pitchFamily="34" charset="0"/>
                <a:cs typeface="Calibri" panose="020F0502020204030204" pitchFamily="34" charset="0"/>
              </a:rPr>
              <a:t>formula.</a:t>
            </a:r>
          </a:p>
          <a:p>
            <a:pPr lvl="1"/>
            <a:r>
              <a:rPr kumimoji="1" lang="en-US" altLang="zh-MO" sz="2200" dirty="0">
                <a:latin typeface="Calibri" panose="020F0502020204030204" pitchFamily="34" charset="0"/>
                <a:cs typeface="Calibri" panose="020F0502020204030204" pitchFamily="34" charset="0"/>
              </a:rPr>
              <a:t>CNF = (... or … or …) and (… or …) and …</a:t>
            </a:r>
            <a:br>
              <a:rPr kumimoji="1" lang="en-US" altLang="zh-MO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zh-MO" sz="2000" dirty="0">
                <a:latin typeface="Calibri" panose="020F0502020204030204" pitchFamily="34" charset="0"/>
                <a:cs typeface="Calibri" panose="020F0502020204030204" pitchFamily="34" charset="0"/>
              </a:rPr>
              <a:t>AND of clauses with ORs</a:t>
            </a:r>
            <a:endParaRPr kumimoji="1" lang="en-US" altLang="zh-MO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kumimoji="1" lang="en-US" altLang="zh-MO" sz="2200" dirty="0">
                <a:latin typeface="Calibri" panose="020F0502020204030204" pitchFamily="34" charset="0"/>
                <a:cs typeface="Calibri" panose="020F0502020204030204" pitchFamily="34" charset="0"/>
              </a:rPr>
              <a:t>(A and B) or (C and D) =</a:t>
            </a:r>
            <a:br>
              <a:rPr kumimoji="1" lang="en-US" altLang="zh-MO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zh-MO" sz="2200" dirty="0">
                <a:latin typeface="Calibri" panose="020F0502020204030204" pitchFamily="34" charset="0"/>
                <a:cs typeface="Calibri" panose="020F0502020204030204" pitchFamily="34" charset="0"/>
              </a:rPr>
              <a:t>(A or C) and (A or D) and (B or C) and (B or D)</a:t>
            </a:r>
          </a:p>
          <a:p>
            <a:pPr lvl="1"/>
            <a:r>
              <a:rPr kumimoji="1" lang="en-US" altLang="zh-MO" sz="2200" dirty="0">
                <a:latin typeface="Calibri" panose="020F0502020204030204" pitchFamily="34" charset="0"/>
                <a:cs typeface="Calibri" panose="020F0502020204030204" pitchFamily="34" charset="0"/>
              </a:rPr>
              <a:t>(A =&gt; B) </a:t>
            </a:r>
            <a:r>
              <a:rPr kumimoji="1" lang="en-US" altLang="zh-MO" sz="2000" dirty="0">
                <a:latin typeface="Calibri" panose="020F0502020204030204" pitchFamily="34" charset="0"/>
                <a:cs typeface="Calibri" panose="020F0502020204030204" pitchFamily="34" charset="0"/>
              </a:rPr>
              <a:t>(if A then B)</a:t>
            </a:r>
            <a:r>
              <a:rPr kumimoji="1" lang="en-US" altLang="zh-MO" sz="2200" dirty="0">
                <a:latin typeface="Calibri" panose="020F0502020204030204" pitchFamily="34" charset="0"/>
                <a:cs typeface="Calibri" panose="020F0502020204030204" pitchFamily="34" charset="0"/>
              </a:rPr>
              <a:t> = ((not A) or B)</a:t>
            </a:r>
          </a:p>
          <a:p>
            <a:pPr lvl="1"/>
            <a:r>
              <a:rPr kumimoji="1" lang="en-US" altLang="zh-MO" sz="2200" dirty="0">
                <a:latin typeface="Calibri" panose="020F0502020204030204" pitchFamily="34" charset="0"/>
                <a:cs typeface="Calibri" panose="020F0502020204030204" pitchFamily="34" charset="0"/>
              </a:rPr>
              <a:t>(A = B) = (A =&gt; B and B =&gt; A) =</a:t>
            </a:r>
            <a:br>
              <a:rPr kumimoji="1" lang="en-US" altLang="zh-MO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zh-MO" sz="2200" dirty="0">
                <a:latin typeface="Calibri" panose="020F0502020204030204" pitchFamily="34" charset="0"/>
                <a:cs typeface="Calibri" panose="020F0502020204030204" pitchFamily="34" charset="0"/>
              </a:rPr>
              <a:t>(not A or B) and (not B or A)</a:t>
            </a:r>
          </a:p>
          <a:p>
            <a:r>
              <a:rPr kumimoji="1" lang="en-US" altLang="zh-MO" sz="2400" dirty="0">
                <a:latin typeface="Calibri" panose="020F0502020204030204" pitchFamily="34" charset="0"/>
                <a:cs typeface="Calibri" panose="020F0502020204030204" pitchFamily="34" charset="0"/>
              </a:rPr>
              <a:t>Idea:      ladder logic  </a:t>
            </a:r>
            <a:r>
              <a:rPr kumimoji="1" lang="en-US" altLang="zh-MO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&lt;--&gt;  a master CNF</a:t>
            </a:r>
            <a:endParaRPr kumimoji="1" lang="en-US" altLang="zh-MO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36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B3F013-40B9-6615-05A1-A2B5F4DF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MO" dirty="0" err="1"/>
              <a:t>PLCdb</a:t>
            </a:r>
            <a:endParaRPr kumimoji="1" lang="zh-MO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953655-03DF-BAC3-2FEC-60DBFFA81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4689"/>
            <a:ext cx="6281873" cy="524862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kumimoji="1" lang="en-US" altLang="zh-MO" sz="2400" dirty="0">
                <a:latin typeface="Calibri" panose="020F0502020204030204" pitchFamily="34" charset="0"/>
                <a:cs typeface="Calibri" panose="020F0502020204030204" pitchFamily="34" charset="0"/>
              </a:rPr>
              <a:t>Our </a:t>
            </a:r>
            <a:r>
              <a:rPr kumimoji="1" lang="en-US" altLang="zh-MO" sz="2400" i="1" dirty="0">
                <a:latin typeface="Calibri" panose="020F0502020204030204" pitchFamily="34" charset="0"/>
                <a:cs typeface="Calibri" panose="020F0502020204030204" pitchFamily="34" charset="0"/>
              </a:rPr>
              <a:t>minimal representation</a:t>
            </a:r>
            <a:r>
              <a:rPr kumimoji="1" lang="en-US" altLang="zh-MO" sz="2400" dirty="0">
                <a:latin typeface="Calibri" panose="020F0502020204030204" pitchFamily="34" charset="0"/>
                <a:cs typeface="Calibri" panose="020F0502020204030204" pitchFamily="34" charset="0"/>
              </a:rPr>
              <a:t> of ladder logic</a:t>
            </a:r>
          </a:p>
          <a:p>
            <a:pPr>
              <a:lnSpc>
                <a:spcPct val="120000"/>
              </a:lnSpc>
            </a:pPr>
            <a:r>
              <a:rPr kumimoji="1" lang="en-US" altLang="zh-MO" sz="2400" dirty="0">
                <a:latin typeface="Calibri" panose="020F0502020204030204" pitchFamily="34" charset="0"/>
                <a:cs typeface="Calibri" panose="020F0502020204030204" pitchFamily="34" charset="0"/>
              </a:rPr>
              <a:t>Started </a:t>
            </a:r>
            <a:r>
              <a:rPr kumimoji="1" lang="en-US" altLang="zh-MO" sz="2400" i="1" dirty="0">
                <a:latin typeface="Calibri" panose="020F0502020204030204" pitchFamily="34" charset="0"/>
                <a:cs typeface="Calibri" panose="020F0502020204030204" pitchFamily="34" charset="0"/>
              </a:rPr>
              <a:t>writing</a:t>
            </a:r>
            <a:r>
              <a:rPr kumimoji="1" lang="en-US" altLang="zh-MO" sz="2400" dirty="0">
                <a:latin typeface="Calibri" panose="020F0502020204030204" pitchFamily="34" charset="0"/>
                <a:cs typeface="Calibri" panose="020F0502020204030204" pitchFamily="34" charset="0"/>
              </a:rPr>
              <a:t> PLC ladder code in the “factory robotics” setting</a:t>
            </a:r>
          </a:p>
          <a:p>
            <a:pPr>
              <a:lnSpc>
                <a:spcPct val="120000"/>
              </a:lnSpc>
            </a:pPr>
            <a:r>
              <a:rPr kumimoji="1" lang="en-US" altLang="zh-MO" sz="2400" dirty="0">
                <a:latin typeface="Calibri" panose="020F0502020204030204" pitchFamily="34" charset="0"/>
                <a:cs typeface="Calibri" panose="020F0502020204030204" pitchFamily="34" charset="0"/>
              </a:rPr>
              <a:t>In .</a:t>
            </a:r>
            <a:r>
              <a:rPr kumimoji="1" lang="en-US" altLang="zh-MO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yaml</a:t>
            </a:r>
            <a:r>
              <a:rPr kumimoji="1" lang="en-US" altLang="zh-MO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MO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1" lang="en-US" altLang="zh-MO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kumimoji="1" lang="en-US" altLang="zh-MO" sz="2000" dirty="0">
                <a:latin typeface="Calibri" panose="020F0502020204030204" pitchFamily="34" charset="0"/>
                <a:cs typeface="Calibri" panose="020F0502020204030204" pitchFamily="34" charset="0"/>
              </a:rPr>
              <a:t>-like)</a:t>
            </a:r>
            <a:r>
              <a:rPr kumimoji="1" lang="en-US" altLang="zh-MO" sz="2400" dirty="0">
                <a:latin typeface="Calibri" panose="020F0502020204030204" pitchFamily="34" charset="0"/>
                <a:cs typeface="Calibri" panose="020F0502020204030204" pitchFamily="34" charset="0"/>
              </a:rPr>
              <a:t>, easy to parse for machine and human</a:t>
            </a:r>
          </a:p>
          <a:p>
            <a:pPr>
              <a:lnSpc>
                <a:spcPct val="120000"/>
              </a:lnSpc>
            </a:pPr>
            <a:r>
              <a:rPr kumimoji="1" lang="en-US" altLang="zh-MO" sz="2400" dirty="0">
                <a:latin typeface="Calibri" panose="020F0502020204030204" pitchFamily="34" charset="0"/>
                <a:cs typeface="Calibri" panose="020F0502020204030204" pitchFamily="34" charset="0"/>
              </a:rPr>
              <a:t>Includes additional information </a:t>
            </a:r>
            <a:r>
              <a:rPr kumimoji="1" lang="en-US" altLang="zh-MO" sz="2000" dirty="0">
                <a:latin typeface="Calibri" panose="020F0502020204030204" pitchFamily="34" charset="0"/>
                <a:cs typeface="Calibri" panose="020F0502020204030204" pitchFamily="34" charset="0"/>
              </a:rPr>
              <a:t>(to potentially enable different approaches)</a:t>
            </a:r>
            <a:r>
              <a:rPr kumimoji="1" lang="en-US" altLang="zh-MO" sz="2400" dirty="0">
                <a:latin typeface="Calibri" panose="020F0502020204030204" pitchFamily="34" charset="0"/>
                <a:cs typeface="Calibri" panose="020F0502020204030204" pitchFamily="34" charset="0"/>
              </a:rPr>
              <a:t> such as</a:t>
            </a:r>
          </a:p>
          <a:p>
            <a:pPr lvl="1">
              <a:lnSpc>
                <a:spcPct val="120000"/>
              </a:lnSpc>
            </a:pPr>
            <a:r>
              <a:rPr kumimoji="1" lang="en-US" altLang="zh-MO" sz="2200" dirty="0">
                <a:latin typeface="Calibri" panose="020F0502020204030204" pitchFamily="34" charset="0"/>
                <a:cs typeface="Calibri" panose="020F0502020204030204" pitchFamily="34" charset="0"/>
              </a:rPr>
              <a:t>human-written comments </a:t>
            </a:r>
            <a:r>
              <a:rPr kumimoji="1" lang="en-US" altLang="zh-MO" sz="2000" dirty="0">
                <a:latin typeface="Calibri" panose="020F0502020204030204" pitchFamily="34" charset="0"/>
                <a:cs typeface="Calibri" panose="020F0502020204030204" pitchFamily="34" charset="0"/>
              </a:rPr>
              <a:t>(in natural language) </a:t>
            </a:r>
            <a:r>
              <a:rPr kumimoji="1" lang="en-US" altLang="zh-MO" sz="2200" dirty="0">
                <a:latin typeface="Calibri" panose="020F0502020204030204" pitchFamily="34" charset="0"/>
                <a:cs typeface="Calibri" panose="020F0502020204030204" pitchFamily="34" charset="0"/>
              </a:rPr>
              <a:t>of reason / use case, e.g., for LLM integration</a:t>
            </a:r>
          </a:p>
          <a:p>
            <a:pPr lvl="1">
              <a:lnSpc>
                <a:spcPct val="120000"/>
              </a:lnSpc>
            </a:pPr>
            <a:r>
              <a:rPr kumimoji="1" lang="en-US" altLang="zh-MO" sz="2200" dirty="0">
                <a:latin typeface="Calibri" panose="020F0502020204030204" pitchFamily="34" charset="0"/>
                <a:cs typeface="Calibri" panose="020F0502020204030204" pitchFamily="34" charset="0"/>
              </a:rPr>
              <a:t>Metadata, e.g., source</a:t>
            </a:r>
          </a:p>
          <a:p>
            <a:r>
              <a:rPr kumimoji="1" lang="en-US" altLang="zh-MO" sz="2200" dirty="0">
                <a:latin typeface="Calibri" panose="020F0502020204030204" pitchFamily="34" charset="0"/>
                <a:cs typeface="Calibri" panose="020F0502020204030204" pitchFamily="34" charset="0"/>
              </a:rPr>
              <a:t>Created a script to help with CNF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61119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6CB6D49-BA37-D3E0-B51F-7F2563198EAA}"/>
              </a:ext>
            </a:extLst>
          </p:cNvPr>
          <p:cNvSpPr txBox="1"/>
          <p:nvPr/>
        </p:nvSpPr>
        <p:spPr>
          <a:xfrm>
            <a:off x="574618" y="417716"/>
            <a:ext cx="10652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MO" sz="4000" dirty="0">
                <a:latin typeface="+mj-lt"/>
                <a:cs typeface="Calibri Light" panose="020F0302020204030204" pitchFamily="34" charset="0"/>
              </a:rPr>
              <a:t>For this example…</a:t>
            </a:r>
            <a:endParaRPr kumimoji="1" lang="zh-MO" altLang="en-US" sz="4000" dirty="0">
              <a:latin typeface="+mj-lt"/>
              <a:cs typeface="Calibri Light" panose="020F0302020204030204" pitchFamily="34" charset="0"/>
            </a:endParaRPr>
          </a:p>
        </p:txBody>
      </p:sp>
      <p:pic>
        <p:nvPicPr>
          <p:cNvPr id="4" name="圖片 3" descr="一張含有 文字, 電子產品, 螢幕擷取畫面, 陳列 的圖片&#10;&#10;自動產生的描述">
            <a:extLst>
              <a:ext uri="{FF2B5EF4-FFF2-40B4-BE49-F238E27FC236}">
                <a16:creationId xmlns:a16="http://schemas.microsoft.com/office/drawing/2014/main" id="{2FA9F403-6991-036B-0B3B-E8A62C18F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34" y="1045978"/>
            <a:ext cx="8011331" cy="6156918"/>
          </a:xfrm>
          <a:prstGeom prst="rect">
            <a:avLst/>
          </a:prstGeom>
        </p:spPr>
      </p:pic>
      <p:sp>
        <p:nvSpPr>
          <p:cNvPr id="5" name="左大括弧 4">
            <a:extLst>
              <a:ext uri="{FF2B5EF4-FFF2-40B4-BE49-F238E27FC236}">
                <a16:creationId xmlns:a16="http://schemas.microsoft.com/office/drawing/2014/main" id="{BCC9BED7-664B-7990-A2E3-098D3D6003EB}"/>
              </a:ext>
            </a:extLst>
          </p:cNvPr>
          <p:cNvSpPr/>
          <p:nvPr/>
        </p:nvSpPr>
        <p:spPr>
          <a:xfrm>
            <a:off x="2182092" y="3231573"/>
            <a:ext cx="145472" cy="23899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MO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5899B0-4893-E0A7-3E05-79244C4F8E20}"/>
              </a:ext>
            </a:extLst>
          </p:cNvPr>
          <p:cNvSpPr txBox="1"/>
          <p:nvPr/>
        </p:nvSpPr>
        <p:spPr>
          <a:xfrm>
            <a:off x="875093" y="4103361"/>
            <a:ext cx="124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MO" dirty="0">
                <a:latin typeface="Calibri Light" panose="020F0302020204030204" pitchFamily="34" charset="0"/>
                <a:cs typeface="Calibri Light" panose="020F0302020204030204" pitchFamily="34" charset="0"/>
              </a:rPr>
              <a:t>Variable</a:t>
            </a:r>
          </a:p>
          <a:p>
            <a:pPr algn="ctr"/>
            <a:r>
              <a:rPr kumimoji="1" lang="en-US" altLang="zh-MO" dirty="0">
                <a:latin typeface="Calibri Light" panose="020F0302020204030204" pitchFamily="34" charset="0"/>
                <a:cs typeface="Calibri Light" panose="020F0302020204030204" pitchFamily="34" charset="0"/>
              </a:rPr>
              <a:t>Declaration</a:t>
            </a:r>
            <a:endParaRPr kumimoji="1" lang="zh-MO" alt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5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, 螢幕擷取畫面, 軟體, 陳列 的圖片&#10;&#10;自動產生的描述">
            <a:extLst>
              <a:ext uri="{FF2B5EF4-FFF2-40B4-BE49-F238E27FC236}">
                <a16:creationId xmlns:a16="http://schemas.microsoft.com/office/drawing/2014/main" id="{E1139B23-C210-0F29-DF53-9195FD110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33" y="1045978"/>
            <a:ext cx="7995213" cy="614453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16CB6D49-BA37-D3E0-B51F-7F2563198EAA}"/>
              </a:ext>
            </a:extLst>
          </p:cNvPr>
          <p:cNvSpPr txBox="1"/>
          <p:nvPr/>
        </p:nvSpPr>
        <p:spPr>
          <a:xfrm>
            <a:off x="574618" y="417716"/>
            <a:ext cx="10652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MO" sz="4000" dirty="0">
                <a:latin typeface="+mj-lt"/>
                <a:cs typeface="Calibri Light" panose="020F0302020204030204" pitchFamily="34" charset="0"/>
              </a:rPr>
              <a:t>For this example…</a:t>
            </a:r>
            <a:endParaRPr kumimoji="1" lang="zh-MO" altLang="en-US" sz="4000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5899B0-4893-E0A7-3E05-79244C4F8E20}"/>
              </a:ext>
            </a:extLst>
          </p:cNvPr>
          <p:cNvSpPr txBox="1"/>
          <p:nvPr/>
        </p:nvSpPr>
        <p:spPr>
          <a:xfrm>
            <a:off x="6443942" y="362516"/>
            <a:ext cx="34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MO" dirty="0">
                <a:latin typeface="Calibri Light" panose="020F0302020204030204" pitchFamily="34" charset="0"/>
                <a:cs typeface="Calibri Light" panose="020F0302020204030204" pitchFamily="34" charset="0"/>
              </a:rPr>
              <a:t>Rungs as given in the program</a:t>
            </a:r>
            <a:endParaRPr kumimoji="1" lang="zh-MO" alt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9" name="曲線接點 8">
            <a:extLst>
              <a:ext uri="{FF2B5EF4-FFF2-40B4-BE49-F238E27FC236}">
                <a16:creationId xmlns:a16="http://schemas.microsoft.com/office/drawing/2014/main" id="{2C0C6713-C09B-5DB6-E6D8-3B10F40C1433}"/>
              </a:ext>
            </a:extLst>
          </p:cNvPr>
          <p:cNvCxnSpPr>
            <a:cxnSpLocks/>
          </p:cNvCxnSpPr>
          <p:nvPr/>
        </p:nvCxnSpPr>
        <p:spPr>
          <a:xfrm rot="5400000">
            <a:off x="7054099" y="902680"/>
            <a:ext cx="459858" cy="2285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50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, 螢幕擷取畫面, 軟體, 陳列 的圖片&#10;&#10;自動產生的描述">
            <a:extLst>
              <a:ext uri="{FF2B5EF4-FFF2-40B4-BE49-F238E27FC236}">
                <a16:creationId xmlns:a16="http://schemas.microsoft.com/office/drawing/2014/main" id="{9A0002EA-CCA5-6D29-A8A6-BB48722BC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453" y="1045978"/>
            <a:ext cx="7995213" cy="614453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16CB6D49-BA37-D3E0-B51F-7F2563198EAA}"/>
              </a:ext>
            </a:extLst>
          </p:cNvPr>
          <p:cNvSpPr txBox="1"/>
          <p:nvPr/>
        </p:nvSpPr>
        <p:spPr>
          <a:xfrm>
            <a:off x="574618" y="417716"/>
            <a:ext cx="10652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MO" sz="4000" dirty="0">
                <a:latin typeface="+mj-lt"/>
                <a:cs typeface="Calibri Light" panose="020F0302020204030204" pitchFamily="34" charset="0"/>
              </a:rPr>
              <a:t>For this example…</a:t>
            </a:r>
            <a:endParaRPr kumimoji="1" lang="zh-MO" altLang="en-US" sz="4000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ED7791-D33C-FF1D-C48C-A1FE6FA1D3D1}"/>
              </a:ext>
            </a:extLst>
          </p:cNvPr>
          <p:cNvSpPr/>
          <p:nvPr/>
        </p:nvSpPr>
        <p:spPr>
          <a:xfrm>
            <a:off x="2961408" y="3657599"/>
            <a:ext cx="5496791" cy="1724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64244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B3F013-40B9-6615-05A1-A2B5F4DF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MO" dirty="0"/>
              <a:t>Graph Construction</a:t>
            </a:r>
            <a:endParaRPr kumimoji="1" lang="zh-MO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953655-03DF-BAC3-2FEC-60DBFFA81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517" y="341168"/>
            <a:ext cx="3823855" cy="61756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MO" sz="2400" dirty="0">
                <a:latin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kumimoji="1" lang="en-US" altLang="zh-MO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NeuroSAT</a:t>
            </a:r>
            <a:r>
              <a:rPr kumimoji="1" lang="en-US" altLang="zh-MO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M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MO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https://arxiv.org/abs/1802.03685</a:t>
            </a:r>
            <a:r>
              <a:rPr kumimoji="1" lang="en-US" altLang="zh-M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MO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1" lang="en-US" altLang="zh-MO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MO" sz="2400" dirty="0">
                <a:latin typeface="Calibri" panose="020F0502020204030204" pitchFamily="34" charset="0"/>
                <a:cs typeface="Calibri" panose="020F0502020204030204" pitchFamily="34" charset="0"/>
              </a:rPr>
              <a:t>make </a:t>
            </a:r>
            <a:r>
              <a:rPr kumimoji="1" lang="en-US" altLang="zh-MO" sz="2400" i="1" dirty="0">
                <a:latin typeface="Calibri" panose="020F0502020204030204" pitchFamily="34" charset="0"/>
                <a:cs typeface="Calibri" panose="020F0502020204030204" pitchFamily="34" charset="0"/>
              </a:rPr>
              <a:t>bipartite</a:t>
            </a:r>
            <a:r>
              <a:rPr kumimoji="1" lang="en-US" altLang="zh-MO" sz="2400" dirty="0">
                <a:latin typeface="Calibri" panose="020F0502020204030204" pitchFamily="34" charset="0"/>
                <a:cs typeface="Calibri" panose="020F0502020204030204" pitchFamily="34" charset="0"/>
              </a:rPr>
              <a:t> graph from CNF:</a:t>
            </a:r>
          </a:p>
          <a:p>
            <a:pPr lvl="1"/>
            <a:r>
              <a:rPr kumimoji="1" lang="en-US" altLang="zh-MO" sz="2000" dirty="0">
                <a:latin typeface="Calibri" panose="020F0502020204030204" pitchFamily="34" charset="0"/>
                <a:cs typeface="Calibri" panose="020F0502020204030204" pitchFamily="34" charset="0"/>
              </a:rPr>
              <a:t>One side: each node is a </a:t>
            </a:r>
            <a:r>
              <a:rPr kumimoji="1" lang="en-US" altLang="zh-MO" sz="2000" i="1" dirty="0">
                <a:latin typeface="Calibri" panose="020F0502020204030204" pitchFamily="34" charset="0"/>
                <a:cs typeface="Calibri" panose="020F0502020204030204" pitchFamily="34" charset="0"/>
              </a:rPr>
              <a:t>clause</a:t>
            </a:r>
            <a:r>
              <a:rPr kumimoji="1" lang="en-US" altLang="zh-MO" sz="2000" dirty="0">
                <a:latin typeface="Calibri" panose="020F0502020204030204" pitchFamily="34" charset="0"/>
                <a:cs typeface="Calibri" panose="020F0502020204030204" pitchFamily="34" charset="0"/>
              </a:rPr>
              <a:t> of master CNF</a:t>
            </a:r>
          </a:p>
          <a:p>
            <a:pPr lvl="1"/>
            <a:r>
              <a:rPr kumimoji="1" lang="en-US" altLang="zh-MO" sz="2000" dirty="0">
                <a:latin typeface="Calibri" panose="020F0502020204030204" pitchFamily="34" charset="0"/>
                <a:cs typeface="Calibri" panose="020F0502020204030204" pitchFamily="34" charset="0"/>
              </a:rPr>
              <a:t>Other side: all </a:t>
            </a:r>
            <a:r>
              <a:rPr kumimoji="1" lang="en-US" altLang="zh-MO" sz="2000" i="1" dirty="0">
                <a:latin typeface="Calibri" panose="020F0502020204030204" pitchFamily="34" charset="0"/>
                <a:cs typeface="Calibri" panose="020F0502020204030204" pitchFamily="34" charset="0"/>
              </a:rPr>
              <a:t>literals</a:t>
            </a:r>
            <a:r>
              <a:rPr kumimoji="1" lang="en-US" altLang="zh-MO"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br>
              <a:rPr kumimoji="1" lang="en-US" altLang="zh-MO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zh-MO" sz="2000" dirty="0">
                <a:latin typeface="Calibri" panose="020F0502020204030204" pitchFamily="34" charset="0"/>
                <a:cs typeface="Calibri" panose="020F0502020204030204" pitchFamily="34" charset="0"/>
              </a:rPr>
              <a:t>i.e., all variables and their negations</a:t>
            </a:r>
          </a:p>
          <a:p>
            <a:r>
              <a:rPr kumimoji="1" lang="en-US" altLang="zh-MO" sz="2200" dirty="0">
                <a:latin typeface="Calibri" panose="020F0502020204030204" pitchFamily="34" charset="0"/>
                <a:cs typeface="Calibri" panose="020F0502020204030204" pitchFamily="34" charset="0"/>
              </a:rPr>
              <a:t>Learn graph grammar from it</a:t>
            </a:r>
          </a:p>
        </p:txBody>
      </p:sp>
      <p:pic>
        <p:nvPicPr>
          <p:cNvPr id="7" name="圖片 6" descr="一張含有 圓形, 圖表, 圖畫, 行 的圖片&#10;&#10;自動產生的描述">
            <a:extLst>
              <a:ext uri="{FF2B5EF4-FFF2-40B4-BE49-F238E27FC236}">
                <a16:creationId xmlns:a16="http://schemas.microsoft.com/office/drawing/2014/main" id="{928F173F-8A06-7674-CBF6-CF3A66DF5D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25"/>
          <a:stretch/>
        </p:blipFill>
        <p:spPr>
          <a:xfrm>
            <a:off x="8219208" y="1434732"/>
            <a:ext cx="3972791" cy="42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38440"/>
      </p:ext>
    </p:extLst>
  </p:cSld>
  <p:clrMapOvr>
    <a:masterClrMapping/>
  </p:clrMapOvr>
</p:sld>
</file>

<file path=ppt/theme/theme1.xml><?xml version="1.0" encoding="utf-8"?>
<a:theme xmlns:a="http://schemas.openxmlformats.org/drawingml/2006/main" name="地圖集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地圖集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地圖集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dirty="0" smtClean="0">
            <a:latin typeface="Calibri Light" panose="020F0302020204030204" pitchFamily="34" charset="0"/>
            <a:cs typeface="Calibri Light" panose="020F03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101</TotalTime>
  <Words>308</Words>
  <Application>Microsoft Macintosh PowerPoint</Application>
  <PresentationFormat>寬螢幕</PresentationFormat>
  <Paragraphs>32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Times New Roman</vt:lpstr>
      <vt:lpstr>Wingdings</vt:lpstr>
      <vt:lpstr>地圖集</vt:lpstr>
      <vt:lpstr>PLC to Graph Progress</vt:lpstr>
      <vt:lpstr>Pump Control Example</vt:lpstr>
      <vt:lpstr>CNF Approach</vt:lpstr>
      <vt:lpstr>PLCdb</vt:lpstr>
      <vt:lpstr>PowerPoint 簡報</vt:lpstr>
      <vt:lpstr>PowerPoint 簡報</vt:lpstr>
      <vt:lpstr>PowerPoint 簡報</vt:lpstr>
      <vt:lpstr>Graph Construction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俊濠 葉</dc:creator>
  <cp:lastModifiedBy>俊濠 葉</cp:lastModifiedBy>
  <cp:revision>5</cp:revision>
  <dcterms:created xsi:type="dcterms:W3CDTF">2024-07-15T23:33:02Z</dcterms:created>
  <dcterms:modified xsi:type="dcterms:W3CDTF">2024-07-16T01:55:44Z</dcterms:modified>
</cp:coreProperties>
</file>