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A LYNGDOH" userId="0c6fd27d47ece960" providerId="LiveId" clId="{1648912C-6018-428D-98E8-DA56B57A7386}"/>
    <pc:docChg chg="undo custSel addSld modSld">
      <pc:chgData name="NADIA LYNGDOH" userId="0c6fd27d47ece960" providerId="LiveId" clId="{1648912C-6018-428D-98E8-DA56B57A7386}" dt="2024-11-16T12:56:04.366" v="652" actId="14100"/>
      <pc:docMkLst>
        <pc:docMk/>
      </pc:docMkLst>
      <pc:sldChg chg="addSp delSp modSp new mod">
        <pc:chgData name="NADIA LYNGDOH" userId="0c6fd27d47ece960" providerId="LiveId" clId="{1648912C-6018-428D-98E8-DA56B57A7386}" dt="2024-11-16T12:51:44.616" v="608" actId="27636"/>
        <pc:sldMkLst>
          <pc:docMk/>
          <pc:sldMk cId="1391712585" sldId="256"/>
        </pc:sldMkLst>
        <pc:spChg chg="mod">
          <ac:chgData name="NADIA LYNGDOH" userId="0c6fd27d47ece960" providerId="LiveId" clId="{1648912C-6018-428D-98E8-DA56B57A7386}" dt="2024-11-16T12:51:44.508" v="607"/>
          <ac:spMkLst>
            <pc:docMk/>
            <pc:sldMk cId="1391712585" sldId="256"/>
            <ac:spMk id="2" creationId="{2B90F943-9658-AC11-0C97-8636A6CD6151}"/>
          </ac:spMkLst>
        </pc:spChg>
        <pc:spChg chg="mod">
          <ac:chgData name="NADIA LYNGDOH" userId="0c6fd27d47ece960" providerId="LiveId" clId="{1648912C-6018-428D-98E8-DA56B57A7386}" dt="2024-11-16T12:51:44.616" v="608" actId="27636"/>
          <ac:spMkLst>
            <pc:docMk/>
            <pc:sldMk cId="1391712585" sldId="256"/>
            <ac:spMk id="3" creationId="{00EC4D97-2133-ACEE-CB11-8BF42D04B414}"/>
          </ac:spMkLst>
        </pc:spChg>
        <pc:spChg chg="add del mod">
          <ac:chgData name="NADIA LYNGDOH" userId="0c6fd27d47ece960" providerId="LiveId" clId="{1648912C-6018-428D-98E8-DA56B57A7386}" dt="2024-11-16T12:06:45.009" v="99"/>
          <ac:spMkLst>
            <pc:docMk/>
            <pc:sldMk cId="1391712585" sldId="256"/>
            <ac:spMk id="4" creationId="{79D0861C-AC6D-0338-C5C2-4680312B32B3}"/>
          </ac:spMkLst>
        </pc:spChg>
        <pc:spChg chg="add mod">
          <ac:chgData name="NADIA LYNGDOH" userId="0c6fd27d47ece960" providerId="LiveId" clId="{1648912C-6018-428D-98E8-DA56B57A7386}" dt="2024-11-16T12:10:43.168" v="258" actId="20577"/>
          <ac:spMkLst>
            <pc:docMk/>
            <pc:sldMk cId="1391712585" sldId="256"/>
            <ac:spMk id="5" creationId="{49B5C6CC-8AF3-5312-99B6-974BCF3F514F}"/>
          </ac:spMkLst>
        </pc:spChg>
      </pc:sldChg>
      <pc:sldChg chg="addSp delSp modSp new mod">
        <pc:chgData name="NADIA LYNGDOH" userId="0c6fd27d47ece960" providerId="LiveId" clId="{1648912C-6018-428D-98E8-DA56B57A7386}" dt="2024-11-16T12:52:06.362" v="610" actId="255"/>
        <pc:sldMkLst>
          <pc:docMk/>
          <pc:sldMk cId="2820215701" sldId="257"/>
        </pc:sldMkLst>
        <pc:spChg chg="del mod">
          <ac:chgData name="NADIA LYNGDOH" userId="0c6fd27d47ece960" providerId="LiveId" clId="{1648912C-6018-428D-98E8-DA56B57A7386}" dt="2024-11-16T12:12:01.532" v="271" actId="478"/>
          <ac:spMkLst>
            <pc:docMk/>
            <pc:sldMk cId="2820215701" sldId="257"/>
            <ac:spMk id="2" creationId="{710763EE-F5E6-C3E0-F885-F549A4959065}"/>
          </ac:spMkLst>
        </pc:spChg>
        <pc:spChg chg="mod">
          <ac:chgData name="NADIA LYNGDOH" userId="0c6fd27d47ece960" providerId="LiveId" clId="{1648912C-6018-428D-98E8-DA56B57A7386}" dt="2024-11-16T12:51:44.656" v="609" actId="27636"/>
          <ac:spMkLst>
            <pc:docMk/>
            <pc:sldMk cId="2820215701" sldId="257"/>
            <ac:spMk id="3" creationId="{56C92E31-992A-72AA-60BE-B3965180762B}"/>
          </ac:spMkLst>
        </pc:spChg>
        <pc:spChg chg="add del mod">
          <ac:chgData name="NADIA LYNGDOH" userId="0c6fd27d47ece960" providerId="LiveId" clId="{1648912C-6018-428D-98E8-DA56B57A7386}" dt="2024-11-16T12:33:27.541" v="380"/>
          <ac:spMkLst>
            <pc:docMk/>
            <pc:sldMk cId="2820215701" sldId="257"/>
            <ac:spMk id="8" creationId="{8D320349-EDDE-CF04-F696-9DEA1E3F654D}"/>
          </ac:spMkLst>
        </pc:spChg>
        <pc:spChg chg="add del mod">
          <ac:chgData name="NADIA LYNGDOH" userId="0c6fd27d47ece960" providerId="LiveId" clId="{1648912C-6018-428D-98E8-DA56B57A7386}" dt="2024-11-16T12:35:06.173" v="397"/>
          <ac:spMkLst>
            <pc:docMk/>
            <pc:sldMk cId="2820215701" sldId="257"/>
            <ac:spMk id="9" creationId="{9E277E1D-7B33-C1F2-14CC-24A68F8C472E}"/>
          </ac:spMkLst>
        </pc:spChg>
        <pc:spChg chg="add mod">
          <ac:chgData name="NADIA LYNGDOH" userId="0c6fd27d47ece960" providerId="LiveId" clId="{1648912C-6018-428D-98E8-DA56B57A7386}" dt="2024-11-16T12:52:06.362" v="610" actId="255"/>
          <ac:spMkLst>
            <pc:docMk/>
            <pc:sldMk cId="2820215701" sldId="257"/>
            <ac:spMk id="10" creationId="{098028A8-DFE8-9BC4-3945-38DCA97F218C}"/>
          </ac:spMkLst>
        </pc:spChg>
        <pc:spChg chg="add del mod">
          <ac:chgData name="NADIA LYNGDOH" userId="0c6fd27d47ece960" providerId="LiveId" clId="{1648912C-6018-428D-98E8-DA56B57A7386}" dt="2024-11-16T12:35:06.173" v="395" actId="478"/>
          <ac:spMkLst>
            <pc:docMk/>
            <pc:sldMk cId="2820215701" sldId="257"/>
            <ac:spMk id="11" creationId="{29D259BF-A08E-8BBE-712F-C6ABEDBE8F8D}"/>
          </ac:spMkLst>
        </pc:spChg>
        <pc:picChg chg="add del mod">
          <ac:chgData name="NADIA LYNGDOH" userId="0c6fd27d47ece960" providerId="LiveId" clId="{1648912C-6018-428D-98E8-DA56B57A7386}" dt="2024-11-16T12:18:37.566" v="313" actId="478"/>
          <ac:picMkLst>
            <pc:docMk/>
            <pc:sldMk cId="2820215701" sldId="257"/>
            <ac:picMk id="5" creationId="{9E8A91DA-61D0-C32B-EC1B-B7A71CC3BF23}"/>
          </ac:picMkLst>
        </pc:picChg>
        <pc:picChg chg="add mod">
          <ac:chgData name="NADIA LYNGDOH" userId="0c6fd27d47ece960" providerId="LiveId" clId="{1648912C-6018-428D-98E8-DA56B57A7386}" dt="2024-11-16T12:33:46.033" v="381" actId="1076"/>
          <ac:picMkLst>
            <pc:docMk/>
            <pc:sldMk cId="2820215701" sldId="257"/>
            <ac:picMk id="7" creationId="{7FCE15EA-53AC-16CA-B843-26087F6102FD}"/>
          </ac:picMkLst>
        </pc:picChg>
      </pc:sldChg>
      <pc:sldChg chg="delSp modSp new mod">
        <pc:chgData name="NADIA LYNGDOH" userId="0c6fd27d47ece960" providerId="LiveId" clId="{1648912C-6018-428D-98E8-DA56B57A7386}" dt="2024-11-16T12:54:12.343" v="624" actId="1076"/>
        <pc:sldMkLst>
          <pc:docMk/>
          <pc:sldMk cId="1929738487" sldId="258"/>
        </pc:sldMkLst>
        <pc:spChg chg="del">
          <ac:chgData name="NADIA LYNGDOH" userId="0c6fd27d47ece960" providerId="LiveId" clId="{1648912C-6018-428D-98E8-DA56B57A7386}" dt="2024-11-16T12:36:53.267" v="408" actId="478"/>
          <ac:spMkLst>
            <pc:docMk/>
            <pc:sldMk cId="1929738487" sldId="258"/>
            <ac:spMk id="2" creationId="{20A3C20E-D9D2-9F30-F328-23159672758B}"/>
          </ac:spMkLst>
        </pc:spChg>
        <pc:spChg chg="mod">
          <ac:chgData name="NADIA LYNGDOH" userId="0c6fd27d47ece960" providerId="LiveId" clId="{1648912C-6018-428D-98E8-DA56B57A7386}" dt="2024-11-16T12:54:12.343" v="624" actId="1076"/>
          <ac:spMkLst>
            <pc:docMk/>
            <pc:sldMk cId="1929738487" sldId="258"/>
            <ac:spMk id="3" creationId="{47F181EC-5C11-D5B5-8A23-A08E059D453B}"/>
          </ac:spMkLst>
        </pc:spChg>
      </pc:sldChg>
      <pc:sldChg chg="delSp modSp new mod">
        <pc:chgData name="NADIA LYNGDOH" userId="0c6fd27d47ece960" providerId="LiveId" clId="{1648912C-6018-428D-98E8-DA56B57A7386}" dt="2024-11-16T12:53:43.820" v="621" actId="1076"/>
        <pc:sldMkLst>
          <pc:docMk/>
          <pc:sldMk cId="464605379" sldId="259"/>
        </pc:sldMkLst>
        <pc:spChg chg="del">
          <ac:chgData name="NADIA LYNGDOH" userId="0c6fd27d47ece960" providerId="LiveId" clId="{1648912C-6018-428D-98E8-DA56B57A7386}" dt="2024-11-16T12:45:48.358" v="534" actId="478"/>
          <ac:spMkLst>
            <pc:docMk/>
            <pc:sldMk cId="464605379" sldId="259"/>
            <ac:spMk id="2" creationId="{822DAD8F-124C-F391-97EF-FAB8B0A062EE}"/>
          </ac:spMkLst>
        </pc:spChg>
        <pc:spChg chg="mod">
          <ac:chgData name="NADIA LYNGDOH" userId="0c6fd27d47ece960" providerId="LiveId" clId="{1648912C-6018-428D-98E8-DA56B57A7386}" dt="2024-11-16T12:53:43.820" v="621" actId="1076"/>
          <ac:spMkLst>
            <pc:docMk/>
            <pc:sldMk cId="464605379" sldId="259"/>
            <ac:spMk id="3" creationId="{46727510-7976-EBB4-CED4-105232B08ABA}"/>
          </ac:spMkLst>
        </pc:spChg>
      </pc:sldChg>
      <pc:sldChg chg="modSp new mod">
        <pc:chgData name="NADIA LYNGDOH" userId="0c6fd27d47ece960" providerId="LiveId" clId="{1648912C-6018-428D-98E8-DA56B57A7386}" dt="2024-11-16T12:56:04.366" v="652" actId="14100"/>
        <pc:sldMkLst>
          <pc:docMk/>
          <pc:sldMk cId="1599955784" sldId="260"/>
        </pc:sldMkLst>
        <pc:spChg chg="mod">
          <ac:chgData name="NADIA LYNGDOH" userId="0c6fd27d47ece960" providerId="LiveId" clId="{1648912C-6018-428D-98E8-DA56B57A7386}" dt="2024-11-16T12:56:04.366" v="652" actId="14100"/>
          <ac:spMkLst>
            <pc:docMk/>
            <pc:sldMk cId="1599955784" sldId="260"/>
            <ac:spMk id="2" creationId="{B5A13FC3-B540-3F81-26A1-90C05A59A2CA}"/>
          </ac:spMkLst>
        </pc:spChg>
        <pc:spChg chg="mod">
          <ac:chgData name="NADIA LYNGDOH" userId="0c6fd27d47ece960" providerId="LiveId" clId="{1648912C-6018-428D-98E8-DA56B57A7386}" dt="2024-11-16T12:55:48.477" v="650" actId="14100"/>
          <ac:spMkLst>
            <pc:docMk/>
            <pc:sldMk cId="1599955784" sldId="260"/>
            <ac:spMk id="3" creationId="{14D1BAD1-21F1-7A51-BB28-F3A525B1C5B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BEEF81C-7366-4E40-A882-92495D288CCF}" type="datetimeFigureOut">
              <a:rPr lang="en-IN" smtClean="0"/>
              <a:t>16-11-2024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96843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328133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324897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CBA9057-EFD9-4ED2-8F6C-A191EF9400E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347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1123595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EEF81C-7366-4E40-A882-92495D288CCF}"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276669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EEF81C-7366-4E40-A882-92495D288CCF}"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347770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EF81C-7366-4E40-A882-92495D288CC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3967833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BEEF81C-7366-4E40-A882-92495D288CCF}" type="datetimeFigureOut">
              <a:rPr lang="en-IN" smtClean="0"/>
              <a:t>16-11-2024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216004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EF81C-7366-4E40-A882-92495D288CC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18622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BEEF81C-7366-4E40-A882-92495D288CCF}" type="datetimeFigureOut">
              <a:rPr lang="en-IN" smtClean="0"/>
              <a:t>16-11-2024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108635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260233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EF81C-7366-4E40-A882-92495D288CCF}"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43993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EF81C-7366-4E40-A882-92495D288CCF}"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426040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EF81C-7366-4E40-A882-92495D288CCF}"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698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415961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EF81C-7366-4E40-A882-92495D288CC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A9057-EFD9-4ED2-8F6C-A191EF9400E5}" type="slidenum">
              <a:rPr lang="en-IN" smtClean="0"/>
              <a:t>‹#›</a:t>
            </a:fld>
            <a:endParaRPr lang="en-IN"/>
          </a:p>
        </p:txBody>
      </p:sp>
    </p:spTree>
    <p:extLst>
      <p:ext uri="{BB962C8B-B14F-4D97-AF65-F5344CB8AC3E}">
        <p14:creationId xmlns:p14="http://schemas.microsoft.com/office/powerpoint/2010/main" val="428126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EEF81C-7366-4E40-A882-92495D288CCF}" type="datetimeFigureOut">
              <a:rPr lang="en-IN" smtClean="0"/>
              <a:t>16-11-2024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BA9057-EFD9-4ED2-8F6C-A191EF9400E5}" type="slidenum">
              <a:rPr lang="en-IN" smtClean="0"/>
              <a:t>‹#›</a:t>
            </a:fld>
            <a:endParaRPr lang="en-IN"/>
          </a:p>
        </p:txBody>
      </p:sp>
    </p:spTree>
    <p:extLst>
      <p:ext uri="{BB962C8B-B14F-4D97-AF65-F5344CB8AC3E}">
        <p14:creationId xmlns:p14="http://schemas.microsoft.com/office/powerpoint/2010/main" val="393656310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F943-9658-AC11-0C97-8636A6CD6151}"/>
              </a:ext>
            </a:extLst>
          </p:cNvPr>
          <p:cNvSpPr>
            <a:spLocks noGrp="1"/>
          </p:cNvSpPr>
          <p:nvPr>
            <p:ph type="ctrTitle"/>
          </p:nvPr>
        </p:nvSpPr>
        <p:spPr/>
        <p:txBody>
          <a:bodyPr/>
          <a:lstStyle/>
          <a:p>
            <a:pPr algn="ctr"/>
            <a:r>
              <a:rPr lang="en-IN" b="1" dirty="0"/>
              <a:t>DRY SUMP LUBRICATION SYSTEM</a:t>
            </a:r>
          </a:p>
        </p:txBody>
      </p:sp>
      <p:sp>
        <p:nvSpPr>
          <p:cNvPr id="3" name="Subtitle 2">
            <a:extLst>
              <a:ext uri="{FF2B5EF4-FFF2-40B4-BE49-F238E27FC236}">
                <a16:creationId xmlns:a16="http://schemas.microsoft.com/office/drawing/2014/main" id="{00EC4D97-2133-ACEE-CB11-8BF42D04B414}"/>
              </a:ext>
            </a:extLst>
          </p:cNvPr>
          <p:cNvSpPr>
            <a:spLocks noGrp="1"/>
          </p:cNvSpPr>
          <p:nvPr>
            <p:ph type="subTitle" idx="1"/>
          </p:nvPr>
        </p:nvSpPr>
        <p:spPr>
          <a:xfrm>
            <a:off x="1371600" y="3770721"/>
            <a:ext cx="9448800" cy="527901"/>
          </a:xfrm>
        </p:spPr>
        <p:txBody>
          <a:bodyPr>
            <a:normAutofit fontScale="77500" lnSpcReduction="20000"/>
          </a:bodyPr>
          <a:lstStyle/>
          <a:p>
            <a:pPr algn="ctr"/>
            <a:r>
              <a:rPr lang="en-IN" sz="3800" b="1" dirty="0"/>
              <a:t>NATIONAL INSTITUTE OF TECHNOLOGY, MEGHALAYA</a:t>
            </a:r>
          </a:p>
          <a:p>
            <a:pPr algn="ctr"/>
            <a:endParaRPr lang="en-IN" sz="3800" b="1" dirty="0"/>
          </a:p>
          <a:p>
            <a:pPr algn="ctr"/>
            <a:endParaRPr lang="en-IN" b="1" dirty="0"/>
          </a:p>
        </p:txBody>
      </p:sp>
      <p:sp>
        <p:nvSpPr>
          <p:cNvPr id="5" name="TextBox 4">
            <a:extLst>
              <a:ext uri="{FF2B5EF4-FFF2-40B4-BE49-F238E27FC236}">
                <a16:creationId xmlns:a16="http://schemas.microsoft.com/office/drawing/2014/main" id="{49B5C6CC-8AF3-5312-99B6-974BCF3F514F}"/>
              </a:ext>
            </a:extLst>
          </p:cNvPr>
          <p:cNvSpPr txBox="1"/>
          <p:nvPr/>
        </p:nvSpPr>
        <p:spPr>
          <a:xfrm>
            <a:off x="8003357" y="4543720"/>
            <a:ext cx="3978111" cy="1477328"/>
          </a:xfrm>
          <a:prstGeom prst="rect">
            <a:avLst/>
          </a:prstGeom>
          <a:noFill/>
        </p:spPr>
        <p:txBody>
          <a:bodyPr wrap="square" rtlCol="0">
            <a:spAutoFit/>
          </a:bodyPr>
          <a:lstStyle/>
          <a:p>
            <a:r>
              <a:rPr lang="en-IN" dirty="0"/>
              <a:t>SUBMITTED BY:</a:t>
            </a:r>
          </a:p>
          <a:p>
            <a:r>
              <a:rPr lang="en-IN" dirty="0" err="1"/>
              <a:t>Nadialyne</a:t>
            </a:r>
            <a:r>
              <a:rPr lang="en-IN" dirty="0"/>
              <a:t> Lyngdoh (B22ME006)</a:t>
            </a:r>
          </a:p>
          <a:p>
            <a:r>
              <a:rPr lang="en-IN" dirty="0"/>
              <a:t>Aditya Kumar Pandey (B22ME018)</a:t>
            </a:r>
          </a:p>
          <a:p>
            <a:r>
              <a:rPr lang="en-IN" dirty="0"/>
              <a:t>Om Prakash Yadav (B22ME025)</a:t>
            </a:r>
          </a:p>
          <a:p>
            <a:r>
              <a:rPr lang="en-IN" dirty="0" err="1"/>
              <a:t>Dameshua</a:t>
            </a:r>
            <a:r>
              <a:rPr lang="en-IN" dirty="0"/>
              <a:t> S. </a:t>
            </a:r>
            <a:r>
              <a:rPr lang="en-IN" dirty="0" err="1"/>
              <a:t>Warjri</a:t>
            </a:r>
            <a:r>
              <a:rPr lang="en-IN" dirty="0"/>
              <a:t> (B22ME028)</a:t>
            </a:r>
          </a:p>
        </p:txBody>
      </p:sp>
    </p:spTree>
    <p:extLst>
      <p:ext uri="{BB962C8B-B14F-4D97-AF65-F5344CB8AC3E}">
        <p14:creationId xmlns:p14="http://schemas.microsoft.com/office/powerpoint/2010/main" val="139171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92E31-992A-72AA-60BE-B3965180762B}"/>
              </a:ext>
            </a:extLst>
          </p:cNvPr>
          <p:cNvSpPr>
            <a:spLocks noGrp="1"/>
          </p:cNvSpPr>
          <p:nvPr>
            <p:ph idx="1"/>
          </p:nvPr>
        </p:nvSpPr>
        <p:spPr>
          <a:xfrm>
            <a:off x="103694" y="2290714"/>
            <a:ext cx="6366715" cy="4473015"/>
          </a:xfrm>
        </p:spPr>
        <p:txBody>
          <a:bodyPr>
            <a:normAutofit fontScale="92500"/>
          </a:bodyPr>
          <a:lstStyle/>
          <a:p>
            <a:pPr marL="0" indent="0">
              <a:buNone/>
            </a:pPr>
            <a:r>
              <a:rPr lang="en-US" b="1" dirty="0"/>
              <a:t>Working Principle of Dry Sump Lubrication</a:t>
            </a:r>
            <a:r>
              <a:rPr lang="en-US" dirty="0"/>
              <a:t>: </a:t>
            </a:r>
          </a:p>
          <a:p>
            <a:pPr marL="457200" indent="-457200">
              <a:buAutoNum type="arabicPeriod"/>
            </a:pPr>
            <a:r>
              <a:rPr lang="en-US" dirty="0"/>
              <a:t>Scavenge Pumps: Multiple pumps (scavenge pumps) remove oil from the engine crankcase and transfer it to the external oil reservoir. </a:t>
            </a:r>
          </a:p>
          <a:p>
            <a:pPr marL="457200" indent="-457200">
              <a:buAutoNum type="arabicPeriod"/>
            </a:pPr>
            <a:r>
              <a:rPr lang="en-US" dirty="0"/>
              <a:t>Oil Reservoir: The oil is collected, cooled, and de-aerated in the external reservoir, ensuring it is free of air bubbles. </a:t>
            </a:r>
          </a:p>
          <a:p>
            <a:pPr marL="457200" indent="-457200">
              <a:buAutoNum type="arabicPeriod"/>
            </a:pPr>
            <a:r>
              <a:rPr lang="en-US" dirty="0"/>
              <a:t>Pressure Pump: A pressure pump then supplies the de-aerated, cooled oil back into the engine to lubricate moving parts. </a:t>
            </a:r>
          </a:p>
          <a:p>
            <a:pPr marL="457200" indent="-457200">
              <a:buAutoNum type="arabicPeriod"/>
            </a:pPr>
            <a:r>
              <a:rPr lang="en-US" dirty="0"/>
              <a:t>Oil Flow: The oil flows continuously, ensuring all engine components receive adequate lubrication, even during extreme operating conditions.</a:t>
            </a:r>
          </a:p>
        </p:txBody>
      </p:sp>
      <p:pic>
        <p:nvPicPr>
          <p:cNvPr id="7" name="Picture 6">
            <a:extLst>
              <a:ext uri="{FF2B5EF4-FFF2-40B4-BE49-F238E27FC236}">
                <a16:creationId xmlns:a16="http://schemas.microsoft.com/office/drawing/2014/main" id="{7FCE15EA-53AC-16CA-B843-26087F610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409" y="3334734"/>
            <a:ext cx="5561815" cy="3219843"/>
          </a:xfrm>
          <a:prstGeom prst="rect">
            <a:avLst/>
          </a:prstGeom>
        </p:spPr>
      </p:pic>
      <p:sp>
        <p:nvSpPr>
          <p:cNvPr id="10" name="Content Placeholder 2">
            <a:extLst>
              <a:ext uri="{FF2B5EF4-FFF2-40B4-BE49-F238E27FC236}">
                <a16:creationId xmlns:a16="http://schemas.microsoft.com/office/drawing/2014/main" id="{098028A8-DFE8-9BC4-3945-38DCA97F218C}"/>
              </a:ext>
            </a:extLst>
          </p:cNvPr>
          <p:cNvSpPr txBox="1">
            <a:spLocks/>
          </p:cNvSpPr>
          <p:nvPr/>
        </p:nvSpPr>
        <p:spPr>
          <a:xfrm>
            <a:off x="159776" y="763571"/>
            <a:ext cx="11872448" cy="152714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en-US" sz="2200" b="1" dirty="0"/>
              <a:t>Definition of Dry Sump Lubrication</a:t>
            </a:r>
            <a:r>
              <a:rPr lang="en-US" dirty="0"/>
              <a:t>: Dry sump lubrication is a system used in high-performance engines where the oil is stored in a separate external reservoir rather than in the oil pan (sump) of the engine. This setup helps maintain consistent oil pressure and improves engine performance, especially under high stress conditions.</a:t>
            </a:r>
          </a:p>
        </p:txBody>
      </p:sp>
    </p:spTree>
    <p:extLst>
      <p:ext uri="{BB962C8B-B14F-4D97-AF65-F5344CB8AC3E}">
        <p14:creationId xmlns:p14="http://schemas.microsoft.com/office/powerpoint/2010/main" val="282021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181EC-5C11-D5B5-8A23-A08E059D453B}"/>
              </a:ext>
            </a:extLst>
          </p:cNvPr>
          <p:cNvSpPr>
            <a:spLocks noGrp="1"/>
          </p:cNvSpPr>
          <p:nvPr>
            <p:ph idx="1"/>
          </p:nvPr>
        </p:nvSpPr>
        <p:spPr>
          <a:xfrm>
            <a:off x="472911" y="669303"/>
            <a:ext cx="11246178" cy="6108569"/>
          </a:xfrm>
        </p:spPr>
        <p:txBody>
          <a:bodyPr>
            <a:normAutofit fontScale="70000" lnSpcReduction="20000"/>
          </a:bodyPr>
          <a:lstStyle/>
          <a:p>
            <a:pPr marL="36900" indent="0">
              <a:buNone/>
            </a:pPr>
            <a:r>
              <a:rPr lang="en-US" sz="3400" b="1" dirty="0"/>
              <a:t>Components of Dry Sump Lubrication System and Their Uses</a:t>
            </a:r>
            <a:r>
              <a:rPr lang="en-US" sz="3400" dirty="0"/>
              <a:t> </a:t>
            </a:r>
          </a:p>
          <a:p>
            <a:pPr marL="36900" indent="0">
              <a:buNone/>
            </a:pPr>
            <a:endParaRPr lang="en-US" sz="3100" dirty="0"/>
          </a:p>
          <a:p>
            <a:pPr marL="494100" indent="-457200">
              <a:buAutoNum type="arabicPeriod"/>
            </a:pPr>
            <a:r>
              <a:rPr lang="en-US" sz="2300" b="1" dirty="0"/>
              <a:t>Scavenge Pumps</a:t>
            </a:r>
          </a:p>
          <a:p>
            <a:pPr marL="36900" indent="0">
              <a:buNone/>
            </a:pPr>
            <a:r>
              <a:rPr lang="en-US" sz="2300" dirty="0"/>
              <a:t>Use: These pumps remove oil from the engine crankcase and transfer it to the external reservoir. They ensure that no oil is left in the sump, preventing oil starvation.</a:t>
            </a:r>
          </a:p>
          <a:p>
            <a:pPr marL="494100" indent="-457200">
              <a:buAutoNum type="arabicPeriod" startAt="2"/>
            </a:pPr>
            <a:r>
              <a:rPr lang="en-US" sz="2300" b="1" dirty="0"/>
              <a:t>External Oil Reservoir</a:t>
            </a:r>
          </a:p>
          <a:p>
            <a:pPr marL="36900" indent="0">
              <a:buNone/>
            </a:pPr>
            <a:r>
              <a:rPr lang="en-US" sz="2300" dirty="0"/>
              <a:t>Use: This reservoir stores the oil away from the engine. It allows the oil to be cooled, de-aerated, and kept in an optimal condition before it is recirculated back into the engine. </a:t>
            </a:r>
          </a:p>
          <a:p>
            <a:pPr marL="494100" indent="-457200">
              <a:buAutoNum type="arabicPeriod" startAt="3"/>
            </a:pPr>
            <a:r>
              <a:rPr lang="en-US" sz="2300" b="1" dirty="0"/>
              <a:t>Pressure Pump</a:t>
            </a:r>
          </a:p>
          <a:p>
            <a:pPr marL="36900" indent="0">
              <a:buNone/>
            </a:pPr>
            <a:r>
              <a:rPr lang="en-US" sz="2300" dirty="0"/>
              <a:t>Use: This pump sends the cooled and de-aerated oil from the external reservoir back into the engine. It maintains consistent oil pressure, ensuring that all engine components are adequately lubricated.</a:t>
            </a:r>
          </a:p>
          <a:p>
            <a:pPr marL="36900" indent="0">
              <a:buNone/>
            </a:pPr>
            <a:r>
              <a:rPr lang="en-US" sz="2300" dirty="0"/>
              <a:t>4.     </a:t>
            </a:r>
            <a:r>
              <a:rPr lang="en-US" sz="2300" b="1" dirty="0"/>
              <a:t>Oil Coolers</a:t>
            </a:r>
          </a:p>
          <a:p>
            <a:pPr marL="36900" indent="0">
              <a:buNone/>
            </a:pPr>
            <a:r>
              <a:rPr lang="en-US" sz="2300" dirty="0"/>
              <a:t> Use: These are used to cool the oil as it passes from the engine to the reservoir. Cooling the oil prevents overheating and maintains its viscosity and lubrication properties.</a:t>
            </a:r>
          </a:p>
          <a:p>
            <a:pPr marL="36900" indent="0">
              <a:buNone/>
            </a:pPr>
            <a:r>
              <a:rPr lang="en-US" sz="2300" dirty="0"/>
              <a:t>5.     </a:t>
            </a:r>
            <a:r>
              <a:rPr lang="en-US" sz="2300" b="1" dirty="0"/>
              <a:t>Oil Filters</a:t>
            </a:r>
          </a:p>
          <a:p>
            <a:pPr marL="36900" indent="0">
              <a:buNone/>
            </a:pPr>
            <a:r>
              <a:rPr lang="en-US" sz="2300" dirty="0"/>
              <a:t> Use: They filter out contaminants and particulates from the oil, ensuring that only clean oil is circulated through the engine. This helps to prolong the life of both the oil and the engine components.</a:t>
            </a:r>
          </a:p>
          <a:p>
            <a:pPr marL="36900" indent="0">
              <a:buNone/>
            </a:pPr>
            <a:r>
              <a:rPr lang="en-US" sz="2300" dirty="0"/>
              <a:t> 6.     </a:t>
            </a:r>
            <a:r>
              <a:rPr lang="en-US" sz="2300" b="1" dirty="0"/>
              <a:t>Ventilation System</a:t>
            </a:r>
          </a:p>
          <a:p>
            <a:pPr marL="36900" indent="0">
              <a:buNone/>
            </a:pPr>
            <a:r>
              <a:rPr lang="en-US" sz="2300" dirty="0"/>
              <a:t>Use: This system removes any air or gases that may be mixed with the oil, ensuring that the oil returning to the engine is free of air bubbles which can affect lubrication performance. </a:t>
            </a:r>
          </a:p>
          <a:p>
            <a:pPr marL="36900" indent="0">
              <a:buNone/>
            </a:pPr>
            <a:r>
              <a:rPr lang="en-US" sz="2300" dirty="0"/>
              <a:t>7.      </a:t>
            </a:r>
            <a:r>
              <a:rPr lang="en-US" sz="2300" b="1" dirty="0"/>
              <a:t>Piping and Hoses</a:t>
            </a:r>
          </a:p>
          <a:p>
            <a:pPr marL="36900" indent="0">
              <a:buNone/>
            </a:pPr>
            <a:r>
              <a:rPr lang="en-US" sz="2300" dirty="0"/>
              <a:t>Use: These transport oil between the engine, pumps, reservoir, coolers, and filters. They need to be durable and resistant to high temperatures and pressures.</a:t>
            </a:r>
            <a:endParaRPr lang="en-IN" sz="2300" dirty="0"/>
          </a:p>
        </p:txBody>
      </p:sp>
    </p:spTree>
    <p:extLst>
      <p:ext uri="{BB962C8B-B14F-4D97-AF65-F5344CB8AC3E}">
        <p14:creationId xmlns:p14="http://schemas.microsoft.com/office/powerpoint/2010/main" val="192973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27510-7976-EBB4-CED4-105232B08ABA}"/>
              </a:ext>
            </a:extLst>
          </p:cNvPr>
          <p:cNvSpPr>
            <a:spLocks noGrp="1"/>
          </p:cNvSpPr>
          <p:nvPr>
            <p:ph idx="1"/>
          </p:nvPr>
        </p:nvSpPr>
        <p:spPr>
          <a:xfrm>
            <a:off x="364503" y="1310325"/>
            <a:ext cx="11462994" cy="5420413"/>
          </a:xfrm>
        </p:spPr>
        <p:txBody>
          <a:bodyPr/>
          <a:lstStyle/>
          <a:p>
            <a:pPr marL="36900" indent="0">
              <a:buNone/>
            </a:pPr>
            <a:r>
              <a:rPr lang="en-US" b="1" dirty="0"/>
              <a:t>Advantages of Dry Sump Lubrication </a:t>
            </a:r>
          </a:p>
          <a:p>
            <a:pPr marL="36900" indent="0">
              <a:buNone/>
            </a:pPr>
            <a:r>
              <a:rPr lang="en-US" sz="1800" dirty="0"/>
              <a:t>1. Improved Oil Control: Prevents oil starvation by maintaining a constant supply of oil to the engine. </a:t>
            </a:r>
          </a:p>
          <a:p>
            <a:pPr marL="36900" indent="0">
              <a:buNone/>
            </a:pPr>
            <a:r>
              <a:rPr lang="en-US" sz="1800" dirty="0"/>
              <a:t>2. Better Cooling: External oil reservoir allows for improved cooling, reducing the risk of overheating. </a:t>
            </a:r>
          </a:p>
          <a:p>
            <a:pPr marL="36900" indent="0">
              <a:buNone/>
            </a:pPr>
            <a:r>
              <a:rPr lang="en-US" sz="1800" dirty="0"/>
              <a:t>3. Increased Engine Life: Consistent lubrication reduces wear and tear on engine components. </a:t>
            </a:r>
          </a:p>
          <a:p>
            <a:pPr marL="36900" indent="0">
              <a:buNone/>
            </a:pPr>
            <a:r>
              <a:rPr lang="en-US" sz="1800" dirty="0"/>
              <a:t>4. Reduced Engine Height: Without a deep oil pan, the engine can be mounted lower in the chassis, improving the vehicle's center of gravity and handling. </a:t>
            </a:r>
          </a:p>
          <a:p>
            <a:pPr marL="36900" indent="0">
              <a:buNone/>
            </a:pPr>
            <a:r>
              <a:rPr lang="en-US" sz="1800" dirty="0"/>
              <a:t>5. Enhanced Performance: Suitable for high-performance engines, ensuring reliable lubrication even under extreme conditions. </a:t>
            </a:r>
          </a:p>
          <a:p>
            <a:pPr marL="36900" indent="0">
              <a:buNone/>
            </a:pPr>
            <a:r>
              <a:rPr lang="en-US" b="1" dirty="0"/>
              <a:t>Disadvantages of Dry Sump Lubrication </a:t>
            </a:r>
          </a:p>
          <a:p>
            <a:pPr marL="36900" indent="0">
              <a:buNone/>
            </a:pPr>
            <a:r>
              <a:rPr lang="en-US" sz="1800" dirty="0"/>
              <a:t>1. Complexity: More components and a more complicated system compared to wet sump systems. </a:t>
            </a:r>
          </a:p>
          <a:p>
            <a:pPr marL="36900" indent="0">
              <a:buNone/>
            </a:pPr>
            <a:r>
              <a:rPr lang="en-US" sz="1800" dirty="0"/>
              <a:t>2. Cost: Higher initial cost and maintenance expenses due to additional parts like pumps and reservoirs. </a:t>
            </a:r>
          </a:p>
          <a:p>
            <a:pPr marL="36900" indent="0">
              <a:buNone/>
            </a:pPr>
            <a:r>
              <a:rPr lang="en-US" sz="1800" dirty="0"/>
              <a:t>3. Weight: Additional components can increase the overall weight of the vehicle or machinery. </a:t>
            </a:r>
          </a:p>
          <a:p>
            <a:pPr marL="36900" indent="0">
              <a:buNone/>
            </a:pPr>
            <a:r>
              <a:rPr lang="en-US" sz="1800" dirty="0"/>
              <a:t>4. Space Requirements: Requires extra space for the external oil reservoir and associated piping. </a:t>
            </a:r>
          </a:p>
          <a:p>
            <a:pPr marL="36900" indent="0">
              <a:buNone/>
            </a:pPr>
            <a:r>
              <a:rPr lang="en-US" sz="1800" dirty="0"/>
              <a:t>5. Maintenance: More frequent and detailed maintenance required to ensure system reliability. </a:t>
            </a:r>
            <a:endParaRPr lang="en-IN" sz="1800" dirty="0"/>
          </a:p>
        </p:txBody>
      </p:sp>
    </p:spTree>
    <p:extLst>
      <p:ext uri="{BB962C8B-B14F-4D97-AF65-F5344CB8AC3E}">
        <p14:creationId xmlns:p14="http://schemas.microsoft.com/office/powerpoint/2010/main" val="46460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3FC3-B540-3F81-26A1-90C05A59A2CA}"/>
              </a:ext>
            </a:extLst>
          </p:cNvPr>
          <p:cNvSpPr>
            <a:spLocks noGrp="1"/>
          </p:cNvSpPr>
          <p:nvPr>
            <p:ph type="title"/>
          </p:nvPr>
        </p:nvSpPr>
        <p:spPr>
          <a:xfrm>
            <a:off x="685800" y="764373"/>
            <a:ext cx="10820400" cy="1293028"/>
          </a:xfrm>
        </p:spPr>
        <p:txBody>
          <a:bodyPr/>
          <a:lstStyle/>
          <a:p>
            <a:pPr algn="l"/>
            <a:r>
              <a:rPr lang="en-IN" b="1" dirty="0"/>
              <a:t>CONCLUSION:</a:t>
            </a:r>
          </a:p>
        </p:txBody>
      </p:sp>
      <p:sp>
        <p:nvSpPr>
          <p:cNvPr id="3" name="Content Placeholder 2">
            <a:extLst>
              <a:ext uri="{FF2B5EF4-FFF2-40B4-BE49-F238E27FC236}">
                <a16:creationId xmlns:a16="http://schemas.microsoft.com/office/drawing/2014/main" id="{14D1BAD1-21F1-7A51-BB28-F3A525B1C5B5}"/>
              </a:ext>
            </a:extLst>
          </p:cNvPr>
          <p:cNvSpPr>
            <a:spLocks noGrp="1"/>
          </p:cNvSpPr>
          <p:nvPr>
            <p:ph idx="1"/>
          </p:nvPr>
        </p:nvSpPr>
        <p:spPr>
          <a:xfrm>
            <a:off x="685800" y="2057402"/>
            <a:ext cx="10820400" cy="4161284"/>
          </a:xfrm>
        </p:spPr>
        <p:txBody>
          <a:bodyPr>
            <a:normAutofit lnSpcReduction="10000"/>
          </a:bodyPr>
          <a:lstStyle/>
          <a:p>
            <a:pPr marL="0" indent="0">
              <a:buNone/>
            </a:pPr>
            <a:r>
              <a:rPr lang="en-US" dirty="0"/>
              <a:t>Dry sump lubrication is a sophisticated system used primarily in high-performance engines to ensure consistent and effective lubrication under demanding conditions. It offers significant advantages, including improved oil control, better cooling, increased engine life, a lower center of gravity, and enhanced performance. However, these benefits come at the cost of increased complexity, higher expenses, additional weight, space requirements, and the need for more detailed maintenance. </a:t>
            </a:r>
          </a:p>
          <a:p>
            <a:pPr marL="0" indent="0">
              <a:buNone/>
            </a:pPr>
            <a:r>
              <a:rPr lang="en-US" dirty="0"/>
              <a:t>Despite the trade-offs, dry sump systems are invaluable in applications where reliable lubrication and superior performance are critical, such as in racing cars, aircraft engines, and high-performance marine engines. </a:t>
            </a:r>
          </a:p>
          <a:p>
            <a:pPr marL="0" indent="0">
              <a:buNone/>
            </a:pPr>
            <a:r>
              <a:rPr lang="en-US" dirty="0"/>
              <a:t>By ensuring optimal lubrication, dry sump systems contribute to the efficiency and longevity of engines operating under extreme conditions, making them a preferred choice in many advanced engineering applications.</a:t>
            </a:r>
            <a:endParaRPr lang="en-IN" dirty="0"/>
          </a:p>
        </p:txBody>
      </p:sp>
    </p:spTree>
    <p:extLst>
      <p:ext uri="{BB962C8B-B14F-4D97-AF65-F5344CB8AC3E}">
        <p14:creationId xmlns:p14="http://schemas.microsoft.com/office/powerpoint/2010/main" val="15999557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TotalTime>
  <Words>816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2</vt:lpstr>
      <vt:lpstr>Vapor Trail</vt:lpstr>
      <vt:lpstr>DRY SUMP LUBRICATION SYSTEM</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LYNGDOH</dc:creator>
  <cp:lastModifiedBy>NADIA LYNGDOH</cp:lastModifiedBy>
  <cp:revision>1</cp:revision>
  <dcterms:created xsi:type="dcterms:W3CDTF">2024-11-16T12:01:38Z</dcterms:created>
  <dcterms:modified xsi:type="dcterms:W3CDTF">2024-11-16T12:59:46Z</dcterms:modified>
</cp:coreProperties>
</file>