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slideMasters/slideMaster66.xml" ContentType="application/vnd.openxmlformats-officedocument.presentationml.slideMaster+xml"/>
  <Override PartName="/ppt/slides/slide66.xml" ContentType="application/vnd.openxmlformats-officedocument.presentationml.slide+xml"/>
  <Override PartName="/ppt/slideMasters/slideMaster67.xml" ContentType="application/vnd.openxmlformats-officedocument.presentationml.slideMaster+xml"/>
  <Override PartName="/ppt/slides/slide67.xml" ContentType="application/vnd.openxmlformats-officedocument.presentationml.slide+xml"/>
  <Override PartName="/ppt/slideMasters/slideMaster68.xml" ContentType="application/vnd.openxmlformats-officedocument.presentationml.slideMaster+xml"/>
  <Override PartName="/ppt/slides/slide68.xml" ContentType="application/vnd.openxmlformats-officedocument.presentationml.slide+xml"/>
  <Override PartName="/ppt/slideMasters/slideMaster69.xml" ContentType="application/vnd.openxmlformats-officedocument.presentationml.slideMaster+xml"/>
  <Override PartName="/ppt/slides/slide69.xml" ContentType="application/vnd.openxmlformats-officedocument.presentationml.slide+xml"/>
  <Override PartName="/ppt/slideMasters/slideMaster70.xml" ContentType="application/vnd.openxmlformats-officedocument.presentationml.slideMaster+xml"/>
  <Override PartName="/ppt/slides/slide70.xml" ContentType="application/vnd.openxmlformats-officedocument.presentationml.slide+xml"/>
  <Override PartName="/ppt/slideMasters/slideMaster71.xml" ContentType="application/vnd.openxmlformats-officedocument.presentationml.slideMaster+xml"/>
  <Override PartName="/ppt/slides/slide71.xml" ContentType="application/vnd.openxmlformats-officedocument.presentationml.slide+xml"/>
  <Override PartName="/ppt/slideMasters/slideMaster72.xml" ContentType="application/vnd.openxmlformats-officedocument.presentationml.slideMaster+xml"/>
  <Override PartName="/ppt/slides/slide72.xml" ContentType="application/vnd.openxmlformats-officedocument.presentationml.slide+xml"/>
  <Override PartName="/ppt/slideMasters/slideMaster73.xml" ContentType="application/vnd.openxmlformats-officedocument.presentationml.slideMaster+xml"/>
  <Override PartName="/ppt/slides/slide73.xml" ContentType="application/vnd.openxmlformats-officedocument.presentationml.slide+xml"/>
  <Override PartName="/ppt/slideMasters/slideMaster74.xml" ContentType="application/vnd.openxmlformats-officedocument.presentationml.slideMaster+xml"/>
  <Override PartName="/ppt/slides/slide74.xml" ContentType="application/vnd.openxmlformats-officedocument.presentationml.slide+xml"/>
  <Override PartName="/ppt/slideMasters/slideMaster75.xml" ContentType="application/vnd.openxmlformats-officedocument.presentationml.slideMaster+xml"/>
  <Override PartName="/ppt/slides/slide75.xml" ContentType="application/vnd.openxmlformats-officedocument.presentationml.slide+xml"/>
  <Override PartName="/ppt/slideMasters/slideMaster76.xml" ContentType="application/vnd.openxmlformats-officedocument.presentationml.slideMaster+xml"/>
  <Override PartName="/ppt/slides/slide76.xml" ContentType="application/vnd.openxmlformats-officedocument.presentationml.slide+xml"/>
  <Override PartName="/ppt/slideMasters/slideMaster77.xml" ContentType="application/vnd.openxmlformats-officedocument.presentationml.slideMaster+xml"/>
  <Override PartName="/ppt/slides/slide77.xml" ContentType="application/vnd.openxmlformats-officedocument.presentationml.slide+xml"/>
  <Override PartName="/ppt/slideMasters/slideMaster78.xml" ContentType="application/vnd.openxmlformats-officedocument.presentationml.slideMaster+xml"/>
  <Override PartName="/ppt/slides/slide78.xml" ContentType="application/vnd.openxmlformats-officedocument.presentationml.slide+xml"/>
  <Override PartName="/ppt/slideMasters/slideMaster79.xml" ContentType="application/vnd.openxmlformats-officedocument.presentationml.slideMaster+xml"/>
  <Override PartName="/ppt/slides/slide79.xml" ContentType="application/vnd.openxmlformats-officedocument.presentationml.slide+xml"/>
  <Override PartName="/ppt/slideMasters/slideMaster80.xml" ContentType="application/vnd.openxmlformats-officedocument.presentationml.slideMaster+xml"/>
  <Override PartName="/ppt/slides/slide80.xml" ContentType="application/vnd.openxmlformats-officedocument.presentationml.slide+xml"/>
  <Override PartName="/ppt/slideMasters/slideMaster81.xml" ContentType="application/vnd.openxmlformats-officedocument.presentationml.slideMaster+xml"/>
  <Override PartName="/ppt/slides/slide81.xml" ContentType="application/vnd.openxmlformats-officedocument.presentationml.slide+xml"/>
  <Override PartName="/ppt/slideMasters/slideMaster82.xml" ContentType="application/vnd.openxmlformats-officedocument.presentationml.slideMaster+xml"/>
  <Override PartName="/ppt/slides/slide82.xml" ContentType="application/vnd.openxmlformats-officedocument.presentationml.slide+xml"/>
  <Override PartName="/ppt/slideMasters/slideMaster83.xml" ContentType="application/vnd.openxmlformats-officedocument.presentationml.slideMaster+xml"/>
  <Override PartName="/ppt/slides/slide83.xml" ContentType="application/vnd.openxmlformats-officedocument.presentationml.slide+xml"/>
  <Override PartName="/ppt/slideMasters/slideMaster84.xml" ContentType="application/vnd.openxmlformats-officedocument.presentationml.slideMaster+xml"/>
  <Override PartName="/ppt/slides/slide84.xml" ContentType="application/vnd.openxmlformats-officedocument.presentationml.slide+xml"/>
  <Override PartName="/ppt/slideMasters/slideMaster85.xml" ContentType="application/vnd.openxmlformats-officedocument.presentationml.slideMaster+xml"/>
  <Override PartName="/ppt/slides/slide85.xml" ContentType="application/vnd.openxmlformats-officedocument.presentationml.slide+xml"/>
  <Override PartName="/ppt/slideMasters/slideMaster86.xml" ContentType="application/vnd.openxmlformats-officedocument.presentationml.slideMaster+xml"/>
  <Override PartName="/ppt/slides/slide86.xml" ContentType="application/vnd.openxmlformats-officedocument.presentationml.slide+xml"/>
  <Override PartName="/ppt/slideMasters/slideMaster87.xml" ContentType="application/vnd.openxmlformats-officedocument.presentationml.slideMaster+xml"/>
  <Override PartName="/ppt/slides/slide87.xml" ContentType="application/vnd.openxmlformats-officedocument.presentationml.slide+xml"/>
  <Override PartName="/ppt/slideMasters/slideMaster88.xml" ContentType="application/vnd.openxmlformats-officedocument.presentationml.slideMaster+xml"/>
  <Override PartName="/ppt/slides/slide88.xml" ContentType="application/vnd.openxmlformats-officedocument.presentationml.slide+xml"/>
  <Override PartName="/ppt/slideMasters/slideMaster89.xml" ContentType="application/vnd.openxmlformats-officedocument.presentationml.slideMaster+xml"/>
  <Override PartName="/ppt/slides/slide89.xml" ContentType="application/vnd.openxmlformats-officedocument.presentationml.slide+xml"/>
  <Override PartName="/ppt/slideMasters/slideMaster90.xml" ContentType="application/vnd.openxmlformats-officedocument.presentationml.slideMaster+xml"/>
  <Override PartName="/ppt/slides/slide90.xml" ContentType="application/vnd.openxmlformats-officedocument.presentationml.slide+xml"/>
  <Override PartName="/ppt/slideMasters/slideMaster91.xml" ContentType="application/vnd.openxmlformats-officedocument.presentationml.slideMaster+xml"/>
  <Override PartName="/ppt/slides/slide91.xml" ContentType="application/vnd.openxmlformats-officedocument.presentationml.slide+xml"/>
  <Override PartName="/ppt/slideMasters/slideMaster92.xml" ContentType="application/vnd.openxmlformats-officedocument.presentationml.slideMaster+xml"/>
  <Override PartName="/ppt/slides/slide92.xml" ContentType="application/vnd.openxmlformats-officedocument.presentationml.slide+xml"/>
  <Override PartName="/ppt/slideMasters/slideMaster93.xml" ContentType="application/vnd.openxmlformats-officedocument.presentationml.slideMaster+xml"/>
  <Override PartName="/ppt/slides/slide93.xml" ContentType="application/vnd.openxmlformats-officedocument.presentationml.slide+xml"/>
  <Override PartName="/ppt/slideMasters/slideMaster94.xml" ContentType="application/vnd.openxmlformats-officedocument.presentationml.slideMaster+xml"/>
  <Override PartName="/ppt/slides/slide94.xml" ContentType="application/vnd.openxmlformats-officedocument.presentationml.slide+xml"/>
  <Override PartName="/ppt/slideMasters/slideMaster95.xml" ContentType="application/vnd.openxmlformats-officedocument.presentationml.slideMaster+xml"/>
  <Override PartName="/ppt/slides/slide95.xml" ContentType="application/vnd.openxmlformats-officedocument.presentationml.slide+xml"/>
  <Override PartName="/ppt/slideMasters/slideMaster96.xml" ContentType="application/vnd.openxmlformats-officedocument.presentationml.slideMaster+xml"/>
  <Override PartName="/ppt/slides/slide96.xml" ContentType="application/vnd.openxmlformats-officedocument.presentationml.slide+xml"/>
  <Override PartName="/ppt/slideMasters/slideMaster97.xml" ContentType="application/vnd.openxmlformats-officedocument.presentationml.slideMaster+xml"/>
  <Override PartName="/ppt/slides/slide97.xml" ContentType="application/vnd.openxmlformats-officedocument.presentationml.slide+xml"/>
  <Override PartName="/ppt/slideMasters/slideMaster98.xml" ContentType="application/vnd.openxmlformats-officedocument.presentationml.slideMaster+xml"/>
  <Override PartName="/ppt/slides/slide98.xml" ContentType="application/vnd.openxmlformats-officedocument.presentationml.slide+xml"/>
  <Override PartName="/ppt/slideMasters/slideMaster99.xml" ContentType="application/vnd.openxmlformats-officedocument.presentationml.slideMaster+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Lst>
  <p:notesMasterIdLst>
    <p:notesMasterId r:id="rId10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notesMaster" Target="notesMasters/notesMaster1.xml"/><Relationship Id="rId102" Type="http://schemas.openxmlformats.org/officeDocument/2006/relationships/presProps" Target="presProps.xml"/><Relationship Id="rId103" Type="http://schemas.openxmlformats.org/officeDocument/2006/relationships/viewProps" Target="viewProps.xml"/><Relationship Id="rId104" Type="http://schemas.openxmlformats.org/officeDocument/2006/relationships/theme" Target="theme/theme1.xml"/><Relationship Id="rId10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6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6.xml"/>
		</Relationships>
</file>

<file path=ppt/notesSlides/_rels/notesSlide6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7.xml"/>
		</Relationships>
</file>

<file path=ppt/notesSlides/_rels/notesSlide6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8.xml"/>
		</Relationships>
</file>

<file path=ppt/notesSlides/_rels/notesSlide6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9.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7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0.xml"/>
		</Relationships>
</file>

<file path=ppt/notesSlides/_rels/notesSlide7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1.xml"/>
		</Relationships>
</file>

<file path=ppt/notesSlides/_rels/notesSlide7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2.xml"/>
		</Relationships>
</file>

<file path=ppt/notesSlides/_rels/notesSlide7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3.xml"/>
		</Relationships>
</file>

<file path=ppt/notesSlides/_rels/notesSlide7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4.xml"/>
		</Relationships>
</file>

<file path=ppt/notesSlides/_rels/notesSlide7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5.xml"/>
		</Relationships>
</file>

<file path=ppt/notesSlides/_rels/notesSlide7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6.xml"/>
		</Relationships>
</file>

<file path=ppt/notesSlides/_rels/notesSlide7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7.xml"/>
		</Relationships>
</file>

<file path=ppt/notesSlides/_rels/notesSlide7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8.xml"/>
		</Relationships>
</file>

<file path=ppt/notesSlides/_rels/notesSlide7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9.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8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0.xml"/>
		</Relationships>
</file>

<file path=ppt/notesSlides/_rels/notesSlide8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1.xml"/>
		</Relationships>
</file>

<file path=ppt/notesSlides/_rels/notesSlide8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2.xml"/>
		</Relationships>
</file>

<file path=ppt/notesSlides/_rels/notesSlide8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3.xml"/>
		</Relationships>
</file>

<file path=ppt/notesSlides/_rels/notesSlide8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4.xml"/>
		</Relationships>
</file>

<file path=ppt/notesSlides/_rels/notesSlide8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5.xml"/>
		</Relationships>
</file>

<file path=ppt/notesSlides/_rels/notesSlide8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6.xml"/>
		</Relationships>
</file>

<file path=ppt/notesSlides/_rels/notesSlide8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7.xml"/>
		</Relationships>
</file>

<file path=ppt/notesSlides/_rels/notesSlide8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8.xml"/>
		</Relationships>
</file>

<file path=ppt/notesSlides/_rels/notesSlide8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9.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_rels/notesSlide9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0.xml"/>
		</Relationships>
</file>

<file path=ppt/notesSlides/_rels/notesSlide9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1.xml"/>
		</Relationships>
</file>

<file path=ppt/notesSlides/_rels/notesSlide9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2.xml"/>
		</Relationships>
</file>

<file path=ppt/notesSlides/_rels/notesSlide9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3.xml"/>
		</Relationships>
</file>

<file path=ppt/notesSlides/_rels/notesSlide9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4.xml"/>
		</Relationships>
</file>

<file path=ppt/notesSlides/_rels/notesSlide9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5.xml"/>
		</Relationships>
</file>

<file path=ppt/notesSlides/_rels/notesSlide9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6.xml"/>
		</Relationships>
</file>

<file path=ppt/notesSlides/_rels/notesSlide9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7.xml"/>
		</Relationships>
</file>

<file path=ppt/notesSlides/_rels/notesSlide9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8.xml"/>
		</Relationships>
</file>

<file path=ppt/notesSlides/_rels/notesSlide9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1F1F1"/>
        </a:solidFill>
      </p:bgPr>
    </p:bg>
    <p:spTree>
      <p:nvGrpSpPr>
        <p:cNvPr id="1" name=""/>
        <p:cNvGrpSpPr/>
        <p:nvPr/>
      </p:nvGrpSpPr>
      <p:grpSpPr>
        <a:xfrm>
          <a:off x="0" y="0"/>
          <a:ext cx="0" cy="0"/>
          <a:chOff x="0" y="0"/>
          <a:chExt cx="0" cy="0"/>
        </a:xfrm>
      </p:grpSpPr>
      <p:sp>
        <p:nvSpPr>
          <p:cNvPr id="2" name="Text 0"/>
          <p:cNvSpPr/>
          <p:nvPr/>
        </p:nvSpPr>
        <p:spPr>
          <a:xfrm>
            <a:off x="457200" y="914400"/>
            <a:ext cx="8229600" cy="1371600"/>
          </a:xfrm>
          <a:prstGeom prst="rect">
            <a:avLst/>
          </a:prstGeom>
          <a:noFill/>
          <a:ln/>
        </p:spPr>
        <p:txBody>
          <a:bodyPr wrap="square" rtlCol="0" anchor="ctr"/>
          <a:lstStyle/>
          <a:p>
            <a:pPr algn="ctr" indent="0" marL="0">
              <a:buNone/>
            </a:pPr>
            <a:r>
              <a:rPr lang="en-US" sz="4400" b="1" dirty="0">
                <a:solidFill>
                  <a:srgbClr val="363636"/>
                </a:solidFill>
              </a:rPr>
              <a:t>日常英语 - 词汇学习</a:t>
            </a:r>
            <a:endParaRPr lang="en-US" sz="4400" dirty="0"/>
          </a:p>
        </p:txBody>
      </p:sp>
      <p:sp>
        <p:nvSpPr>
          <p:cNvPr id="3" name="Text 1"/>
          <p:cNvSpPr/>
          <p:nvPr/>
        </p:nvSpPr>
        <p:spPr>
          <a:xfrm>
            <a:off x="457200" y="2743200"/>
            <a:ext cx="8229600" cy="457200"/>
          </a:xfrm>
          <a:prstGeom prst="rect">
            <a:avLst/>
          </a:prstGeom>
          <a:noFill/>
          <a:ln/>
        </p:spPr>
        <p:txBody>
          <a:bodyPr wrap="square" rtlCol="0" anchor="ctr"/>
          <a:lstStyle/>
          <a:p>
            <a:pPr algn="ctr" indent="0" marL="0">
              <a:buNone/>
            </a:pPr>
            <a:r>
              <a:rPr lang="en-US" sz="2400" dirty="0">
                <a:solidFill>
                  <a:srgbClr val="666666"/>
                </a:solidFill>
              </a:rPr>
              <a:t>共 98 个单词</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go beyond</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/ɡoʊ biˈjɑnd/</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超越，超出</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for us to be able to embark on those and to be able to explore those, there is nothing within our database, nothing within our knowledge that will tell us when we're getting the structures right, nothing to tell us when that sound is precise.
</a:t>
            </a:r>
            <a:endParaRPr lang="en-US" sz="2000" dirty="0"/>
          </a:p>
          <a:p>
            <a:pPr algn="l" indent="0" marL="0">
              <a:buNone/>
            </a:pPr>
            <a:r>
              <a:rPr lang="en-US" sz="1800" i="1" dirty="0">
                <a:solidFill>
                  <a:srgbClr val="7F8C8D"/>
                </a:solidFill>
              </a:rPr>
              <a:t>为了让我们能够着手并探索这些，我们的数据库中没有任何东西，我们的知识中也没有任何东西可以告诉我们什么时候我们的结构是正确的，什么时候发音是准确的。</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let's say</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/lɛts seɪ/</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假设，比如说</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Let’s say we’re going to explore this one specific sound.
</a:t>
            </a:r>
            <a:endParaRPr lang="en-US" sz="2000" dirty="0"/>
          </a:p>
          <a:p>
            <a:pPr algn="l" indent="0" marL="0">
              <a:buNone/>
            </a:pPr>
            <a:r>
              <a:rPr lang="en-US" sz="1800" i="1" dirty="0">
                <a:solidFill>
                  <a:srgbClr val="7F8C8D"/>
                </a:solidFill>
              </a:rPr>
              <a:t>假设我们要探索这一个特定的声音。</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sound like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/saʊnd laɪk/</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听起来像</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When we say it, we could say it perfectly, but in our minds, it will sound like a mistake.
</a:t>
            </a:r>
            <a:endParaRPr lang="en-US" sz="2000" dirty="0"/>
          </a:p>
          <a:p>
            <a:pPr algn="l" indent="0" marL="0">
              <a:buNone/>
            </a:pPr>
            <a:r>
              <a:rPr lang="en-US" sz="1800" i="1" dirty="0">
                <a:solidFill>
                  <a:srgbClr val="7F8C8D"/>
                </a:solidFill>
              </a:rPr>
              <a:t>当我们说它的时候，我们可能说得 perfectly，但在我们看来，它听起来像个错误。</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look for</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/lʊk fɔr/</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寻找</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That is the trigger that you need to look for.
</a:t>
            </a:r>
            <a:endParaRPr lang="en-US" sz="2000" dirty="0"/>
          </a:p>
          <a:p>
            <a:pPr algn="l" indent="0" marL="0">
              <a:buNone/>
            </a:pPr>
            <a:r>
              <a:rPr lang="en-US" sz="1800" i="1" dirty="0">
                <a:solidFill>
                  <a:srgbClr val="7F8C8D"/>
                </a:solidFill>
              </a:rPr>
              <a:t>这就是你需要寻找的触发点。</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allow yourself to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/əˈlaʊ jərˈsɛlf tu/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允许自己</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Because that is the signal that tells you that you’re going beyond your database and that you’re allowing yourself to explore the realm of the new language.
</a:t>
            </a:r>
            <a:endParaRPr lang="en-US" sz="2000" dirty="0"/>
          </a:p>
          <a:p>
            <a:pPr algn="l" indent="0" marL="0">
              <a:buNone/>
            </a:pPr>
            <a:r>
              <a:rPr lang="en-US" sz="1800" i="1" dirty="0">
                <a:solidFill>
                  <a:srgbClr val="7F8C8D"/>
                </a:solidFill>
              </a:rPr>
              <a:t>因为这表明你正在超越你的数据库，并允许自己探索新语言的领域。</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break through</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/breɪk θru/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突破</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for the first technique, allow yourself to make that mistake, so that sounds like Puerta can come out.
</a:t>
            </a:r>
            <a:endParaRPr lang="en-US" sz="2000" dirty="0"/>
          </a:p>
          <a:p>
            <a:pPr algn="l" indent="0" marL="0">
              <a:buNone/>
            </a:pPr>
            <a:r>
              <a:rPr lang="en-US" sz="1800" i="1" dirty="0">
                <a:solidFill>
                  <a:srgbClr val="7F8C8D"/>
                </a:solidFill>
              </a:rPr>
              <a:t>所以对于第一种技巧，允许自己犯错，这样才能发出像“Puerta”一样的声音。</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come 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/kʌm 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出现，产生</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for the first technique, allow yourself to make that mistake, so that sounds like Puerta can come out.
</a:t>
            </a:r>
            <a:endParaRPr lang="en-US" sz="2000" dirty="0"/>
          </a:p>
          <a:p>
            <a:pPr algn="l" indent="0" marL="0">
              <a:buNone/>
            </a:pPr>
            <a:r>
              <a:rPr lang="en-US" sz="1800" i="1" dirty="0">
                <a:solidFill>
                  <a:srgbClr val="7F8C8D"/>
                </a:solidFill>
              </a:rPr>
              <a:t>所以对于第一种技巧，允许自己犯错，这样才能发出像“Puerta”一样的声音。</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go to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/ɡoʊ tu/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接下来，进入</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now let’s go to the second one.
</a:t>
            </a:r>
            <a:endParaRPr lang="en-US" sz="2000" dirty="0"/>
          </a:p>
          <a:p>
            <a:pPr algn="l" indent="0" marL="0">
              <a:buNone/>
            </a:pPr>
            <a:r>
              <a:rPr lang="en-US" sz="1800" i="1" dirty="0">
                <a:solidFill>
                  <a:srgbClr val="7F8C8D"/>
                </a:solidFill>
              </a:rPr>
              <a:t>现在让我们进入第二个。</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on the count of three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/ɑn ðə kaʊnt ʌv θri/</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数到三</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on the count of three.
</a:t>
            </a:r>
            <a:endParaRPr lang="en-US" sz="2000" dirty="0"/>
          </a:p>
          <a:p>
            <a:pPr algn="l" indent="0" marL="0">
              <a:buNone/>
            </a:pPr>
            <a:r>
              <a:rPr lang="en-US" sz="1800" i="1" dirty="0">
                <a:solidFill>
                  <a:srgbClr val="7F8C8D"/>
                </a:solidFill>
              </a:rPr>
              <a:t>数到三。</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put through</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/pʊt θru/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使…经历，使…通过</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We get theses four words and we put them through a sort of American English filter.
</a:t>
            </a:r>
            <a:endParaRPr lang="en-US" sz="2000" dirty="0"/>
          </a:p>
          <a:p>
            <a:pPr algn="l" indent="0" marL="0">
              <a:buNone/>
            </a:pPr>
            <a:r>
              <a:rPr lang="en-US" sz="1800" i="1" dirty="0">
                <a:solidFill>
                  <a:srgbClr val="7F8C8D"/>
                </a:solidFill>
              </a:rPr>
              <a:t>我们把这四个词通过一种美式英语过滤器。</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find 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/faɪnd 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发现，弄清</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As soon as people find out about that, what I'm most often asked is how I did it.
</a:t>
            </a:r>
            <a:endParaRPr lang="en-US" sz="2000" dirty="0"/>
          </a:p>
          <a:p>
            <a:pPr algn="l" indent="0" marL="0">
              <a:buNone/>
            </a:pPr>
            <a:r>
              <a:rPr lang="en-US" sz="1800" i="1" dirty="0">
                <a:solidFill>
                  <a:srgbClr val="7F8C8D"/>
                </a:solidFill>
              </a:rPr>
              <a:t>人们一发现这件事，最常问我的就是我是怎么做到的。</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kind of like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/kaɪnd ʌv laɪk/</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有点像</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we get something looks kind of like this.
</a:t>
            </a:r>
            <a:endParaRPr lang="en-US" sz="2000" dirty="0"/>
          </a:p>
          <a:p>
            <a:pPr algn="l" indent="0" marL="0">
              <a:buNone/>
            </a:pPr>
            <a:r>
              <a:rPr lang="en-US" sz="1800" i="1" dirty="0">
                <a:solidFill>
                  <a:srgbClr val="7F8C8D"/>
                </a:solidFill>
              </a:rPr>
              <a:t>然后我们得到的东西看起来有点像这样。</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tell you much</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/tɛl ju mʌtʃ/</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告诉你很多信息</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But anyways, they don’t tell you much about how these things are pronounced.
</a:t>
            </a:r>
            <a:endParaRPr lang="en-US" sz="2000" dirty="0"/>
          </a:p>
          <a:p>
            <a:pPr algn="l" indent="0" marL="0">
              <a:buNone/>
            </a:pPr>
            <a:r>
              <a:rPr lang="en-US" sz="1800" i="1" dirty="0">
                <a:solidFill>
                  <a:srgbClr val="7F8C8D"/>
                </a:solidFill>
              </a:rPr>
              <a:t>但无论怎样，它们并没有告诉你很多关于这些东西如何发音的信息。</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think about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/θɪŋk əˈbaʊt/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想想</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if you think it’s only one way, only if you’re going from English to a different language, think about non-native speakers.
</a:t>
            </a:r>
            <a:endParaRPr lang="en-US" sz="2000" dirty="0"/>
          </a:p>
          <a:p>
            <a:pPr algn="l" indent="0" marL="0">
              <a:buNone/>
            </a:pPr>
            <a:r>
              <a:rPr lang="en-US" sz="1800" i="1" dirty="0">
                <a:solidFill>
                  <a:srgbClr val="7F8C8D"/>
                </a:solidFill>
              </a:rPr>
              <a:t>如果你认为这只是一条单行道，只是从英语到另一种语言，那么想想那些非英语母语人士。</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try to explain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/traɪ tu ɪkˈspleɪn/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试着解释</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try to explain to someone that this is pronounced though…
</a:t>
            </a:r>
            <a:endParaRPr lang="en-US" sz="2000" dirty="0"/>
          </a:p>
          <a:p>
            <a:pPr algn="l" indent="0" marL="0">
              <a:buNone/>
            </a:pPr>
            <a:r>
              <a:rPr lang="en-US" sz="1800" i="1" dirty="0">
                <a:solidFill>
                  <a:srgbClr val="7F8C8D"/>
                </a:solidFill>
              </a:rPr>
              <a:t>试着向别人解释 though 是这样发音的……</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look like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/lʊk laɪk/</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看起来像</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even though they look almost identical, they have nothing to do with one another.
</a:t>
            </a:r>
            <a:endParaRPr lang="en-US" sz="2000" dirty="0"/>
          </a:p>
          <a:p>
            <a:pPr algn="l" indent="0" marL="0">
              <a:buNone/>
            </a:pPr>
            <a:r>
              <a:rPr lang="en-US" sz="1800" i="1" dirty="0">
                <a:solidFill>
                  <a:srgbClr val="7F8C8D"/>
                </a:solidFill>
              </a:rPr>
              <a:t>即使它们看起来几乎完全相同，但它们彼此之间没有任何关系。</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have nothing to do with</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/hæv ˈnʌθɪŋ tu du wɪθ/</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与…无关</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even though they look almost identical, they have nothing to do with one another.
</a:t>
            </a:r>
            <a:endParaRPr lang="en-US" sz="2000" dirty="0"/>
          </a:p>
          <a:p>
            <a:pPr algn="l" indent="0" marL="0">
              <a:buNone/>
            </a:pPr>
            <a:r>
              <a:rPr lang="en-US" sz="1800" i="1" dirty="0">
                <a:solidFill>
                  <a:srgbClr val="7F8C8D"/>
                </a:solidFill>
              </a:rPr>
              <a:t>即使它们看起来几乎完全相同，但它们彼此之间没有任何关系。</a:t>
            </a:r>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go about this</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/ɡoʊ əˈbaʊt ðɪs/</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做这件事</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what is the second technique? Scrap it. Scrap the foreign alphabet. Let me give you an alternative of how you can go about this.
</a:t>
            </a:r>
            <a:endParaRPr lang="en-US" sz="2000" dirty="0"/>
          </a:p>
          <a:p>
            <a:pPr algn="l" indent="0" marL="0">
              <a:buNone/>
            </a:pPr>
            <a:r>
              <a:rPr lang="en-US" sz="1800" i="1" dirty="0">
                <a:solidFill>
                  <a:srgbClr val="7F8C8D"/>
                </a:solidFill>
              </a:rPr>
              <a:t>所以第二种技巧是什么？放弃它。放弃外语字母表。让我给你一个替代方案，告诉你如何做到这一点。</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spelled like this</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/spɛld laɪk ðɪs/</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这样拼写</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This is a Brazilian currency, and it’s spelled like this.
</a:t>
            </a:r>
            <a:endParaRPr lang="en-US" sz="2000" dirty="0"/>
          </a:p>
          <a:p>
            <a:pPr algn="l" indent="0" marL="0">
              <a:buNone/>
            </a:pPr>
            <a:r>
              <a:rPr lang="en-US" sz="1800" i="1" dirty="0">
                <a:solidFill>
                  <a:srgbClr val="7F8C8D"/>
                </a:solidFill>
              </a:rPr>
              <a:t>这是一种巴西货币，它的拼写是这样的。</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as useful as this might seem</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/æz ˈjusfəl æz ðɪs maɪt sim/</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尽管这看起来很有用</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as useful as this might seem, it doesn’t tell you a single thing.
</a:t>
            </a:r>
            <a:endParaRPr lang="en-US" sz="2000" dirty="0"/>
          </a:p>
          <a:p>
            <a:pPr algn="l" indent="0" marL="0">
              <a:buNone/>
            </a:pPr>
            <a:r>
              <a:rPr lang="en-US" sz="1800" i="1" dirty="0">
                <a:solidFill>
                  <a:srgbClr val="7F8C8D"/>
                </a:solidFill>
              </a:rPr>
              <a:t>尽管这看起来很有用，但它并没有告诉你任何东西。</a:t>
            </a:r>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 single thing</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/ə ˈsɪŋɡəl θɪŋ/</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任何事情</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as useful as this might seem, it doesn’t tell you a single thing.
</a:t>
            </a:r>
            <a:endParaRPr lang="en-US" sz="2000" dirty="0"/>
          </a:p>
          <a:p>
            <a:pPr algn="l" indent="0" marL="0">
              <a:buNone/>
            </a:pPr>
            <a:r>
              <a:rPr lang="en-US" sz="1800" i="1" dirty="0">
                <a:solidFill>
                  <a:srgbClr val="7F8C8D"/>
                </a:solidFill>
              </a:rPr>
              <a:t>尽管这看起来很有用，但它并没有告诉你任何东西。</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go about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/ɡoʊ əˈbaʊt/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着手做，进行</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How did you go about learning all these different languages?
</a:t>
            </a:r>
            <a:endParaRPr lang="en-US" sz="2000" dirty="0"/>
          </a:p>
          <a:p>
            <a:pPr algn="l" indent="0" marL="0">
              <a:buNone/>
            </a:pPr>
            <a:r>
              <a:rPr lang="en-US" sz="1800" i="1" dirty="0">
                <a:solidFill>
                  <a:srgbClr val="7F8C8D"/>
                </a:solidFill>
              </a:rPr>
              <a:t>你是如何学习所有这些不同的语言的？</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sound like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/saʊnd laɪk/</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听起来像</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let me teach you how to say it. So on the count of three, let’s say he. So it’s hey without the y sound.
</a:t>
            </a:r>
            <a:endParaRPr lang="en-US" sz="2000" dirty="0"/>
          </a:p>
          <a:p>
            <a:pPr algn="l" indent="0" marL="0">
              <a:buNone/>
            </a:pPr>
            <a:r>
              <a:rPr lang="en-US" sz="1800" i="1" dirty="0">
                <a:solidFill>
                  <a:srgbClr val="7F8C8D"/>
                </a:solidFill>
              </a:rPr>
              <a:t>所以让我来教你如何说它。所以数到三，让我们说“he”。所以它就像“hey”没有“y”的声音。</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put us in a good spot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/pʊt ʌs ɪn ə ɡʊd spɑt/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使我们处于有利的位置</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that puts us in a really good spot because at this point we allowed ourselves to break through our database and to make mistakes, to go into that uncharted territory of a new language.
</a:t>
            </a:r>
            <a:endParaRPr lang="en-US" sz="2000" dirty="0"/>
          </a:p>
          <a:p>
            <a:pPr algn="l" indent="0" marL="0">
              <a:buNone/>
            </a:pPr>
            <a:r>
              <a:rPr lang="en-US" sz="1800" i="1" dirty="0">
                <a:solidFill>
                  <a:srgbClr val="7F8C8D"/>
                </a:solidFill>
              </a:rPr>
              <a:t>这让我们处于一个非常有利的位置，因为在这一点上，我们允许自己突破我们的数据库，犯错误，进入新语言的未知领域。</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figure 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/ˈfɪɡjər 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弄清楚，明白</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then, we figured out how to take notations in a way that the information is actually meaningful.
</a:t>
            </a:r>
            <a:endParaRPr lang="en-US" sz="2000" dirty="0"/>
          </a:p>
          <a:p>
            <a:pPr algn="l" indent="0" marL="0">
              <a:buNone/>
            </a:pPr>
            <a:r>
              <a:rPr lang="en-US" sz="1800" i="1" dirty="0">
                <a:solidFill>
                  <a:srgbClr val="7F8C8D"/>
                </a:solidFill>
              </a:rPr>
              <a:t>然后，我们想出了如何以一种信息真正有意义的方式做笔记。</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take notes</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/teɪk noʊts/</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做笔记</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then, we figured out how to take notations in a way that the information is actually meaningful.
</a:t>
            </a:r>
            <a:endParaRPr lang="en-US" sz="2000" dirty="0"/>
          </a:p>
          <a:p>
            <a:pPr algn="l" indent="0" marL="0">
              <a:buNone/>
            </a:pPr>
            <a:r>
              <a:rPr lang="en-US" sz="1800" i="1" dirty="0">
                <a:solidFill>
                  <a:srgbClr val="7F8C8D"/>
                </a:solidFill>
              </a:rPr>
              <a:t>然后，我们想出了如何以一种信息真正有意义的方式做笔记。</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make sure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/meɪk ʃʊr/</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确保</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then how can we test it? And that’s where technique number 3 comes in. Technique number 3 is about finding a stickler. So finding someone who’s detail-oriented and won’t let you to get away with the mistakes. And more than finding someone who is really that person, the guru for the language, it’s more about establishing the right sort of relationship.
</a:t>
            </a:r>
            <a:endParaRPr lang="en-US" sz="2000" dirty="0"/>
          </a:p>
          <a:p>
            <a:pPr algn="l" indent="0" marL="0">
              <a:buNone/>
            </a:pPr>
            <a:r>
              <a:rPr lang="en-US" sz="1800" i="1" dirty="0">
                <a:solidFill>
                  <a:srgbClr val="7F8C8D"/>
                </a:solidFill>
              </a:rPr>
              <a:t>那我们怎么测试呢？这就是第三种技巧的用武之地。第三种技巧是找到一个 stickler。所以要找一个注重细节的人，不会让你轻易逃脱错误。与其说是找到一个真正懂这门语言的人，一个语言大师，不如说是建立一种正确的关系。</a:t>
            </a: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in a way that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/ɪn ə weɪ ðæt/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以…的方式</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then, we figured out how to take notations in a way that the information is actually meaningful.
</a:t>
            </a:r>
            <a:endParaRPr lang="en-US" sz="2000" dirty="0"/>
          </a:p>
          <a:p>
            <a:pPr algn="l" indent="0" marL="0">
              <a:buNone/>
            </a:pPr>
            <a:r>
              <a:rPr lang="en-US" sz="1800" i="1" dirty="0">
                <a:solidFill>
                  <a:srgbClr val="7F8C8D"/>
                </a:solidFill>
              </a:rPr>
              <a:t>然后，我们想出了如何以一种信息真正有意义的方式做笔记。</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comes in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/kʌmz ɪn/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开始发挥作用，出现</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that’s where technique number 3 comes in.
</a:t>
            </a:r>
            <a:endParaRPr lang="en-US" sz="2000" dirty="0"/>
          </a:p>
          <a:p>
            <a:pPr algn="l" indent="0" marL="0">
              <a:buNone/>
            </a:pPr>
            <a:r>
              <a:rPr lang="en-US" sz="1800" i="1" dirty="0">
                <a:solidFill>
                  <a:srgbClr val="7F8C8D"/>
                </a:solidFill>
              </a:rPr>
              <a:t>这就是第三种技巧的用武之地。</a:t>
            </a: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get away with</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/ɡɛt əˈweɪ wɪθ/</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侥幸逃脱，不受惩罚</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finding someone who’s detail-oriented and won’t let you to get away with the mistakes.
</a:t>
            </a:r>
            <a:endParaRPr lang="en-US" sz="2000" dirty="0"/>
          </a:p>
          <a:p>
            <a:pPr algn="l" indent="0" marL="0">
              <a:buNone/>
            </a:pPr>
            <a:r>
              <a:rPr lang="en-US" sz="1800" i="1" dirty="0">
                <a:solidFill>
                  <a:srgbClr val="7F8C8D"/>
                </a:solidFill>
              </a:rPr>
              <a:t>所以要找一个注重细节的人，不会让你轻易逃脱错误。</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go about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/ɡoʊ əˈbaʊt/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处理，进行</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more than finding someone who is really that person, the guru for the language, it’s more about establishing the right sort of relationship.
</a:t>
            </a:r>
            <a:endParaRPr lang="en-US" sz="2000" dirty="0"/>
          </a:p>
          <a:p>
            <a:pPr algn="l" indent="0" marL="0">
              <a:buNone/>
            </a:pPr>
            <a:r>
              <a:rPr lang="en-US" sz="1800" i="1" dirty="0">
                <a:solidFill>
                  <a:srgbClr val="7F8C8D"/>
                </a:solidFill>
              </a:rPr>
              <a:t>与其说是找到一个真正懂这门语言的人，一个语言大师，不如说是建立一种正确的关系。</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all over the place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/ɔl ˈoʊvər ðə pleɪs/</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到处都是</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You can find sticklers all over the place, and with technology, it becomes a lot easier find them.
</a:t>
            </a:r>
            <a:endParaRPr lang="en-US" sz="2000" dirty="0"/>
          </a:p>
          <a:p>
            <a:pPr algn="l" indent="0" marL="0">
              <a:buNone/>
            </a:pPr>
            <a:r>
              <a:rPr lang="en-US" sz="1800" i="1" dirty="0">
                <a:solidFill>
                  <a:srgbClr val="7F8C8D"/>
                </a:solidFill>
              </a:rPr>
              <a:t>你可以在任何地方找到 sticklers，有了科技，找到他们就容易多了。</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dig in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/dɪɡ ɪn/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开始认真做某事</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let's dig right in.
</a:t>
            </a:r>
            <a:endParaRPr lang="en-US" sz="2000" dirty="0"/>
          </a:p>
          <a:p>
            <a:pPr algn="l" indent="0" marL="0">
              <a:buNone/>
            </a:pPr>
            <a:r>
              <a:rPr lang="en-US" sz="1800" i="1" dirty="0">
                <a:solidFill>
                  <a:srgbClr val="7F8C8D"/>
                </a:solidFill>
              </a:rPr>
              <a:t>所以让我们开始吧。</a:t>
            </a: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 lot easier</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/ə lɑt ˈiziər/</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容易得多</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You can find sticklers all over the place, and with technology, it becomes a lot easier find them.
</a:t>
            </a:r>
            <a:endParaRPr lang="en-US" sz="2000" dirty="0"/>
          </a:p>
          <a:p>
            <a:pPr algn="l" indent="0" marL="0">
              <a:buNone/>
            </a:pPr>
            <a:r>
              <a:rPr lang="en-US" sz="1800" i="1" dirty="0">
                <a:solidFill>
                  <a:srgbClr val="7F8C8D"/>
                </a:solidFill>
              </a:rPr>
              <a:t>你可以在任何地方找到 sticklers，有了科技，找到他们就容易多了。</a:t>
            </a: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it's time to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/ɪts taɪm tu/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是时候…了</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then it’s time to practice.
</a:t>
            </a:r>
            <a:endParaRPr lang="en-US" sz="2000" dirty="0"/>
          </a:p>
          <a:p>
            <a:pPr algn="l" indent="0" marL="0">
              <a:buNone/>
            </a:pPr>
            <a:r>
              <a:rPr lang="en-US" sz="1800" i="1" dirty="0">
                <a:solidFill>
                  <a:srgbClr val="7F8C8D"/>
                </a:solidFill>
              </a:rPr>
              <a:t>然后是时候练习了。</a:t>
            </a: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thought I had</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/θɔt aɪ hæd/</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我以为我有</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See, I always thought I had this thing that was a little bit of Sid craziness that I did, and then I realized how useful it was.
</a:t>
            </a:r>
            <a:endParaRPr lang="en-US" sz="2000" dirty="0"/>
          </a:p>
          <a:p>
            <a:pPr algn="l" indent="0" marL="0">
              <a:buNone/>
            </a:pPr>
            <a:r>
              <a:rPr lang="en-US" sz="1800" i="1" dirty="0">
                <a:solidFill>
                  <a:srgbClr val="7F8C8D"/>
                </a:solidFill>
              </a:rPr>
              <a:t>你看，我一直以为我做的这件事有点疯狂，后来我才意识到它的用处。</a:t>
            </a:r>
            <a:endParaRPr lang="en-US"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 little bit of</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/ə ˈlɪtl bɪt ʌv/</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一点</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See, I always thought I had this thing that was a little bit of Sid craziness that I did, and then I realized how useful it was.
</a:t>
            </a:r>
            <a:endParaRPr lang="en-US" sz="2000" dirty="0"/>
          </a:p>
          <a:p>
            <a:pPr algn="l" indent="0" marL="0">
              <a:buNone/>
            </a:pPr>
            <a:r>
              <a:rPr lang="en-US" sz="1800" i="1" dirty="0">
                <a:solidFill>
                  <a:srgbClr val="7F8C8D"/>
                </a:solidFill>
              </a:rPr>
              <a:t>你看，我一直以为我做的这件事有点疯狂，后来我才意识到它的用处。</a:t>
            </a: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realized how useful it was</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/ˈriəlaɪzd haʊ ˈjusfəl ɪt wʌz/</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意识到它的作用</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See, I always thought I had this thing that was a little bit of Sid craziness that I did, and then I realized how useful it was.
</a:t>
            </a:r>
            <a:endParaRPr lang="en-US" sz="2000" dirty="0"/>
          </a:p>
          <a:p>
            <a:pPr algn="l" indent="0" marL="0">
              <a:buNone/>
            </a:pPr>
            <a:r>
              <a:rPr lang="en-US" sz="1800" i="1" dirty="0">
                <a:solidFill>
                  <a:srgbClr val="7F8C8D"/>
                </a:solidFill>
              </a:rPr>
              <a:t>你看，我一直以为我做的这件事有点疯狂，后来我才意识到它的用处。</a:t>
            </a: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what I like to call</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/wʌt aɪ laɪk tu kɔl/</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我称之为…</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I always did what I like to call Shower Conversations.
</a:t>
            </a:r>
            <a:endParaRPr lang="en-US" sz="2000" dirty="0"/>
          </a:p>
          <a:p>
            <a:pPr algn="l" indent="0" marL="0">
              <a:buNone/>
            </a:pPr>
            <a:r>
              <a:rPr lang="en-US" sz="1800" i="1" dirty="0">
                <a:solidFill>
                  <a:srgbClr val="7F8C8D"/>
                </a:solidFill>
              </a:rPr>
              <a:t>我一直在做我所说的“淋浴对话”。</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sound like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/saʊnd laɪk/</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听起来像</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shower conversations are exactly what they sound like.
</a:t>
            </a:r>
            <a:endParaRPr lang="en-US" sz="2000" dirty="0"/>
          </a:p>
          <a:p>
            <a:pPr algn="l" indent="0" marL="0">
              <a:buNone/>
            </a:pPr>
            <a:r>
              <a:rPr lang="en-US" sz="1800" i="1" dirty="0">
                <a:solidFill>
                  <a:srgbClr val="7F8C8D"/>
                </a:solidFill>
              </a:rPr>
              <a:t>“淋浴对话”正是它们听起来的样子。</a:t>
            </a: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stay in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/steɪ ɪn/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待在…</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When I was learning a new language, I would stay in the shower for a few minutes.
</a:t>
            </a:r>
            <a:endParaRPr lang="en-US" sz="2000" dirty="0"/>
          </a:p>
          <a:p>
            <a:pPr algn="l" indent="0" marL="0">
              <a:buNone/>
            </a:pPr>
            <a:r>
              <a:rPr lang="en-US" sz="1800" i="1" dirty="0">
                <a:solidFill>
                  <a:srgbClr val="7F8C8D"/>
                </a:solidFill>
              </a:rPr>
              <a:t>当我学习一门新语言时，我会在淋浴间待上几分钟。</a:t>
            </a: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 few minutes</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/ə fju ˈmɪnɪts/</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几分钟</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When I was learning a new language, I would stay in the shower for a few minutes.
</a:t>
            </a:r>
            <a:endParaRPr lang="en-US" sz="2000" dirty="0"/>
          </a:p>
          <a:p>
            <a:pPr algn="l" indent="0" marL="0">
              <a:buNone/>
            </a:pPr>
            <a:r>
              <a:rPr lang="en-US" sz="1800" i="1" dirty="0">
                <a:solidFill>
                  <a:srgbClr val="7F8C8D"/>
                </a:solidFill>
              </a:rPr>
              <a:t>当我学习一门新语言时，我会在淋浴间待上几分钟。</a:t>
            </a: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remember having</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/rɪˈmɛmbər ˈhævɪŋ/</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记得进行过</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I would remember having all these discussions…
</a:t>
            </a:r>
            <a:endParaRPr lang="en-US" sz="2000" dirty="0"/>
          </a:p>
          <a:p>
            <a:pPr algn="l" indent="0" marL="0">
              <a:buNone/>
            </a:pPr>
            <a:r>
              <a:rPr lang="en-US" sz="1800" i="1" dirty="0">
                <a:solidFill>
                  <a:srgbClr val="7F8C8D"/>
                </a:solidFill>
              </a:rPr>
              <a:t>我会记得进行过所有这些讨论……</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get things wrong</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/ɡɛt θɪŋz rɔŋ/</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犯错</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Well, when it comes to language learning, the golden rule is to get things wrong.
</a:t>
            </a:r>
            <a:endParaRPr lang="en-US" sz="2000" dirty="0"/>
          </a:p>
          <a:p>
            <a:pPr algn="l" indent="0" marL="0">
              <a:buNone/>
            </a:pPr>
            <a:r>
              <a:rPr lang="en-US" sz="1800" i="1" dirty="0">
                <a:solidFill>
                  <a:srgbClr val="7F8C8D"/>
                </a:solidFill>
              </a:rPr>
              <a:t>嗯，说到语言学习，黄金法则是犯错。</a:t>
            </a:r>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try to get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/traɪ tu ɡɛt/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试图获得</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I would remember having all these discussions; I remember when I was learning Chinese, and I would haggle and try to get two yuan more, to get that wonderful dumpling, and getting the discount…
</a:t>
            </a:r>
            <a:endParaRPr lang="en-US" sz="2000" dirty="0"/>
          </a:p>
          <a:p>
            <a:pPr algn="l" indent="0" marL="0">
              <a:buNone/>
            </a:pPr>
            <a:r>
              <a:rPr lang="en-US" sz="1800" i="1" dirty="0">
                <a:solidFill>
                  <a:srgbClr val="7F8C8D"/>
                </a:solidFill>
              </a:rPr>
              <a:t>我会记得进行过所有这些讨论；我记得当我学习中文的时候，我会讨价还价，试着多要两块钱，买到那个美味的饺子，拿到折扣……</a:t>
            </a:r>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ask for</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/æsk fɔr/</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请求，要求</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Or I would go to Rome and I’d ask for directions to the best piazza.
</a:t>
            </a:r>
            <a:endParaRPr lang="en-US" sz="2000" dirty="0"/>
          </a:p>
          <a:p>
            <a:pPr algn="l" indent="0" marL="0">
              <a:buNone/>
            </a:pPr>
            <a:r>
              <a:rPr lang="en-US" sz="1800" i="1" dirty="0">
                <a:solidFill>
                  <a:srgbClr val="7F8C8D"/>
                </a:solidFill>
              </a:rPr>
              <a:t>或者我会去罗马，我会问去最好的广场的路。</a:t>
            </a:r>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for example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/fɔr ɪɡˈzæmpəl/</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例如</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For example, it’s easy to ask for directions, how about receiving them?
</a:t>
            </a:r>
            <a:endParaRPr lang="en-US" sz="2000" dirty="0"/>
          </a:p>
          <a:p>
            <a:pPr algn="l" indent="0" marL="0">
              <a:buNone/>
            </a:pPr>
            <a:r>
              <a:rPr lang="en-US" sz="1800" i="1" dirty="0">
                <a:solidFill>
                  <a:srgbClr val="7F8C8D"/>
                </a:solidFill>
              </a:rPr>
              <a:t>例如，问路很容易，那么接路呢？</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how about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/haʊ əˈbaʊt/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…怎么样</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For example, it’s easy to ask for directions, how about receiving them?
</a:t>
            </a:r>
            <a:endParaRPr lang="en-US" sz="2000" dirty="0"/>
          </a:p>
          <a:p>
            <a:pPr algn="l" indent="0" marL="0">
              <a:buNone/>
            </a:pPr>
            <a:r>
              <a:rPr lang="en-US" sz="1800" i="1" dirty="0">
                <a:solidFill>
                  <a:srgbClr val="7F8C8D"/>
                </a:solidFill>
              </a:rPr>
              <a:t>例如，问路很容易，那么接路呢？</a:t>
            </a:r>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forces you to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/ˈfɔrsɪz ju tu/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迫使你…</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Well, the shower conversation forces you to have both sides of the conversation.
</a:t>
            </a:r>
            <a:endParaRPr lang="en-US" sz="2000" dirty="0"/>
          </a:p>
          <a:p>
            <a:pPr algn="l" indent="0" marL="0">
              <a:buNone/>
            </a:pPr>
            <a:r>
              <a:rPr lang="en-US" sz="1800" i="1" dirty="0">
                <a:solidFill>
                  <a:srgbClr val="7F8C8D"/>
                </a:solidFill>
              </a:rPr>
              <a:t>嗯，“淋浴对话”迫使你进行对话的双方。</a:t>
            </a:r>
            <a:endParaRPr 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on both ends</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/ɑn boʊθ ɛndz/</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在两个方面</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you don’t need to have them in the shower. The wonderful thing about them as well is that you can have them anywhere. So you can have them in the shower, in your apartment, walking down the streets, in the subway, and seriously, if you’re in the subway, speaking to yourself in a foreign language in New York, you’ll fit right in.
</a:t>
            </a:r>
            <a:endParaRPr lang="en-US" sz="2000" dirty="0"/>
          </a:p>
          <a:p>
            <a:pPr algn="l" indent="0" marL="0">
              <a:buNone/>
            </a:pPr>
            <a:r>
              <a:rPr lang="en-US" sz="1800" i="1" dirty="0">
                <a:solidFill>
                  <a:srgbClr val="7F8C8D"/>
                </a:solidFill>
              </a:rPr>
              <a:t>而且你不需要在淋浴的时候进行。它们的好处还在于你可以在任何地方进行。所以你可以在淋浴时，在你的公寓里，走在街上，在地铁里进行，说真的，如果你在地铁里，在纽约用一门外语自言自语，你会很合群的。</a:t>
            </a: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depend on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/dɪˈpɛnd ɑn/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依赖</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it’s great, because you don’t depend on anything or anyone to get your practice, and I did this for years.
</a:t>
            </a:r>
            <a:endParaRPr lang="en-US" sz="2000" dirty="0"/>
          </a:p>
          <a:p>
            <a:pPr algn="l" indent="0" marL="0">
              <a:buNone/>
            </a:pPr>
            <a:r>
              <a:rPr lang="en-US" sz="1800" i="1" dirty="0">
                <a:solidFill>
                  <a:srgbClr val="7F8C8D"/>
                </a:solidFill>
              </a:rPr>
              <a:t>这很棒，因为你不需要依赖任何东西或任何人来练习，而且我这样做了很多年。</a:t>
            </a:r>
            <a:endParaRPr 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fit right in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/fɪt raɪt ɪn/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融入其中</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you can have them in the shower, in your apartment, walking down the streets, in the subway, and seriously, if you’re in the subway, speaking to yourself in a foreign language in New York, you’ll fit right in.
</a:t>
            </a:r>
            <a:endParaRPr lang="en-US" sz="2000" dirty="0"/>
          </a:p>
          <a:p>
            <a:pPr algn="l" indent="0" marL="0">
              <a:buNone/>
            </a:pPr>
            <a:r>
              <a:rPr lang="en-US" sz="1800" i="1" dirty="0">
                <a:solidFill>
                  <a:srgbClr val="7F8C8D"/>
                </a:solidFill>
              </a:rPr>
              <a:t>所以你可以在淋浴时，在你的公寓里，走在街上，在地铁里进行，说真的，如果你在地铁里，在纽约用一门外语自言自语，你会很合群的。</a:t>
            </a: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you're fine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/jʊr faɪn/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你没事</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you can have them in the shower, in your apartment, walking down the streets, in the subway, and seriously, if you’re in the subway, speaking to yourself in a foreign language in New York, you’ll fit right in. You’re fine.
</a:t>
            </a:r>
            <a:endParaRPr lang="en-US" sz="2000" dirty="0"/>
          </a:p>
          <a:p>
            <a:pPr algn="l" indent="0" marL="0">
              <a:buNone/>
            </a:pPr>
            <a:r>
              <a:rPr lang="en-US" sz="1800" i="1" dirty="0">
                <a:solidFill>
                  <a:srgbClr val="7F8C8D"/>
                </a:solidFill>
              </a:rPr>
              <a:t>所以你可以在淋浴时，在你的公寓里，走在街上，在地铁里进行，说真的，如果你在地铁里，在纽约用一门外语自言自语，你会很合群的。你没事的。</a:t>
            </a:r>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later on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/ˈleɪtər ɑn/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后来</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later on I found out that professional athletes do, too.
</a:t>
            </a:r>
            <a:endParaRPr lang="en-US" sz="2000" dirty="0"/>
          </a:p>
          <a:p>
            <a:pPr algn="l" indent="0" marL="0">
              <a:buNone/>
            </a:pPr>
            <a:r>
              <a:rPr lang="en-US" sz="1800" i="1" dirty="0">
                <a:solidFill>
                  <a:srgbClr val="7F8C8D"/>
                </a:solidFill>
              </a:rPr>
              <a:t>后来我发现职业运动员也是这样做的。</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make mistakes</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/meɪk mɪˈsteɪks/</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犯错</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The most important thing is to make mistakes.
</a:t>
            </a:r>
            <a:endParaRPr lang="en-US" sz="2000" dirty="0"/>
          </a:p>
          <a:p>
            <a:pPr algn="l" indent="0" marL="0">
              <a:buNone/>
            </a:pPr>
            <a:r>
              <a:rPr lang="en-US" sz="1800" i="1" dirty="0">
                <a:solidFill>
                  <a:srgbClr val="7F8C8D"/>
                </a:solidFill>
              </a:rPr>
              <a:t>最重要的是犯错。</a:t>
            </a:r>
            <a:endParaRPr 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found 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/faʊnd 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发现，了解到</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later on I found out that professional athletes do, too.
</a:t>
            </a:r>
            <a:endParaRPr lang="en-US" sz="2000" dirty="0"/>
          </a:p>
          <a:p>
            <a:pPr algn="l" indent="0" marL="0">
              <a:buNone/>
            </a:pPr>
            <a:r>
              <a:rPr lang="en-US" sz="1800" i="1" dirty="0">
                <a:solidFill>
                  <a:srgbClr val="7F8C8D"/>
                </a:solidFill>
              </a:rPr>
              <a:t>后来我发现职业运动员也是这样做的。</a:t>
            </a: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known to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/noʊn tu/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以…闻名</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Michael Phelps is known to visualize every single one of his races, several times over, before jumping in the water.
</a:t>
            </a:r>
            <a:endParaRPr lang="en-US" sz="2000" dirty="0"/>
          </a:p>
          <a:p>
            <a:pPr algn="l" indent="0" marL="0">
              <a:buNone/>
            </a:pPr>
            <a:r>
              <a:rPr lang="en-US" sz="1800" i="1" dirty="0">
                <a:solidFill>
                  <a:srgbClr val="7F8C8D"/>
                </a:solidFill>
              </a:rPr>
              <a:t>迈克尔·菲尔普斯以在跳入水中之前将自己的每一场比赛都 visualise 好几遍而闻名。</a:t>
            </a:r>
            <a:endParaRPr 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jumping in the water</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/ˈdʒʌmpɪŋ ɪn ðə ˈwɔtər/</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跳入水中</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Michael Phelps is known to visualize every single one of his races, several times over, before jumping in the water.
</a:t>
            </a:r>
            <a:endParaRPr lang="en-US" sz="2000" dirty="0"/>
          </a:p>
          <a:p>
            <a:pPr algn="l" indent="0" marL="0">
              <a:buNone/>
            </a:pPr>
            <a:r>
              <a:rPr lang="en-US" sz="1800" i="1" dirty="0">
                <a:solidFill>
                  <a:srgbClr val="7F8C8D"/>
                </a:solidFill>
              </a:rPr>
              <a:t>迈克尔·菲尔普斯以在跳入水中之前将自己的每一场比赛都 visualise 好几遍而闻名。</a:t>
            </a:r>
            <a:endParaRPr lang="en-US"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works great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/wɜrks ɡreɪt/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效果很好</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Worked great for him, and it works great for me, too, so it would work for you as well.
</a:t>
            </a:r>
            <a:endParaRPr lang="en-US" sz="2000" dirty="0"/>
          </a:p>
          <a:p>
            <a:pPr algn="l" indent="0" marL="0">
              <a:buNone/>
            </a:pPr>
            <a:r>
              <a:rPr lang="en-US" sz="1800" i="1" dirty="0">
                <a:solidFill>
                  <a:srgbClr val="7F8C8D"/>
                </a:solidFill>
              </a:rPr>
              <a:t>对他来说效果很好，对我来说效果也很好，所以对你来说效果也会很好。</a:t>
            </a:r>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up to now</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/ʌp tu naʊ/</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到目前为止</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Because up to now, it’s great, we’ve figured out how to do all these things…
</a:t>
            </a:r>
            <a:endParaRPr lang="en-US" sz="2000" dirty="0"/>
          </a:p>
          <a:p>
            <a:pPr algn="l" indent="0" marL="0">
              <a:buNone/>
            </a:pPr>
            <a:r>
              <a:rPr lang="en-US" sz="1800" i="1" dirty="0">
                <a:solidFill>
                  <a:srgbClr val="7F8C8D"/>
                </a:solidFill>
              </a:rPr>
              <a:t>因为到目前为止，这很好，我们已经想出了如何做所有这些事情……</a:t>
            </a: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figured out how to do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/ˈfɪɡjərd aʊt haʊ tu du/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弄清楚如何做…</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Because up to now, it’s great, we’ve figured out how to do all these things…
</a:t>
            </a:r>
            <a:endParaRPr lang="en-US" sz="2000" dirty="0"/>
          </a:p>
          <a:p>
            <a:pPr algn="l" indent="0" marL="0">
              <a:buNone/>
            </a:pPr>
            <a:r>
              <a:rPr lang="en-US" sz="1800" i="1" dirty="0">
                <a:solidFill>
                  <a:srgbClr val="7F8C8D"/>
                </a:solidFill>
              </a:rPr>
              <a:t>因为到目前为止，这很好，我们已经想出了如何做所有这些事情……</a:t>
            </a:r>
            <a:endParaRPr 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puts us in a really good position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/pʊts ʌs ɪn ə ˈriəli ɡʊd pəˈzɪʃən/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使我们处于非常有利的位置</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Because up to now, it’s great, we’ve figured out how to do all these things, and that puts us in a really good position to use the language…
</a:t>
            </a:r>
            <a:endParaRPr lang="en-US" sz="2000" dirty="0"/>
          </a:p>
          <a:p>
            <a:pPr algn="l" indent="0" marL="0">
              <a:buNone/>
            </a:pPr>
            <a:r>
              <a:rPr lang="en-US" sz="1800" i="1" dirty="0">
                <a:solidFill>
                  <a:srgbClr val="7F8C8D"/>
                </a:solidFill>
              </a:rPr>
              <a:t>因为到目前为止，这很好，我们已经想出了如何做所有这些事情，这让我们处于一个非常有利的位置来使用语言……</a:t>
            </a:r>
            <a:endParaRPr lang="en-US" sz="2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follow what I call</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/ˈfɑloʊ wʌt aɪ kɔl/</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遵循我所说的…</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to find a conversation buddy, I recommend you follow what I call The Buddy Formula.
</a:t>
            </a:r>
            <a:endParaRPr lang="en-US" sz="2000" dirty="0"/>
          </a:p>
          <a:p>
            <a:pPr algn="l" indent="0" marL="0">
              <a:buNone/>
            </a:pPr>
            <a:r>
              <a:rPr lang="en-US" sz="1800" i="1" dirty="0">
                <a:solidFill>
                  <a:srgbClr val="7F8C8D"/>
                </a:solidFill>
              </a:rPr>
              <a:t>为了找到一个语言伙伴，我建议你遵循我所说的“伙伴公式”。</a:t>
            </a:r>
            <a:endParaRPr 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make sure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/meɪk ʃʊr/</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确保</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that is a way that you can make sure that your incentives are always aligned to use the new language.
</a:t>
            </a:r>
            <a:endParaRPr lang="en-US" sz="2000" dirty="0"/>
          </a:p>
          <a:p>
            <a:pPr algn="l" indent="0" marL="0">
              <a:buNone/>
            </a:pPr>
            <a:r>
              <a:rPr lang="en-US" sz="1800" i="1" dirty="0">
                <a:solidFill>
                  <a:srgbClr val="7F8C8D"/>
                </a:solidFill>
              </a:rPr>
              <a:t>这是一种可以确保你的动机始终与使用新语言一致的方法。</a:t>
            </a:r>
            <a:endParaRPr 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are aligned</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/ɑr əˈlaɪnd/</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一致</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that is a way that you can make sure that your incentives are always aligned to use the new language.
</a:t>
            </a:r>
            <a:endParaRPr lang="en-US" sz="2000" dirty="0"/>
          </a:p>
          <a:p>
            <a:pPr algn="l" indent="0" marL="0">
              <a:buNone/>
            </a:pPr>
            <a:r>
              <a:rPr lang="en-US" sz="1800" i="1" dirty="0">
                <a:solidFill>
                  <a:srgbClr val="7F8C8D"/>
                </a:solidFill>
              </a:rPr>
              <a:t>这是一种可以确保你的动机始终与使用新语言一致的方法。</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come to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/kʌm tu/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谈到，涉及</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Well, when it comes to language learning, the golden rule is to get things wrong.
</a:t>
            </a:r>
            <a:endParaRPr lang="en-US" sz="2000" dirty="0"/>
          </a:p>
          <a:p>
            <a:pPr algn="l" indent="0" marL="0">
              <a:buNone/>
            </a:pPr>
            <a:r>
              <a:rPr lang="en-US" sz="1800" i="1" dirty="0">
                <a:solidFill>
                  <a:srgbClr val="7F8C8D"/>
                </a:solidFill>
              </a:rPr>
              <a:t>嗯，说到语言学习，黄金法则是犯错。</a:t>
            </a:r>
            <a:endParaRPr lang="en-U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anything like me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/ˈɛniθɪŋ laɪk mi/</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像我一样</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Why? If you’re anything like me, you like to learn languages…
</a:t>
            </a:r>
            <a:endParaRPr lang="en-US" sz="2000" dirty="0"/>
          </a:p>
          <a:p>
            <a:pPr algn="l" indent="0" marL="0">
              <a:buNone/>
            </a:pPr>
            <a:r>
              <a:rPr lang="en-US" sz="1800" i="1" dirty="0">
                <a:solidFill>
                  <a:srgbClr val="7F8C8D"/>
                </a:solidFill>
              </a:rPr>
              <a:t>为什么？如果你像我一样，你喜欢学习语言……</a:t>
            </a:r>
            <a:endParaRPr 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so that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/soʊ ðæt/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短语连词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以便</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If you’re anything like me, you like to learn languages, so that you can communicate with more people…
</a:t>
            </a:r>
            <a:endParaRPr lang="en-US" sz="2000" dirty="0"/>
          </a:p>
          <a:p>
            <a:pPr algn="l" indent="0" marL="0">
              <a:buNone/>
            </a:pPr>
            <a:r>
              <a:rPr lang="en-US" sz="1800" i="1" dirty="0">
                <a:solidFill>
                  <a:srgbClr val="7F8C8D"/>
                </a:solidFill>
              </a:rPr>
              <a:t>如果你像我一样，你喜欢学习语言，以便你可以和更多的人交流……</a:t>
            </a:r>
            <a:endParaRPr 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reach 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/ritʃ 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接触，联系</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that you can reach out and understand a little bit more about their brains and hearts.
</a:t>
            </a:r>
            <a:endParaRPr lang="en-US" sz="2000" dirty="0"/>
          </a:p>
          <a:p>
            <a:pPr algn="l" indent="0" marL="0">
              <a:buNone/>
            </a:pPr>
            <a:r>
              <a:rPr lang="en-US" sz="1800" i="1" dirty="0">
                <a:solidFill>
                  <a:srgbClr val="7F8C8D"/>
                </a:solidFill>
              </a:rPr>
              <a:t>…以便你可以接触并更多地了解他们的大脑和心灵。</a:t>
            </a:r>
            <a:endParaRPr 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 little bit more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/ə ˈlɪtl bɪt mɔr/</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更多一点</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that you can reach out and understand a little bit more about their brains and hearts.
</a:t>
            </a:r>
            <a:endParaRPr lang="en-US" sz="2000" dirty="0"/>
          </a:p>
          <a:p>
            <a:pPr algn="l" indent="0" marL="0">
              <a:buNone/>
            </a:pPr>
            <a:r>
              <a:rPr lang="en-US" sz="1800" i="1" dirty="0">
                <a:solidFill>
                  <a:srgbClr val="7F8C8D"/>
                </a:solidFill>
              </a:rPr>
              <a:t>…以便你可以接触并更多地了解他们的大脑和心灵。</a:t>
            </a:r>
            <a:endParaRPr lang="en-US"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try to talk</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/traɪ tu tɔk/</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尝试交谈</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so, if we try to talk to someone in a foreign language that both of us don’t do really well…
</a:t>
            </a:r>
            <a:endParaRPr lang="en-US" sz="2000" dirty="0"/>
          </a:p>
          <a:p>
            <a:pPr algn="l" indent="0" marL="0">
              <a:buNone/>
            </a:pPr>
            <a:r>
              <a:rPr lang="en-US" sz="1800" i="1" dirty="0">
                <a:solidFill>
                  <a:srgbClr val="7F8C8D"/>
                </a:solidFill>
              </a:rPr>
              <a:t>所以，如果我们试图用一门外语与一个我们俩都不太擅长的人交谈……</a:t>
            </a:r>
            <a:endParaRPr lang="en-US"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don't do really well</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/doʊnt du ˈriəli wɛl/</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做得不太好</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so, if we try to talk to someone in a foreign language that both of us don’t do really well…
</a:t>
            </a:r>
            <a:endParaRPr lang="en-US" sz="2000" dirty="0"/>
          </a:p>
          <a:p>
            <a:pPr algn="l" indent="0" marL="0">
              <a:buNone/>
            </a:pPr>
            <a:r>
              <a:rPr lang="en-US" sz="1800" i="1" dirty="0">
                <a:solidFill>
                  <a:srgbClr val="7F8C8D"/>
                </a:solidFill>
              </a:rPr>
              <a:t>所以，如果我们试图用一门外语与一个我们俩都不太擅长的人交谈……</a:t>
            </a:r>
            <a:endParaRPr lang="en-US" sz="20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odds are that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/ɑdz ɑr ðæt/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很可能</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…when we could be speaking English, or whatever language you’re more comfortable with as a pair, odds are that you’re going to revert to that language that is easier.
</a:t>
            </a:r>
            <a:endParaRPr lang="en-US" sz="2000" dirty="0"/>
          </a:p>
          <a:p>
            <a:pPr algn="l" indent="0" marL="0">
              <a:buNone/>
            </a:pPr>
            <a:r>
              <a:rPr lang="en-US" sz="1800" i="1" dirty="0">
                <a:solidFill>
                  <a:srgbClr val="7F8C8D"/>
                </a:solidFill>
              </a:rPr>
              <a:t>…当我们可以说英语，或者任何你们俩都更舒服的语言时，很可能会回到更容易的那种语言。</a:t>
            </a:r>
            <a:endParaRPr lang="en-US"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revert to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/rɪˈvɜrt tu/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恢复到，回到</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…when we could be speaking English, or whatever language you’re more comfortable with as a pair, odds are that you’re going to revert to that language that is easier.
</a:t>
            </a:r>
            <a:endParaRPr lang="en-US" sz="2000" dirty="0"/>
          </a:p>
          <a:p>
            <a:pPr algn="l" indent="0" marL="0">
              <a:buNone/>
            </a:pPr>
            <a:r>
              <a:rPr lang="en-US" sz="1800" i="1" dirty="0">
                <a:solidFill>
                  <a:srgbClr val="7F8C8D"/>
                </a:solidFill>
              </a:rPr>
              <a:t>…当我们可以说英语，或者任何你们俩都更舒服的语言时，很可能会回到更容易的那种语言。</a:t>
            </a:r>
            <a:endParaRPr lang="en-US" sz="20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find one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/faɪnd wʌn/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找到一个</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I recommend you find someone where your best language in common is your target language.
</a:t>
            </a:r>
            <a:endParaRPr lang="en-US" sz="2000" dirty="0"/>
          </a:p>
          <a:p>
            <a:pPr algn="l" indent="0" marL="0">
              <a:buNone/>
            </a:pPr>
            <a:r>
              <a:rPr lang="en-US" sz="1800" i="1" dirty="0">
                <a:solidFill>
                  <a:srgbClr val="7F8C8D"/>
                </a:solidFill>
              </a:rPr>
              <a:t>所以我建议你找一个和你目标语言相同的最佳语言的人。</a:t>
            </a:r>
            <a:endParaRPr lang="en-US" sz="20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try technology</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/traɪ tɛkˈnɑlədʒi/</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尝试使用科技手段</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if you can’t find one locally, try technology.
</a:t>
            </a:r>
            <a:endParaRPr lang="en-US" sz="2000" dirty="0"/>
          </a:p>
          <a:p>
            <a:pPr algn="l" indent="0" marL="0">
              <a:buNone/>
            </a:pPr>
            <a:r>
              <a:rPr lang="en-US" sz="1800" i="1" dirty="0">
                <a:solidFill>
                  <a:srgbClr val="7F8C8D"/>
                </a:solidFill>
              </a:rPr>
              <a:t>如果你在当地找不到，可以尝试使用科技手段。</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make up</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/meɪk ʌp/</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组成，构成</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Which combined make what I like to call our language database.
</a:t>
            </a:r>
            <a:endParaRPr lang="en-US" sz="2000" dirty="0"/>
          </a:p>
          <a:p>
            <a:pPr algn="l" indent="0" marL="0">
              <a:buNone/>
            </a:pPr>
            <a:r>
              <a:rPr lang="en-US" sz="1800" i="1" dirty="0">
                <a:solidFill>
                  <a:srgbClr val="7F8C8D"/>
                </a:solidFill>
              </a:rPr>
              <a:t>它们共同构成了我所说的语言数据库。</a:t>
            </a:r>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that would be perfect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/ðæt wʊd bi ˈpɜrfɪkt/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那就太完美了</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Or if you can travel, that would be perfect.
</a:t>
            </a:r>
            <a:endParaRPr lang="en-US" sz="2000" dirty="0"/>
          </a:p>
          <a:p>
            <a:pPr algn="l" indent="0" marL="0">
              <a:buNone/>
            </a:pPr>
            <a:r>
              <a:rPr lang="en-US" sz="1800" i="1" dirty="0">
                <a:solidFill>
                  <a:srgbClr val="7F8C8D"/>
                </a:solidFill>
              </a:rPr>
              <a:t>或者如果你可以旅行，那就太完美了。</a:t>
            </a:r>
            <a:endParaRPr lang="en-US" sz="2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 problem with that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/ə ˈprɑbləm wɪθ ðæt/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这有一个问题</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There’s a problem with that, and I realize it…
</a:t>
            </a:r>
            <a:endParaRPr lang="en-US" sz="2000" dirty="0"/>
          </a:p>
          <a:p>
            <a:pPr algn="l" indent="0" marL="0">
              <a:buNone/>
            </a:pPr>
            <a:r>
              <a:rPr lang="en-US" sz="1800" i="1" dirty="0">
                <a:solidFill>
                  <a:srgbClr val="7F8C8D"/>
                </a:solidFill>
              </a:rPr>
              <a:t>这有一个问题，我意识到了……</a:t>
            </a:r>
            <a:endParaRPr 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fits that profile exactly</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/fɪts ðæt ˈproʊfaɪl ɪɡˈzæktli/</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完全符合该条件</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…because it’s difficult to find someone that fits that profile exactly.
</a:t>
            </a:r>
            <a:endParaRPr lang="en-US" sz="2000" dirty="0"/>
          </a:p>
          <a:p>
            <a:pPr algn="l" indent="0" marL="0">
              <a:buNone/>
            </a:pPr>
            <a:r>
              <a:rPr lang="en-US" sz="1800" i="1" dirty="0">
                <a:solidFill>
                  <a:srgbClr val="7F8C8D"/>
                </a:solidFill>
              </a:rPr>
              <a:t>…因为很难找到完全符合该条件的人。</a:t>
            </a:r>
            <a:endParaRPr 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good news</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/ɡʊd nuz/</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好消息</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Well I’ve got good news.
</a:t>
            </a:r>
            <a:endParaRPr lang="en-US" sz="2000" dirty="0"/>
          </a:p>
          <a:p>
            <a:pPr algn="l" indent="0" marL="0">
              <a:buNone/>
            </a:pPr>
            <a:r>
              <a:rPr lang="en-US" sz="1800" i="1" dirty="0">
                <a:solidFill>
                  <a:srgbClr val="7F8C8D"/>
                </a:solidFill>
              </a:rPr>
              <a:t>嗯，我有一个好消息。</a:t>
            </a:r>
            <a:endParaRPr 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found that 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/faʊnd ðæt 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发现了这一点</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I’ve found that out when I was at work…
</a:t>
            </a:r>
            <a:endParaRPr lang="en-US" sz="2000" dirty="0"/>
          </a:p>
          <a:p>
            <a:pPr algn="l" indent="0" marL="0">
              <a:buNone/>
            </a:pPr>
            <a:r>
              <a:rPr lang="en-US" sz="1800" i="1" dirty="0">
                <a:solidFill>
                  <a:srgbClr val="7F8C8D"/>
                </a:solidFill>
              </a:rPr>
              <a:t>我在工作的时候发现了这一点……</a:t>
            </a:r>
            <a:endParaRPr lang="en-US" sz="20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 ton of</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/ə tʌn ʌv/</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大量的</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one of my colleagues, he’s a linguist, too, he speaks a ton of languages…
</a:t>
            </a:r>
            <a:endParaRPr lang="en-US" sz="2000" dirty="0"/>
          </a:p>
          <a:p>
            <a:pPr algn="l" indent="0" marL="0">
              <a:buNone/>
            </a:pPr>
            <a:r>
              <a:rPr lang="en-US" sz="1800" i="1" dirty="0">
                <a:solidFill>
                  <a:srgbClr val="7F8C8D"/>
                </a:solidFill>
              </a:rPr>
              <a:t>…我的一位同事，他也是一位语言学家，他会说很多语言……</a:t>
            </a:r>
            <a:endParaRPr 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in common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/ɪn ˈkɑmən/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共同的</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our best language in common was definitely English.
</a:t>
            </a:r>
            <a:endParaRPr lang="en-US" sz="2000" dirty="0"/>
          </a:p>
          <a:p>
            <a:pPr algn="l" indent="0" marL="0">
              <a:buNone/>
            </a:pPr>
            <a:r>
              <a:rPr lang="en-US" sz="1800" i="1" dirty="0">
                <a:solidFill>
                  <a:srgbClr val="7F8C8D"/>
                </a:solidFill>
              </a:rPr>
              <a:t>…我们共同的最佳语言绝对是英语。</a:t>
            </a:r>
            <a:endParaRPr lang="en-US" sz="2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talk about</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/tɔk əˈbaʊt/</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谈论</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But we could talk about Friday and Saturday night in German, and nobody had any idea what we were talking about.
</a:t>
            </a:r>
            <a:endParaRPr lang="en-US" sz="2000" dirty="0"/>
          </a:p>
          <a:p>
            <a:pPr algn="l" indent="0" marL="0">
              <a:buNone/>
            </a:pPr>
            <a:r>
              <a:rPr lang="en-US" sz="1800" i="1" dirty="0">
                <a:solidFill>
                  <a:srgbClr val="7F8C8D"/>
                </a:solidFill>
              </a:rPr>
              <a:t>但我们可以用德语谈论星期五和星期六晚上，没有人知道我们在说什么。</a:t>
            </a:r>
            <a:endParaRPr lang="en-US" sz="2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have any idea</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/hæv ˈɛni aɪˈdiə/</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知道</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But we could talk about Friday and Saturday night in German, and nobody had any idea what we were talking about.
</a:t>
            </a:r>
            <a:endParaRPr lang="en-US" sz="2000" dirty="0"/>
          </a:p>
          <a:p>
            <a:pPr algn="l" indent="0" marL="0">
              <a:buNone/>
            </a:pPr>
            <a:r>
              <a:rPr lang="en-US" sz="1800" i="1" dirty="0">
                <a:solidFill>
                  <a:srgbClr val="7F8C8D"/>
                </a:solidFill>
              </a:rPr>
              <a:t>但我们可以用德语谈论星期五和星期六晚上，没有人知道我们在说什么。</a:t>
            </a:r>
            <a:endParaRPr 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can also be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/kæn ˈɔlsoʊ bi/</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也可以是</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it can also be your best secret language in common.
</a:t>
            </a:r>
            <a:endParaRPr lang="en-US" sz="2000" dirty="0"/>
          </a:p>
          <a:p>
            <a:pPr algn="l" indent="0" marL="0">
              <a:buNone/>
            </a:pPr>
            <a:r>
              <a:rPr lang="en-US" sz="1800" i="1" dirty="0">
                <a:solidFill>
                  <a:srgbClr val="7F8C8D"/>
                </a:solidFill>
              </a:rPr>
              <a:t>所以它也可以是你共同的最佳秘密语言。</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embark on</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/ɪmˈbɑrk ɑn/</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开始，着手</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For us to be able to embark on those and to be able to explore those...
</a:t>
            </a:r>
            <a:endParaRPr lang="en-US" sz="2000" dirty="0"/>
          </a:p>
          <a:p>
            <a:pPr algn="l" indent="0" marL="0">
              <a:buNone/>
            </a:pPr>
            <a:r>
              <a:rPr lang="en-US" sz="1800" i="1" dirty="0">
                <a:solidFill>
                  <a:srgbClr val="7F8C8D"/>
                </a:solidFill>
              </a:rPr>
              <a:t>为了让我们能够着手并探索这些……</a:t>
            </a:r>
            <a:endParaRPr lang="en-US" sz="20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get the sense of</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/ɡɛt ðə sɛns ʌv/</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获得…的感觉</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you get the sense of privacy in public.
</a:t>
            </a:r>
            <a:endParaRPr lang="en-US" sz="2000" dirty="0"/>
          </a:p>
          <a:p>
            <a:pPr algn="l" indent="0" marL="0">
              <a:buNone/>
            </a:pPr>
            <a:r>
              <a:rPr lang="en-US" sz="1800" i="1" dirty="0">
                <a:solidFill>
                  <a:srgbClr val="7F8C8D"/>
                </a:solidFill>
              </a:rPr>
              <a:t>你会在公共场合获得隐私感。</a:t>
            </a:r>
            <a:endParaRPr 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no matter where you are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/noʊ ˈmætər wɛr ju ɑr/</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无论你在哪里</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No matter where you are, you can have a private conversation.
</a:t>
            </a:r>
            <a:endParaRPr lang="en-US" sz="2000" dirty="0"/>
          </a:p>
          <a:p>
            <a:pPr algn="l" indent="0" marL="0">
              <a:buNone/>
            </a:pPr>
            <a:r>
              <a:rPr lang="en-US" sz="1800" i="1" dirty="0">
                <a:solidFill>
                  <a:srgbClr val="7F8C8D"/>
                </a:solidFill>
              </a:rPr>
              <a:t>无论你在哪里，你都可以进行私人对话。</a:t>
            </a:r>
            <a:endParaRPr 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recap</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/ˈrikæp/</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回顾，总结</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So, let’s recap.
</a:t>
            </a:r>
            <a:endParaRPr lang="en-US" sz="2000" dirty="0"/>
          </a:p>
          <a:p>
            <a:pPr algn="l" indent="0" marL="0">
              <a:buNone/>
            </a:pPr>
            <a:r>
              <a:rPr lang="en-US" sz="1800" i="1" dirty="0">
                <a:solidFill>
                  <a:srgbClr val="7F8C8D"/>
                </a:solidFill>
              </a:rPr>
              <a:t>所以，让我们回顾一下。</a:t>
            </a:r>
            <a:endParaRPr 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learn how to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/lɜrn haʊ tu/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学习如何…</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Then with the second one, we learn how to take notes and how to make sure that we can take notes in a way that we can replicate those sounds and structures later.
</a:t>
            </a:r>
            <a:endParaRPr lang="en-US" sz="2000" dirty="0"/>
          </a:p>
          <a:p>
            <a:pPr algn="l" indent="0" marL="0">
              <a:buNone/>
            </a:pPr>
            <a:r>
              <a:rPr lang="en-US" sz="1800" i="1" dirty="0">
                <a:solidFill>
                  <a:srgbClr val="7F8C8D"/>
                </a:solidFill>
              </a:rPr>
              <a:t>然后是第二个，我们学习如何做笔记，以及如何确保我们能够以一种可以让我们以后复制这些声音和结构的方式做笔记。</a:t>
            </a:r>
            <a:endParaRPr lang="en-US" sz="20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check the mistakes</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/tʃɛk ðə mɪˈsteɪks/</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检查错误</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Then we can check the mistakes by finding a stickler.
</a:t>
            </a:r>
            <a:endParaRPr lang="en-US" sz="2000" dirty="0"/>
          </a:p>
          <a:p>
            <a:pPr algn="l" indent="0" marL="0">
              <a:buNone/>
            </a:pPr>
            <a:r>
              <a:rPr lang="en-US" sz="1800" i="1" dirty="0">
                <a:solidFill>
                  <a:srgbClr val="7F8C8D"/>
                </a:solidFill>
              </a:rPr>
              <a:t>然后我们可以通过找到一个 stickler 来检查错误。</a:t>
            </a:r>
            <a:endParaRPr lang="en-US" sz="20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get to</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/ɡɛt tu/</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到达</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after that, [Italian] we get to a truly beautiful place…
</a:t>
            </a:r>
            <a:endParaRPr lang="en-US" sz="2000" dirty="0"/>
          </a:p>
          <a:p>
            <a:pPr algn="l" indent="0" marL="0">
              <a:buNone/>
            </a:pPr>
            <a:r>
              <a:rPr lang="en-US" sz="1800" i="1" dirty="0">
                <a:solidFill>
                  <a:srgbClr val="7F8C8D"/>
                </a:solidFill>
              </a:rPr>
              <a:t>在那之后，[意大利语] 我们到达了一个真正美丽的地方……</a:t>
            </a:r>
            <a:endParaRPr lang="en-US" sz="2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 truly beautiful place</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/ə ˈtruli ˈbjutəfəl pleɪs/</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一个真正美丽的地方</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And after that, [Italian] we get to a truly beautiful place…
</a:t>
            </a:r>
            <a:endParaRPr lang="en-US" sz="2000" dirty="0"/>
          </a:p>
          <a:p>
            <a:pPr algn="l" indent="0" marL="0">
              <a:buNone/>
            </a:pPr>
            <a:r>
              <a:rPr lang="en-US" sz="1800" i="1" dirty="0">
                <a:solidFill>
                  <a:srgbClr val="7F8C8D"/>
                </a:solidFill>
              </a:rPr>
              <a:t>在那之后，[意大利语] 我们到达了一个真正美丽的地方……</a:t>
            </a: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end up learning</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/ɛnd ʌp ˈlɜrnɪŋ/</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短语动词</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最终学到</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[Portuguese] The greatest reward from this is that we end up learning more about ourselves.
</a:t>
            </a:r>
            <a:endParaRPr lang="en-US" sz="2000" dirty="0"/>
          </a:p>
          <a:p>
            <a:pPr algn="l" indent="0" marL="0">
              <a:buNone/>
            </a:pPr>
            <a:r>
              <a:rPr lang="en-US" sz="1800" i="1" dirty="0">
                <a:solidFill>
                  <a:srgbClr val="7F8C8D"/>
                </a:solidFill>
              </a:rPr>
              <a:t>[葡萄牙语] 最大的回报是我们最终更多地了解了自己。</a:t>
            </a:r>
            <a:endParaRPr lang="en-US" sz="2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as of now</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r>
              <a:rPr lang="en-US" sz="2400" i="1" dirty="0">
                <a:solidFill>
                  <a:srgbClr val="7F8C8D"/>
                </a:solidFill>
              </a:rPr>
              <a:t>/æz ʌv naʊ/</a:t>
            </a: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r>
              <a:rPr lang="en-US" sz="2000" i="1" dirty="0">
                <a:solidFill>
                  <a:srgbClr val="E74C3C"/>
                </a:solidFill>
              </a:rPr>
              <a:t>短语</a:t>
            </a: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r>
              <a:rPr lang="en-US" sz="2400" dirty="0">
                <a:solidFill>
                  <a:srgbClr val="34495E"/>
                </a:solidFill>
              </a:rPr>
              <a:t>到目前为止</a:t>
            </a: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As of now, it may all sound Greek for you.
</a:t>
            </a:r>
            <a:endParaRPr lang="en-US" sz="2000" dirty="0"/>
          </a:p>
          <a:p>
            <a:pPr algn="l" indent="0" marL="0">
              <a:buNone/>
            </a:pPr>
            <a:r>
              <a:rPr lang="en-US" sz="1800" i="1" dirty="0">
                <a:solidFill>
                  <a:srgbClr val="7F8C8D"/>
                </a:solidFill>
              </a:rPr>
              <a:t>到目前为止，这一切对你来说可能听起来都像天书。</a:t>
            </a:r>
            <a:endParaRPr lang="en-US" sz="2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algn="ctr" indent="0" marL="0">
              <a:buNone/>
            </a:pPr>
            <a:r>
              <a:rPr lang="en-US" sz="4000" b="1" dirty="0">
                <a:solidFill>
                  <a:srgbClr val="2C3E50"/>
                </a:solidFill>
              </a:rPr>
              <a:t>sound Greek</a:t>
            </a:r>
            <a:endParaRPr lang="en-US" sz="4000" dirty="0"/>
          </a:p>
        </p:txBody>
      </p:sp>
      <p:sp>
        <p:nvSpPr>
          <p:cNvPr id="3" name="Text 1"/>
          <p:cNvSpPr/>
          <p:nvPr/>
        </p:nvSpPr>
        <p:spPr>
          <a:xfrm>
            <a:off x="457200" y="1371600"/>
            <a:ext cx="8229600" cy="457200"/>
          </a:xfrm>
          <a:prstGeom prst="rect">
            <a:avLst/>
          </a:prstGeom>
          <a:noFill/>
          <a:ln/>
        </p:spPr>
        <p:txBody>
          <a:bodyPr wrap="square" rtlCol="0" anchor="ctr"/>
          <a:lstStyle/>
          <a:p>
            <a:pPr algn="ctr" indent="0" marL="0">
              <a:buNone/>
            </a:pPr>
            <a:endParaRPr lang="en-US" sz="2400" dirty="0"/>
          </a:p>
        </p:txBody>
      </p:sp>
      <p:sp>
        <p:nvSpPr>
          <p:cNvPr id="4" name="Text 2"/>
          <p:cNvSpPr/>
          <p:nvPr/>
        </p:nvSpPr>
        <p:spPr>
          <a:xfrm>
            <a:off x="457200" y="2011680"/>
            <a:ext cx="8229600" cy="365760"/>
          </a:xfrm>
          <a:prstGeom prst="rect">
            <a:avLst/>
          </a:prstGeom>
          <a:noFill/>
          <a:ln/>
        </p:spPr>
        <p:txBody>
          <a:bodyPr wrap="square" rtlCol="0" anchor="ctr"/>
          <a:lstStyle/>
          <a:p>
            <a:pPr algn="ctr" indent="0" marL="0">
              <a:buNone/>
            </a:pPr>
            <a:endParaRPr lang="en-US" sz="2000" dirty="0"/>
          </a:p>
        </p:txBody>
      </p:sp>
      <p:sp>
        <p:nvSpPr>
          <p:cNvPr id="5" name="Text 3"/>
          <p:cNvSpPr/>
          <p:nvPr/>
        </p:nvSpPr>
        <p:spPr>
          <a:xfrm>
            <a:off x="457200" y="2743200"/>
            <a:ext cx="8229600" cy="731520"/>
          </a:xfrm>
          <a:prstGeom prst="rect">
            <a:avLst/>
          </a:prstGeom>
          <a:noFill/>
          <a:ln/>
        </p:spPr>
        <p:txBody>
          <a:bodyPr wrap="square" rtlCol="0" anchor="ctr"/>
          <a:lstStyle/>
          <a:p>
            <a:pPr algn="ctr" indent="0" marL="0">
              <a:buNone/>
            </a:pPr>
            <a:endParaRPr lang="en-US" sz="2400" dirty="0"/>
          </a:p>
        </p:txBody>
      </p:sp>
      <p:sp>
        <p:nvSpPr>
          <p:cNvPr id="6" name="Shape 4"/>
          <p:cNvSpPr/>
          <p:nvPr/>
        </p:nvSpPr>
        <p:spPr>
          <a:xfrm>
            <a:off x="457200" y="3657600"/>
            <a:ext cx="8229600" cy="1371600"/>
          </a:xfrm>
          <a:prstGeom prst="rect">
            <a:avLst/>
          </a:prstGeom>
          <a:solidFill>
            <a:srgbClr val="F8F9FA"/>
          </a:solidFill>
          <a:ln w="25400">
            <a:solidFill>
              <a:srgbClr val="3498DB"/>
            </a:solidFill>
            <a:prstDash val="solid"/>
          </a:ln>
        </p:spPr>
      </p:sp>
      <p:sp>
        <p:nvSpPr>
          <p:cNvPr id="7" name="Text 5"/>
          <p:cNvSpPr/>
          <p:nvPr/>
        </p:nvSpPr>
        <p:spPr>
          <a:xfrm>
            <a:off x="640080" y="3840480"/>
            <a:ext cx="7772400" cy="1097280"/>
          </a:xfrm>
          <a:prstGeom prst="rect">
            <a:avLst/>
          </a:prstGeom>
          <a:noFill/>
          <a:ln/>
        </p:spPr>
        <p:txBody>
          <a:bodyPr wrap="square" rtlCol="0" anchor="ctr"/>
          <a:lstStyle/>
          <a:p>
            <a:pPr algn="l" indent="0" marL="0">
              <a:buNone/>
            </a:pPr>
            <a:r>
              <a:rPr lang="en-US" sz="2000" dirty="0">
                <a:solidFill>
                  <a:srgbClr val="2C3E50"/>
                </a:solidFill>
              </a:rPr>
              <a:t>
</a:t>
            </a:r>
            <a:endParaRPr lang="en-US" sz="2000" dirty="0"/>
          </a:p>
          <a:p>
            <a:pPr algn="l" indent="0" marL="0">
              <a:buNone/>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99</Slides>
  <Notes>99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99</vt:i4>
      </vt:variant>
    </vt:vector>
  </HeadingPairs>
  <TitlesOfParts>
    <vt:vector size="10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日常英语 - 词汇学习</dc:title>
  <dc:subject>PptxGenJS Presentation</dc:subject>
  <dc:creator>Vocab Cards</dc:creator>
  <cp:lastModifiedBy>Vocab Cards</cp:lastModifiedBy>
  <cp:revision>1</cp:revision>
  <dcterms:created xsi:type="dcterms:W3CDTF">2025-01-15T06:28:10Z</dcterms:created>
  <dcterms:modified xsi:type="dcterms:W3CDTF">2025-01-15T06:28:10Z</dcterms:modified>
</cp:coreProperties>
</file>