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68"/>
  </p:notesMasterIdLst>
  <p:handoutMasterIdLst>
    <p:handoutMasterId r:id="rId169"/>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53" r:id="rId81"/>
    <p:sldId id="634" r:id="rId82"/>
    <p:sldId id="577" r:id="rId83"/>
    <p:sldId id="613" r:id="rId84"/>
    <p:sldId id="595" r:id="rId85"/>
    <p:sldId id="580" r:id="rId86"/>
    <p:sldId id="579" r:id="rId87"/>
    <p:sldId id="559" r:id="rId88"/>
    <p:sldId id="593" r:id="rId89"/>
    <p:sldId id="304" r:id="rId90"/>
    <p:sldId id="305" r:id="rId91"/>
    <p:sldId id="306" r:id="rId92"/>
    <p:sldId id="307" r:id="rId93"/>
    <p:sldId id="308" r:id="rId94"/>
    <p:sldId id="592" r:id="rId95"/>
    <p:sldId id="299" r:id="rId96"/>
    <p:sldId id="638" r:id="rId97"/>
    <p:sldId id="566" r:id="rId98"/>
    <p:sldId id="587" r:id="rId99"/>
    <p:sldId id="588" r:id="rId100"/>
    <p:sldId id="639" r:id="rId101"/>
    <p:sldId id="300" r:id="rId102"/>
    <p:sldId id="640" r:id="rId103"/>
    <p:sldId id="636" r:id="rId104"/>
    <p:sldId id="641" r:id="rId105"/>
    <p:sldId id="646" r:id="rId106"/>
    <p:sldId id="648" r:id="rId107"/>
    <p:sldId id="301" r:id="rId108"/>
    <p:sldId id="302" r:id="rId109"/>
    <p:sldId id="644" r:id="rId110"/>
    <p:sldId id="303" r:id="rId111"/>
    <p:sldId id="527" r:id="rId112"/>
    <p:sldId id="528" r:id="rId113"/>
    <p:sldId id="649" r:id="rId114"/>
    <p:sldId id="637" r:id="rId115"/>
    <p:sldId id="596" r:id="rId116"/>
    <p:sldId id="309" r:id="rId117"/>
    <p:sldId id="650" r:id="rId118"/>
    <p:sldId id="651" r:id="rId119"/>
    <p:sldId id="310" r:id="rId120"/>
    <p:sldId id="311" r:id="rId121"/>
    <p:sldId id="652" r:id="rId122"/>
    <p:sldId id="597" r:id="rId123"/>
    <p:sldId id="313" r:id="rId124"/>
    <p:sldId id="314" r:id="rId125"/>
    <p:sldId id="315" r:id="rId126"/>
    <p:sldId id="316" r:id="rId127"/>
    <p:sldId id="317" r:id="rId128"/>
    <p:sldId id="318" r:id="rId129"/>
    <p:sldId id="319" r:id="rId130"/>
    <p:sldId id="320" r:id="rId131"/>
    <p:sldId id="323" r:id="rId132"/>
    <p:sldId id="322" r:id="rId133"/>
    <p:sldId id="599" r:id="rId134"/>
    <p:sldId id="535" r:id="rId135"/>
    <p:sldId id="658" r:id="rId136"/>
    <p:sldId id="657" r:id="rId137"/>
    <p:sldId id="536" r:id="rId138"/>
    <p:sldId id="660" r:id="rId139"/>
    <p:sldId id="664" r:id="rId140"/>
    <p:sldId id="538" r:id="rId141"/>
    <p:sldId id="539" r:id="rId142"/>
    <p:sldId id="602" r:id="rId143"/>
    <p:sldId id="541" r:id="rId144"/>
    <p:sldId id="543" r:id="rId145"/>
    <p:sldId id="544" r:id="rId146"/>
    <p:sldId id="545" r:id="rId147"/>
    <p:sldId id="571" r:id="rId148"/>
    <p:sldId id="600" r:id="rId149"/>
    <p:sldId id="547" r:id="rId150"/>
    <p:sldId id="548" r:id="rId151"/>
    <p:sldId id="570" r:id="rId152"/>
    <p:sldId id="601" r:id="rId153"/>
    <p:sldId id="663" r:id="rId154"/>
    <p:sldId id="662" r:id="rId155"/>
    <p:sldId id="661" r:id="rId156"/>
    <p:sldId id="556" r:id="rId157"/>
    <p:sldId id="655" r:id="rId158"/>
    <p:sldId id="656" r:id="rId159"/>
    <p:sldId id="585" r:id="rId160"/>
    <p:sldId id="583" r:id="rId161"/>
    <p:sldId id="584" r:id="rId162"/>
    <p:sldId id="654" r:id="rId163"/>
    <p:sldId id="668" r:id="rId164"/>
    <p:sldId id="666" r:id="rId165"/>
    <p:sldId id="667" r:id="rId166"/>
    <p:sldId id="665" r:id="rId16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53"/>
            <p14:sldId id="634"/>
            <p14:sldId id="577"/>
            <p14:sldId id="613"/>
          </p14:sldIdLst>
        </p14:section>
        <p14:section name="Event listeners" id="{82033964-5980-4094-ABDF-C75B6C8FC614}">
          <p14:sldIdLst>
            <p14:sldId id="595"/>
            <p14:sldId id="580"/>
            <p14:sldId id="579"/>
            <p14:sldId id="559"/>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 id="646"/>
            <p14:sldId id="648"/>
          </p14:sldIdLst>
        </p14:section>
        <p14:section name="Prototypes" id="{842A69D2-7B85-4CE8-99C0-723115EA1A07}">
          <p14:sldIdLst>
            <p14:sldId id="301"/>
            <p14:sldId id="302"/>
            <p14:sldId id="644"/>
            <p14:sldId id="303"/>
          </p14:sldIdLst>
        </p14:section>
        <p14:section name="Closure" id="{C10D9FFC-A616-4DEA-BAC2-9C35D577920C}">
          <p14:sldIdLst>
            <p14:sldId id="527"/>
            <p14:sldId id="528"/>
            <p14:sldId id="649"/>
            <p14:sldId id="637"/>
          </p14:sldIdLst>
        </p14:section>
        <p14:section name="Strict" id="{59CD1419-30A2-477E-8414-4CA2C9506205}">
          <p14:sldIdLst>
            <p14:sldId id="596"/>
            <p14:sldId id="309"/>
            <p14:sldId id="650"/>
            <p14:sldId id="651"/>
            <p14:sldId id="310"/>
            <p14:sldId id="311"/>
            <p14:sldId id="652"/>
          </p14:sldIdLst>
        </p14:section>
        <p14:section name="ES6" id="{D4CCB08D-7F97-4415-B83E-AD71163B988C}">
          <p14:sldIdLst>
            <p14:sldId id="597"/>
            <p14:sldId id="313"/>
            <p14:sldId id="314"/>
            <p14:sldId id="315"/>
            <p14:sldId id="316"/>
            <p14:sldId id="317"/>
            <p14:sldId id="318"/>
            <p14:sldId id="319"/>
            <p14:sldId id="320"/>
            <p14:sldId id="323"/>
            <p14:sldId id="322"/>
          </p14:sldIdLst>
        </p14:section>
        <p14:section name="Callbacks" id="{43635AE0-3568-45E3-A7C2-B97E9B407026}">
          <p14:sldIdLst>
            <p14:sldId id="599"/>
            <p14:sldId id="535"/>
            <p14:sldId id="658"/>
            <p14:sldId id="657"/>
            <p14:sldId id="536"/>
            <p14:sldId id="660"/>
            <p14:sldId id="664"/>
            <p14:sldId id="538"/>
            <p14:sldId id="539"/>
          </p14:sldIdLst>
        </p14:section>
        <p14:section name="Promises" id="{1E029E75-C4C3-4153-ACAF-509312671351}">
          <p14:sldIdLst>
            <p14:sldId id="602"/>
            <p14:sldId id="541"/>
            <p14:sldId id="543"/>
            <p14:sldId id="544"/>
            <p14:sldId id="545"/>
            <p14:sldId id="571"/>
          </p14:sldIdLst>
        </p14:section>
        <p14:section name="Async/await" id="{F4A78E04-1F22-42C5-98A1-E35068DB4C9E}">
          <p14:sldIdLst>
            <p14:sldId id="600"/>
            <p14:sldId id="547"/>
            <p14:sldId id="548"/>
            <p14:sldId id="570"/>
          </p14:sldIdLst>
        </p14:section>
        <p14:section name="Web APIs" id="{1FD24772-3075-4495-8886-A88D98D2E3A8}">
          <p14:sldIdLst>
            <p14:sldId id="601"/>
            <p14:sldId id="663"/>
            <p14:sldId id="662"/>
            <p14:sldId id="661"/>
            <p14:sldId id="556"/>
          </p14:sldIdLst>
        </p14:section>
        <p14:section name="Frameworks" id="{AA3C99A1-74B8-4545-9607-BF3EB4536EB4}">
          <p14:sldIdLst>
            <p14:sldId id="655"/>
            <p14:sldId id="656"/>
          </p14:sldIdLst>
        </p14:section>
        <p14:section name="Overkoepelende Oefening" id="{8A6FC131-BACD-43C0-B3D6-58016E33D948}">
          <p14:sldIdLst>
            <p14:sldId id="585"/>
            <p14:sldId id="583"/>
            <p14:sldId id="584"/>
          </p14:sldIdLst>
        </p14:section>
        <p14:section name="Extra oefeningen" id="{54C103A1-2AB1-410F-8D59-23EF3722AB8F}">
          <p14:sldIdLst>
            <p14:sldId id="654"/>
            <p14:sldId id="668"/>
            <p14:sldId id="666"/>
            <p14:sldId id="667"/>
            <p14:sldId id="665"/>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8602" autoAdjust="0"/>
  </p:normalViewPr>
  <p:slideViewPr>
    <p:cSldViewPr snapToObjects="1">
      <p:cViewPr varScale="1">
        <p:scale>
          <a:sx n="101" d="100"/>
          <a:sy n="101" d="100"/>
        </p:scale>
        <p:origin x="1716" y="102"/>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viewProps" Target="viewProp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2"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microsoft.com/office/2016/11/relationships/changesInfo" Target="changesInfos/changesInfo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microsoft.com/office/2015/10/relationships/revisionInfo" Target="revisionInfo.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12/05/2021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12/05/2021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86.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04.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08.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13.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20.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u="sng" dirty="0">
                <a:solidFill>
                  <a:schemeClr val="hlink"/>
                </a:solidFill>
                <a:hlinkClick r:id="rId3"/>
              </a:rPr>
              <a:t>https://www.digitalocean.com/community/tutorials/understanding-the-event-loop-callbacks-promises-and-async-await-in-javascript</a:t>
            </a:r>
          </a:p>
          <a:p>
            <a:pPr marL="0" lvl="0" indent="0" algn="l" rtl="0">
              <a:spcBef>
                <a:spcPts val="0"/>
              </a:spcBef>
              <a:spcAft>
                <a:spcPts val="0"/>
              </a:spcAft>
              <a:buNone/>
            </a:pPr>
            <a:endParaRPr lang="en" u="sng" dirty="0">
              <a:solidFill>
                <a:schemeClr val="hlink"/>
              </a:solidFill>
              <a:hlinkClick r:id="rId3"/>
            </a:endParaRPr>
          </a:p>
          <a:p>
            <a:pPr marL="0" lvl="0" indent="0" algn="l" rtl="0">
              <a:spcBef>
                <a:spcPts val="0"/>
              </a:spcBef>
              <a:spcAft>
                <a:spcPts val="0"/>
              </a:spcAft>
              <a:buNone/>
            </a:pPr>
            <a:r>
              <a:rPr lang="en" u="sng" dirty="0">
                <a:solidFill>
                  <a:schemeClr val="hlink"/>
                </a:solidFill>
                <a:hlinkClick r:id="rId3"/>
              </a:rPr>
              <a:t>https://developer.mozilla.org/en-US/docs/Web/JavaScript/Guide/Using_promises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3002962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function will be used while explaining async/await. Take note</a:t>
            </a:r>
            <a:endParaRPr dirty="0"/>
          </a:p>
        </p:txBody>
      </p:sp>
    </p:spTree>
    <p:extLst>
      <p:ext uri="{BB962C8B-B14F-4D97-AF65-F5344CB8AC3E}">
        <p14:creationId xmlns:p14="http://schemas.microsoft.com/office/powerpoint/2010/main" val="143035501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158</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161</a:t>
            </a:fld>
            <a:endParaRPr lang="nl-NL"/>
          </a:p>
        </p:txBody>
      </p:sp>
    </p:spTree>
    <p:extLst>
      <p:ext uri="{BB962C8B-B14F-4D97-AF65-F5344CB8AC3E}">
        <p14:creationId xmlns:p14="http://schemas.microsoft.com/office/powerpoint/2010/main" val="3868669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https://www.w3schools.com/html/tryit.asp?filename=tryhtml5_audio_all</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163</a:t>
            </a:fld>
            <a:endParaRPr lang="nl-NL"/>
          </a:p>
        </p:txBody>
      </p:sp>
    </p:spTree>
    <p:extLst>
      <p:ext uri="{BB962C8B-B14F-4D97-AF65-F5344CB8AC3E}">
        <p14:creationId xmlns:p14="http://schemas.microsoft.com/office/powerpoint/2010/main" val="261149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77</a:t>
            </a:fld>
            <a:endParaRPr lang="nl-NL"/>
          </a:p>
        </p:txBody>
      </p:sp>
    </p:spTree>
    <p:extLst>
      <p:ext uri="{BB962C8B-B14F-4D97-AF65-F5344CB8AC3E}">
        <p14:creationId xmlns:p14="http://schemas.microsoft.com/office/powerpoint/2010/main" val="303930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82</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97</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101</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12/05/2021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102</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466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Classes make it a lot easier to work OO in JavaScript. While previously you had to use constructor functions and could mimic inheritance using prototype chains, you can now use classes.</a:t>
            </a:r>
          </a:p>
          <a:p>
            <a:pPr marL="0" lvl="0" indent="0" algn="l" rtl="0">
              <a:spcBef>
                <a:spcPts val="0"/>
              </a:spcBef>
              <a:spcAft>
                <a:spcPts val="0"/>
              </a:spcAft>
              <a:buNone/>
            </a:pPr>
            <a:endParaRPr lang="en" dirty="0"/>
          </a:p>
          <a:p>
            <a:pPr marL="0" lvl="0" indent="0" algn="l" rtl="0">
              <a:spcBef>
                <a:spcPts val="0"/>
              </a:spcBef>
              <a:spcAft>
                <a:spcPts val="0"/>
              </a:spcAft>
              <a:buNone/>
            </a:pPr>
            <a:r>
              <a:rPr lang="nl-BE" dirty="0"/>
              <a:t>P</a:t>
            </a:r>
            <a:r>
              <a:rPr lang="en" dirty="0"/>
              <a:t>rivate prop like: </a:t>
            </a:r>
            <a:r>
              <a:rPr lang="en" i="1" dirty="0"/>
              <a:t>this</a:t>
            </a:r>
            <a:r>
              <a:rPr lang="en" i="1"/>
              <a:t>.#count (caniuse !!!)</a:t>
            </a:r>
            <a:endParaRPr i="1"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242956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5144191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9765868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 xmlns:ma14="http://schemas.microsoft.com/office/mac/drawingml/2011/main"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3.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2.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8.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w3schools.com/howto/howto_js_toggle_dark_mode.asp" TargetMode="Externa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1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9.xml"/><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hyperlink" Target="https://www.w3schools.com/howto/howto_js_tabs.asp" TargetMode="Externa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Pas het </a:t>
            </a:r>
            <a:r>
              <a:rPr lang="nl-BE" dirty="0" err="1"/>
              <a:t>Spotify</a:t>
            </a:r>
            <a:r>
              <a:rPr lang="nl-BE" dirty="0"/>
              <a:t> project aan zodanig er meer informatie kan getoond worden over de nummers(liedjes)</a:t>
            </a:r>
          </a:p>
          <a:p>
            <a:pPr lvl="1"/>
            <a:r>
              <a:rPr lang="nl-BE" dirty="0"/>
              <a:t>Maak een </a:t>
            </a:r>
            <a:r>
              <a:rPr lang="nl-BE" dirty="0" err="1"/>
              <a:t>PlaylistItem</a:t>
            </a:r>
            <a:r>
              <a:rPr lang="nl-BE" dirty="0"/>
              <a:t> object met volgende </a:t>
            </a:r>
            <a:r>
              <a:rPr lang="nl-BE" dirty="0" err="1"/>
              <a:t>properties</a:t>
            </a:r>
            <a:r>
              <a:rPr lang="nl-BE" dirty="0"/>
              <a:t>: Index, </a:t>
            </a:r>
            <a:r>
              <a:rPr lang="nl-BE" dirty="0" err="1"/>
              <a:t>Title</a:t>
            </a:r>
            <a:r>
              <a:rPr lang="nl-BE" dirty="0"/>
              <a:t>, Album, </a:t>
            </a:r>
            <a:r>
              <a:rPr lang="nl-BE" dirty="0" err="1"/>
              <a:t>DateAdded</a:t>
            </a:r>
            <a:r>
              <a:rPr lang="nl-BE" dirty="0"/>
              <a:t>,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593239982"/>
              </p:ext>
            </p:extLst>
          </p:nvPr>
        </p:nvGraphicFramePr>
        <p:xfrm>
          <a:off x="1454894" y="1412776"/>
          <a:ext cx="6232583" cy="403606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power: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481348203"/>
              </p:ext>
            </p:extLst>
          </p:nvPr>
        </p:nvGraphicFramePr>
        <p:xfrm>
          <a:off x="1454894" y="5755600"/>
          <a:ext cx="6232583" cy="55372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2F83F-AAC0-4265-AE71-E26574AFEB85}"/>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F0D8A174-3FC7-4B19-8AED-430643A0B072}"/>
              </a:ext>
            </a:extLst>
          </p:cNvPr>
          <p:cNvSpPr>
            <a:spLocks noGrp="1"/>
          </p:cNvSpPr>
          <p:nvPr>
            <p:ph type="body" sz="quarter" idx="14"/>
          </p:nvPr>
        </p:nvSpPr>
        <p:spPr>
          <a:xfrm>
            <a:off x="507205" y="1989474"/>
            <a:ext cx="8025368" cy="621824"/>
          </a:xfrm>
        </p:spPr>
        <p:txBody>
          <a:bodyPr/>
          <a:lstStyle/>
          <a:p>
            <a:r>
              <a:rPr lang="nl-BE" dirty="0"/>
              <a:t>Maak een Song object die volgende </a:t>
            </a:r>
            <a:r>
              <a:rPr lang="nl-BE" dirty="0" err="1"/>
              <a:t>properties</a:t>
            </a:r>
            <a:r>
              <a:rPr lang="nl-BE" dirty="0"/>
              <a:t> bevat: </a:t>
            </a:r>
            <a:r>
              <a:rPr lang="nl-BE" dirty="0" err="1"/>
              <a:t>Title</a:t>
            </a:r>
            <a:r>
              <a:rPr lang="nl-BE" dirty="0"/>
              <a:t>, Album en </a:t>
            </a:r>
            <a:r>
              <a:rPr lang="nl-BE" dirty="0" err="1"/>
              <a:t>Duration</a:t>
            </a:r>
            <a:endParaRPr lang="nl-BE" dirty="0"/>
          </a:p>
          <a:p>
            <a:r>
              <a:rPr lang="nl-BE" dirty="0"/>
              <a:t>Laat het </a:t>
            </a:r>
            <a:r>
              <a:rPr lang="nl-BE" dirty="0" err="1"/>
              <a:t>PlaylistItem</a:t>
            </a:r>
            <a:r>
              <a:rPr lang="nl-BE" dirty="0"/>
              <a:t> object hiervan overerven</a:t>
            </a:r>
          </a:p>
        </p:txBody>
      </p:sp>
    </p:spTree>
    <p:extLst>
      <p:ext uri="{BB962C8B-B14F-4D97-AF65-F5344CB8AC3E}">
        <p14:creationId xmlns:p14="http://schemas.microsoft.com/office/powerpoint/2010/main" val="37070356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316356"/>
          </a:xfrm>
        </p:spPr>
        <p:txBody>
          <a:bodyPr/>
          <a:lstStyle/>
          <a:p>
            <a:r>
              <a:rPr lang="en-US" dirty="0"/>
              <a:t>Pas het Spotify project </a:t>
            </a:r>
            <a:r>
              <a:rPr lang="en-US" dirty="0" err="1"/>
              <a:t>aan</a:t>
            </a:r>
            <a:r>
              <a:rPr lang="en-US" dirty="0"/>
              <a:t> </a:t>
            </a:r>
            <a:r>
              <a:rPr lang="en-US" dirty="0" err="1"/>
              <a:t>zodanig</a:t>
            </a:r>
            <a:r>
              <a:rPr lang="en-US" dirty="0"/>
              <a:t> </a:t>
            </a:r>
            <a:r>
              <a:rPr lang="en-US" dirty="0" err="1"/>
              <a:t>deze</a:t>
            </a:r>
            <a:r>
              <a:rPr lang="en-US" dirty="0"/>
              <a:t> </a:t>
            </a:r>
            <a:r>
              <a:rPr lang="en-US" dirty="0" err="1"/>
              <a:t>gebruik</a:t>
            </a:r>
            <a:r>
              <a:rPr lang="en-US" dirty="0"/>
              <a:t> </a:t>
            </a:r>
            <a:r>
              <a:rPr lang="en-US" dirty="0" err="1"/>
              <a:t>maakt</a:t>
            </a:r>
            <a:r>
              <a:rPr lang="en-US" dirty="0"/>
              <a:t> van Prototypes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24904153"/>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9267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451357479"/>
              </p:ext>
            </p:extLst>
          </p:nvPr>
        </p:nvGraphicFramePr>
        <p:xfrm>
          <a:off x="1267454" y="5329719"/>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16228049"/>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u="none" dirty="0">
                          <a:solidFill>
                            <a:srgbClr val="A6E22E"/>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1737928927"/>
              </p:ext>
            </p:extLst>
          </p:nvPr>
        </p:nvGraphicFramePr>
        <p:xfrm>
          <a:off x="1267454" y="5323552"/>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38277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26518469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de file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1832471295"/>
              </p:ext>
            </p:extLst>
          </p:nvPr>
        </p:nvGraphicFramePr>
        <p:xfrm>
          <a:off x="2559687" y="2835910"/>
          <a:ext cx="4024626" cy="949960"/>
        </p:xfrm>
        <a:graphic>
          <a:graphicData uri="http://schemas.openxmlformats.org/drawingml/2006/table">
            <a:tbl>
              <a:tblPr>
                <a:noFill/>
              </a:tblPr>
              <a:tblGrid>
                <a:gridCol w="4024626">
                  <a:extLst>
                    <a:ext uri="{9D8B030D-6E8A-4147-A177-3AD203B41FA5}">
                      <a16:colId xmlns:a16="http://schemas.microsoft.com/office/drawing/2014/main" val="20000"/>
                    </a:ext>
                  </a:extLst>
                </a:gridCol>
              </a:tblGrid>
              <a:tr h="0">
                <a:tc>
                  <a:txBody>
                    <a:bodyPr/>
                    <a:lstStyle/>
                    <a:p>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this code works the modern way</a:t>
                      </a:r>
                      <a:endParaRPr lang="en-US" sz="1350" b="0" dirty="0">
                        <a:solidFill>
                          <a:srgbClr val="F8F8F2"/>
                        </a:solidFill>
                        <a:effectLst/>
                        <a:latin typeface="Consolas" panose="020B0609020204030204" pitchFamily="49" charset="0"/>
                      </a:endParaRPr>
                    </a:p>
                    <a:p>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322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een functie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3474276994"/>
              </p:ext>
            </p:extLst>
          </p:nvPr>
        </p:nvGraphicFramePr>
        <p:xfrm>
          <a:off x="2233695" y="2835910"/>
          <a:ext cx="4676609" cy="1361440"/>
        </p:xfrm>
        <a:graphic>
          <a:graphicData uri="http://schemas.openxmlformats.org/drawingml/2006/table">
            <a:tbl>
              <a:tblPr>
                <a:noFill/>
              </a:tblPr>
              <a:tblGrid>
                <a:gridCol w="4676609">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function works the modern way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61808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Strict mode - example</a:t>
            </a:r>
            <a:endParaRPr dirty="0"/>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9045-47AD-4D48-AFFD-2258EBC2D3E0}"/>
              </a:ext>
            </a:extLst>
          </p:cNvPr>
          <p:cNvSpPr>
            <a:spLocks noGrp="1"/>
          </p:cNvSpPr>
          <p:nvPr>
            <p:ph type="ctrTitle"/>
          </p:nvPr>
        </p:nvSpPr>
        <p:spPr/>
        <p:txBody>
          <a:bodyPr/>
          <a:lstStyle/>
          <a:p>
            <a:r>
              <a:rPr lang="en" dirty="0"/>
              <a:t>Strict mode - example</a:t>
            </a:r>
            <a:endParaRPr lang="nl-BE" dirty="0"/>
          </a:p>
        </p:txBody>
      </p:sp>
      <p:sp>
        <p:nvSpPr>
          <p:cNvPr id="3" name="Text Placeholder 2">
            <a:extLst>
              <a:ext uri="{FF2B5EF4-FFF2-40B4-BE49-F238E27FC236}">
                <a16:creationId xmlns:a16="http://schemas.microsoft.com/office/drawing/2014/main" id="{70EC5A08-1409-469B-9F17-40E48B30AE18}"/>
              </a:ext>
            </a:extLst>
          </p:cNvPr>
          <p:cNvSpPr>
            <a:spLocks noGrp="1"/>
          </p:cNvSpPr>
          <p:nvPr>
            <p:ph type="body" sz="quarter" idx="14"/>
          </p:nvPr>
        </p:nvSpPr>
        <p:spPr>
          <a:xfrm>
            <a:off x="507205" y="1989474"/>
            <a:ext cx="8025368" cy="927292"/>
          </a:xfrm>
        </p:spPr>
        <p:txBody>
          <a:bodyPr/>
          <a:lstStyle/>
          <a:p>
            <a:pPr rtl="0"/>
            <a:r>
              <a:rPr lang="en-US" dirty="0"/>
              <a:t>In strict mode “this” is undefined when you’re in a function that’s not within an object.</a:t>
            </a:r>
          </a:p>
          <a:p>
            <a:endParaRPr lang="en-US" dirty="0"/>
          </a:p>
          <a:p>
            <a:endParaRPr lang="nl-BE" dirty="0"/>
          </a:p>
        </p:txBody>
      </p:sp>
      <p:graphicFrame>
        <p:nvGraphicFramePr>
          <p:cNvPr id="4" name="Google Shape;546;p83">
            <a:extLst>
              <a:ext uri="{FF2B5EF4-FFF2-40B4-BE49-F238E27FC236}">
                <a16:creationId xmlns:a16="http://schemas.microsoft.com/office/drawing/2014/main" id="{069F30AF-D375-472C-8D88-A708F2755B46}"/>
              </a:ext>
            </a:extLst>
          </p:cNvPr>
          <p:cNvGraphicFramePr/>
          <p:nvPr>
            <p:extLst>
              <p:ext uri="{D42A27DB-BD31-4B8C-83A1-F6EECF244321}">
                <p14:modId xmlns:p14="http://schemas.microsoft.com/office/powerpoint/2010/main" val="3264244984"/>
              </p:ext>
            </p:extLst>
          </p:nvPr>
        </p:nvGraphicFramePr>
        <p:xfrm>
          <a:off x="1728100" y="3137525"/>
          <a:ext cx="5684325" cy="1361440"/>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FD971F"/>
                          </a:solidFill>
                          <a:effectLst/>
                          <a:latin typeface="Consolas" panose="020B0609020204030204" pitchFamily="49" charset="0"/>
                        </a:rPr>
                        <a:t>this</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91645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extLst>
              <p:ext uri="{D42A27DB-BD31-4B8C-83A1-F6EECF244321}">
                <p14:modId xmlns:p14="http://schemas.microsoft.com/office/powerpoint/2010/main" val="3991751330"/>
              </p:ext>
            </p:extLst>
          </p:nvPr>
        </p:nvGraphicFramePr>
        <p:xfrm>
          <a:off x="1319175" y="3132825"/>
          <a:ext cx="6505625" cy="1155700"/>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food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"pizza"</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(food);</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pizza</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extLst>
              <p:ext uri="{D42A27DB-BD31-4B8C-83A1-F6EECF244321}">
                <p14:modId xmlns:p14="http://schemas.microsoft.com/office/powerpoint/2010/main" val="1069080576"/>
              </p:ext>
            </p:extLst>
          </p:nvPr>
        </p:nvGraphicFramePr>
        <p:xfrm>
          <a:off x="1557575" y="3021125"/>
          <a:ext cx="6028850" cy="1155700"/>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"pizza"</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8F8F2"/>
                          </a:solidFill>
                          <a:effectLst/>
                          <a:latin typeface="Consolas" panose="020B0609020204030204" pitchFamily="49" charset="0"/>
                          <a:ea typeface="+mn-ea"/>
                          <a:cs typeface="+mn-cs"/>
                        </a:rPr>
                        <a:t>+ </a:t>
                      </a:r>
                      <a:r>
                        <a:rPr lang="en-US" sz="1350" b="0" dirty="0">
                          <a:solidFill>
                            <a:srgbClr val="F8F8F2"/>
                          </a:solidFill>
                          <a:effectLst/>
                          <a:latin typeface="Consolas" panose="020B0609020204030204" pitchFamily="49" charset="0"/>
                        </a:rPr>
                        <a:t>food;</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food</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My favorite food is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extLst>
              <p:ext uri="{D42A27DB-BD31-4B8C-83A1-F6EECF244321}">
                <p14:modId xmlns:p14="http://schemas.microsoft.com/office/powerpoint/2010/main" val="3991329846"/>
              </p:ext>
            </p:extLst>
          </p:nvPr>
        </p:nvGraphicFramePr>
        <p:xfrm>
          <a:off x="1564513" y="2633875"/>
          <a:ext cx="6014950" cy="1772920"/>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`I'll have a</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pizza`</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(food);</a:t>
                      </a:r>
                    </a:p>
                    <a:p>
                      <a:r>
                        <a:rPr lang="en-US" sz="1350" b="0" dirty="0">
                          <a:solidFill>
                            <a:srgbClr val="88846F"/>
                          </a:solidFill>
                          <a:effectLst/>
                          <a:latin typeface="Consolas" panose="020B0609020204030204" pitchFamily="49" charset="0"/>
                        </a:rPr>
                        <a:t>// I'll have a</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555676"/>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1702842510"/>
              </p:ext>
            </p:extLst>
          </p:nvPr>
        </p:nvGraphicFramePr>
        <p:xfrm>
          <a:off x="1225225" y="2207235"/>
          <a:ext cx="6693525" cy="2184400"/>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pizza: </a:t>
                      </a:r>
                      <a:r>
                        <a:rPr lang="nl-BE" sz="1350" b="0" dirty="0">
                          <a:solidFill>
                            <a:srgbClr val="E6DB74"/>
                          </a:solidFill>
                          <a:effectLst/>
                          <a:latin typeface="Consolas" panose="020B0609020204030204" pitchFamily="49" charset="0"/>
                        </a:rPr>
                        <a:t>"Hawaii"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pizza }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(pizza); </a:t>
                      </a:r>
                      <a:r>
                        <a:rPr lang="nl-BE" sz="1350" b="0" dirty="0">
                          <a:solidFill>
                            <a:srgbClr val="88846F"/>
                          </a:solidFill>
                          <a:effectLst/>
                          <a:latin typeface="Consolas" panose="020B0609020204030204" pitchFamily="49" charset="0"/>
                        </a:rPr>
                        <a:t>// Hawaii</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extLst>
              <p:ext uri="{D42A27DB-BD31-4B8C-83A1-F6EECF244321}">
                <p14:modId xmlns:p14="http://schemas.microsoft.com/office/powerpoint/2010/main" val="1886590964"/>
              </p:ext>
            </p:extLst>
          </p:nvPr>
        </p:nvGraphicFramePr>
        <p:xfrm>
          <a:off x="2065650" y="2414150"/>
          <a:ext cx="5012675" cy="744220"/>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hello</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"Hello World!"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extLst>
              <p:ext uri="{D42A27DB-BD31-4B8C-83A1-F6EECF244321}">
                <p14:modId xmlns:p14="http://schemas.microsoft.com/office/powerpoint/2010/main" val="292365988"/>
              </p:ext>
            </p:extLst>
          </p:nvPr>
        </p:nvGraphicFramePr>
        <p:xfrm>
          <a:off x="2065675" y="4164475"/>
          <a:ext cx="4981350" cy="744220"/>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hello</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World!"</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endParaRPr dirty="0">
              <a:sym typeface="Robo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a:xfrm>
            <a:off x="507205" y="1989474"/>
            <a:ext cx="8025368" cy="3140205"/>
          </a:xfrm>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endParaRPr lang="en-US" dirty="0">
              <a:sym typeface="Roboto"/>
            </a:endParaRPr>
          </a:p>
          <a:p>
            <a:endParaRPr lang="en-US" dirty="0">
              <a:sym typeface="Roboto"/>
            </a:endParaRPr>
          </a:p>
          <a:p>
            <a:endParaRPr lang="en-US" dirty="0">
              <a:sym typeface="Roboto"/>
            </a:endParaRPr>
          </a:p>
          <a:p>
            <a:endParaRPr lang="en-US" dirty="0">
              <a:sym typeface="Roboto"/>
            </a:endParaRP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graphicFrame>
        <p:nvGraphicFramePr>
          <p:cNvPr id="5" name="Google Shape;586;p89">
            <a:extLst>
              <a:ext uri="{FF2B5EF4-FFF2-40B4-BE49-F238E27FC236}">
                <a16:creationId xmlns:a16="http://schemas.microsoft.com/office/drawing/2014/main" id="{27BF729D-F1CA-441F-B441-D402C7F3C6A9}"/>
              </a:ext>
            </a:extLst>
          </p:cNvPr>
          <p:cNvGraphicFramePr/>
          <p:nvPr>
            <p:extLst>
              <p:ext uri="{D42A27DB-BD31-4B8C-83A1-F6EECF244321}">
                <p14:modId xmlns:p14="http://schemas.microsoft.com/office/powerpoint/2010/main" val="2624278809"/>
              </p:ext>
            </p:extLst>
          </p:nvPr>
        </p:nvGraphicFramePr>
        <p:xfrm>
          <a:off x="3570859" y="3068307"/>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count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586;p89">
            <a:extLst>
              <a:ext uri="{FF2B5EF4-FFF2-40B4-BE49-F238E27FC236}">
                <a16:creationId xmlns:a16="http://schemas.microsoft.com/office/drawing/2014/main" id="{5FC929A0-123C-4641-9036-3A4F0FF3BB8C}"/>
              </a:ext>
            </a:extLst>
          </p:cNvPr>
          <p:cNvGraphicFramePr/>
          <p:nvPr>
            <p:extLst>
              <p:ext uri="{D42A27DB-BD31-4B8C-83A1-F6EECF244321}">
                <p14:modId xmlns:p14="http://schemas.microsoft.com/office/powerpoint/2010/main" val="965083743"/>
              </p:ext>
            </p:extLst>
          </p:nvPr>
        </p:nvGraphicFramePr>
        <p:xfrm>
          <a:off x="3570859" y="4789319"/>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pi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3.14</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extLst>
              <p:ext uri="{D42A27DB-BD31-4B8C-83A1-F6EECF244321}">
                <p14:modId xmlns:p14="http://schemas.microsoft.com/office/powerpoint/2010/main" val="1625244343"/>
              </p:ext>
            </p:extLst>
          </p:nvPr>
        </p:nvGraphicFramePr>
        <p:xfrm>
          <a:off x="1195650" y="1512024"/>
          <a:ext cx="6752700" cy="4653280"/>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power;</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extends</a:t>
                      </a:r>
                      <a:r>
                        <a:rPr lang="nl-BE" sz="1350" b="0" dirty="0">
                          <a:solidFill>
                            <a:srgbClr val="F8F8F2"/>
                          </a:solidFill>
                          <a:effectLst/>
                          <a:latin typeface="Consolas" panose="020B0609020204030204" pitchFamily="49" charset="0"/>
                        </a:rPr>
                        <a:t> </a:t>
                      </a:r>
                      <a:r>
                        <a:rPr lang="nl-BE" sz="1350" b="0" i="1"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super</a:t>
                      </a:r>
                      <a:r>
                        <a:rPr lang="nl-BE" sz="1350" b="0" dirty="0">
                          <a:solidFill>
                            <a:srgbClr val="F8F8F2"/>
                          </a:solidFill>
                          <a:effectLst/>
                          <a:latin typeface="Consolas" panose="020B0609020204030204" pitchFamily="49" charset="0"/>
                        </a:rPr>
                        <a:t>(power);</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make;</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model;</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a:xfrm>
            <a:off x="507205" y="1989474"/>
            <a:ext cx="8025368" cy="1987389"/>
          </a:xfrm>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Let and Const</a:t>
            </a:r>
          </a:p>
          <a:p>
            <a:pPr lvl="1"/>
            <a:r>
              <a:rPr lang="en-US" dirty="0"/>
              <a:t>Classes</a:t>
            </a:r>
            <a:endParaRPr lang="nl-B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nvGraphicFramePr>
        <p:xfrm>
          <a:off x="2084475" y="2336800"/>
          <a:ext cx="4975050" cy="2184400"/>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name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prompt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Please</a:t>
                      </a:r>
                      <a:r>
                        <a:rPr lang="nl-BE" sz="1350" b="0" dirty="0">
                          <a:solidFill>
                            <a:srgbClr val="E6DB74"/>
                          </a:solidFill>
                          <a:effectLst/>
                          <a:latin typeface="Consolas" panose="020B0609020204030204" pitchFamily="49" charset="0"/>
                        </a:rPr>
                        <a:t> enter </a:t>
                      </a:r>
                      <a:r>
                        <a:rPr lang="nl-BE" sz="1350" b="0" dirty="0" err="1">
                          <a:solidFill>
                            <a:srgbClr val="E6DB74"/>
                          </a:solidFill>
                          <a:effectLst/>
                          <a:latin typeface="Consolas" panose="020B0609020204030204" pitchFamily="49" charset="0"/>
                        </a:rPr>
                        <a:t>your</a:t>
                      </a:r>
                      <a:r>
                        <a:rPr lang="nl-BE" sz="1350" b="0" dirty="0">
                          <a:solidFill>
                            <a:srgbClr val="E6DB74"/>
                          </a:solidFill>
                          <a:effectLst/>
                          <a:latin typeface="Consolas" panose="020B0609020204030204" pitchFamily="49" charset="0"/>
                        </a:rPr>
                        <a:t> 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callback</a:t>
                      </a:r>
                      <a:r>
                        <a:rPr lang="nl-BE" sz="1350" b="0" dirty="0">
                          <a:solidFill>
                            <a:srgbClr val="F8F8F2"/>
                          </a:solidFill>
                          <a:effectLst/>
                          <a:latin typeface="Consolas" panose="020B0609020204030204" pitchFamily="49" charset="0"/>
                        </a:rPr>
                        <a:t>(name);</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processUserInput</a:t>
                      </a:r>
                      <a:r>
                        <a:rPr lang="nl-BE" sz="1350" b="0" dirty="0">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greeting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308965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2ABD8-7325-41BF-8A59-76216CB103A7}"/>
              </a:ext>
            </a:extLst>
          </p:cNvPr>
          <p:cNvSpPr>
            <a:spLocks noGrp="1"/>
          </p:cNvSpPr>
          <p:nvPr>
            <p:ph type="ctrTitle"/>
          </p:nvPr>
        </p:nvSpPr>
        <p:spPr/>
        <p:txBody>
          <a:bodyPr/>
          <a:lstStyle/>
          <a:p>
            <a:r>
              <a:rPr lang="nl-BE" dirty="0"/>
              <a:t>Waar gebruikt</a:t>
            </a:r>
          </a:p>
        </p:txBody>
      </p:sp>
      <p:sp>
        <p:nvSpPr>
          <p:cNvPr id="5" name="Text Placeholder 4">
            <a:extLst>
              <a:ext uri="{FF2B5EF4-FFF2-40B4-BE49-F238E27FC236}">
                <a16:creationId xmlns:a16="http://schemas.microsoft.com/office/drawing/2014/main" id="{B78A28D4-EFE3-4D20-AADB-A604BAC25C7C}"/>
              </a:ext>
            </a:extLst>
          </p:cNvPr>
          <p:cNvSpPr>
            <a:spLocks noGrp="1"/>
          </p:cNvSpPr>
          <p:nvPr>
            <p:ph type="body" sz="quarter" idx="14"/>
          </p:nvPr>
        </p:nvSpPr>
        <p:spPr>
          <a:xfrm>
            <a:off x="507205" y="1989474"/>
            <a:ext cx="8025368" cy="1473787"/>
          </a:xfrm>
        </p:spPr>
        <p:txBody>
          <a:bodyPr/>
          <a:lstStyle/>
          <a:p>
            <a:r>
              <a:rPr lang="nl-BE" dirty="0"/>
              <a:t>Events</a:t>
            </a:r>
          </a:p>
          <a:p>
            <a:r>
              <a:rPr lang="nl-BE" dirty="0" err="1"/>
              <a:t>Foreach</a:t>
            </a:r>
            <a:endParaRPr lang="nl-BE" dirty="0"/>
          </a:p>
          <a:p>
            <a:r>
              <a:rPr lang="nl-BE" dirty="0" err="1"/>
              <a:t>SetTimeout</a:t>
            </a:r>
            <a:r>
              <a:rPr lang="nl-BE" dirty="0"/>
              <a:t>/</a:t>
            </a:r>
            <a:r>
              <a:rPr lang="nl-BE" dirty="0" err="1"/>
              <a:t>SetInterval</a:t>
            </a:r>
            <a:endParaRPr lang="nl-BE" dirty="0"/>
          </a:p>
          <a:p>
            <a:r>
              <a:rPr lang="nl-BE" dirty="0"/>
              <a:t>Web </a:t>
            </a:r>
            <a:r>
              <a:rPr lang="nl-BE" dirty="0" err="1"/>
              <a:t>API’s</a:t>
            </a:r>
            <a:endParaRPr lang="nl-BE" dirty="0"/>
          </a:p>
          <a:p>
            <a:pPr lvl="1"/>
            <a:r>
              <a:rPr lang="nl-BE" dirty="0" err="1"/>
              <a:t>Fetch</a:t>
            </a:r>
            <a:endParaRPr lang="nl-BE" dirty="0"/>
          </a:p>
        </p:txBody>
      </p:sp>
    </p:spTree>
    <p:extLst>
      <p:ext uri="{BB962C8B-B14F-4D97-AF65-F5344CB8AC3E}">
        <p14:creationId xmlns:p14="http://schemas.microsoft.com/office/powerpoint/2010/main" val="50853442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Event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1129954368"/>
              </p:ext>
            </p:extLst>
          </p:nvPr>
        </p:nvGraphicFramePr>
        <p:xfrm>
          <a:off x="1888077" y="2349500"/>
          <a:ext cx="5367845" cy="980440"/>
        </p:xfrm>
        <a:graphic>
          <a:graphicData uri="http://schemas.openxmlformats.org/drawingml/2006/table">
            <a:tbl>
              <a:tblPr>
                <a:noFill/>
              </a:tblPr>
              <a:tblGrid>
                <a:gridCol w="5367845">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querySelector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element.onclick</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ForEach</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3212368594"/>
              </p:ext>
            </p:extLst>
          </p:nvPr>
        </p:nvGraphicFramePr>
        <p:xfrm>
          <a:off x="1924081" y="2336800"/>
          <a:ext cx="5295837" cy="98044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arr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"b"</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"c"</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arr.</a:t>
                      </a:r>
                      <a:r>
                        <a:rPr lang="en-US" sz="1400" b="0" dirty="0" err="1">
                          <a:solidFill>
                            <a:srgbClr val="A6E22E"/>
                          </a:solidFill>
                          <a:effectLst/>
                          <a:latin typeface="Consolas" panose="020B0609020204030204" pitchFamily="49" charset="0"/>
                        </a:rPr>
                        <a:t>forEach</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index</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503848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err="1"/>
              <a:t>SetTimeout</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graphicFrame>
        <p:nvGraphicFramePr>
          <p:cNvPr id="389" name="Google Shape;389;p57"/>
          <p:cNvGraphicFramePr/>
          <p:nvPr>
            <p:extLst>
              <p:ext uri="{D42A27DB-BD31-4B8C-83A1-F6EECF244321}">
                <p14:modId xmlns:p14="http://schemas.microsoft.com/office/powerpoint/2010/main" val="2102874187"/>
              </p:ext>
            </p:extLst>
          </p:nvPr>
        </p:nvGraphicFramePr>
        <p:xfrm>
          <a:off x="1924081" y="2336800"/>
          <a:ext cx="5295837" cy="76708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en-US" sz="1400" b="0" dirty="0" err="1">
                          <a:solidFill>
                            <a:srgbClr val="66D9EF"/>
                          </a:solidFill>
                          <a:effectLst/>
                          <a:latin typeface="Consolas" panose="020B0609020204030204" pitchFamily="49" charset="0"/>
                        </a:rPr>
                        <a:t>setTimeout</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do something</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2000</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89;p57">
            <a:extLst>
              <a:ext uri="{FF2B5EF4-FFF2-40B4-BE49-F238E27FC236}">
                <a16:creationId xmlns:a16="http://schemas.microsoft.com/office/drawing/2014/main" id="{398EF9A1-5966-4778-BF47-D36B4391AEAF}"/>
              </a:ext>
            </a:extLst>
          </p:cNvPr>
          <p:cNvGraphicFramePr/>
          <p:nvPr>
            <p:extLst>
              <p:ext uri="{D42A27DB-BD31-4B8C-83A1-F6EECF244321}">
                <p14:modId xmlns:p14="http://schemas.microsoft.com/office/powerpoint/2010/main" val="2147476255"/>
              </p:ext>
            </p:extLst>
          </p:nvPr>
        </p:nvGraphicFramePr>
        <p:xfrm>
          <a:off x="1924080" y="3649936"/>
          <a:ext cx="5295837" cy="767080"/>
        </p:xfrm>
        <a:graphic>
          <a:graphicData uri="http://schemas.openxmlformats.org/drawingml/2006/table">
            <a:tbl>
              <a:tblPr>
                <a:noFill/>
              </a:tblPr>
              <a:tblGrid>
                <a:gridCol w="5295837">
                  <a:extLst>
                    <a:ext uri="{9D8B030D-6E8A-4147-A177-3AD203B41FA5}">
                      <a16:colId xmlns:a16="http://schemas.microsoft.com/office/drawing/2014/main" val="20000"/>
                    </a:ext>
                  </a:extLst>
                </a:gridCol>
              </a:tblGrid>
              <a:tr h="0">
                <a:tc>
                  <a:txBody>
                    <a:bodyPr/>
                    <a:lstStyle/>
                    <a:p>
                      <a:r>
                        <a:rPr lang="nl-BE" sz="1400" b="0" dirty="0" err="1">
                          <a:solidFill>
                            <a:srgbClr val="66D9EF"/>
                          </a:solidFill>
                          <a:effectLst/>
                          <a:latin typeface="Consolas" panose="020B0609020204030204" pitchFamily="49" charset="0"/>
                        </a:rPr>
                        <a:t>setTimeout</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do </a:t>
                      </a:r>
                      <a:r>
                        <a:rPr lang="nl-BE" sz="1400" b="0" dirty="0" err="1">
                          <a:solidFill>
                            <a:srgbClr val="88846F"/>
                          </a:solidFill>
                          <a:effectLst/>
                          <a:latin typeface="Consolas" panose="020B0609020204030204" pitchFamily="49" charset="0"/>
                        </a:rPr>
                        <a:t>something</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2000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45918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1353509867"/>
              </p:ext>
            </p:extLst>
          </p:nvPr>
        </p:nvGraphicFramePr>
        <p:xfrm>
          <a:off x="275516" y="1556792"/>
          <a:ext cx="8592968" cy="4196528"/>
        </p:xfrm>
        <a:graphic>
          <a:graphicData uri="http://schemas.openxmlformats.org/drawingml/2006/table">
            <a:tbl>
              <a:tblPr>
                <a:noFill/>
              </a:tblPr>
              <a:tblGrid>
                <a:gridCol w="8592968">
                  <a:extLst>
                    <a:ext uri="{9D8B030D-6E8A-4147-A177-3AD203B41FA5}">
                      <a16:colId xmlns:a16="http://schemas.microsoft.com/office/drawing/2014/main" val="20000"/>
                    </a:ext>
                  </a:extLst>
                </a:gridCol>
              </a:tblGrid>
              <a:tr h="4196528">
                <a:tc>
                  <a:txBody>
                    <a:bodyPr/>
                    <a:lstStyle/>
                    <a:p>
                      <a:r>
                        <a:rPr lang="nl-BE" sz="1100" b="0" dirty="0" err="1">
                          <a:solidFill>
                            <a:srgbClr val="F8F8F2"/>
                          </a:solidFill>
                          <a:effectLst/>
                          <a:latin typeface="Consolas" panose="020B0609020204030204" pitchFamily="49" charset="0"/>
                        </a:rPr>
                        <a:t>fs.</a:t>
                      </a:r>
                      <a:r>
                        <a:rPr lang="nl-BE" sz="1100" b="0" dirty="0" err="1">
                          <a:solidFill>
                            <a:srgbClr val="A6E22E"/>
                          </a:solidFill>
                          <a:effectLst/>
                          <a:latin typeface="Consolas" panose="020B0609020204030204" pitchFamily="49" charset="0"/>
                        </a:rPr>
                        <a:t>readdir</a:t>
                      </a:r>
                      <a:r>
                        <a:rPr lang="nl-BE" sz="1100" b="0" dirty="0">
                          <a:solidFill>
                            <a:srgbClr val="F8F8F2"/>
                          </a:solidFill>
                          <a:effectLst/>
                          <a:latin typeface="Consolas" panose="020B0609020204030204" pitchFamily="49" charset="0"/>
                        </a:rPr>
                        <a:t>(source,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a:solidFill>
                            <a:srgbClr val="FD971F"/>
                          </a:solidFill>
                          <a:effectLst/>
                          <a:latin typeface="Consolas" panose="020B0609020204030204" pitchFamily="49" charset="0"/>
                        </a:rPr>
                        <a:t>files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finding</a:t>
                      </a:r>
                      <a:r>
                        <a:rPr lang="nl-BE" sz="1100" b="0" dirty="0">
                          <a:solidFill>
                            <a:srgbClr val="E6DB74"/>
                          </a:solidFill>
                          <a:effectLst/>
                          <a:latin typeface="Consolas" panose="020B0609020204030204" pitchFamily="49" charset="0"/>
                        </a:rPr>
                        <a:t> files: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A6E22E"/>
                          </a:solidFill>
                          <a:effectLst/>
                          <a:latin typeface="Consolas" panose="020B0609020204030204" pitchFamily="49" charset="0"/>
                        </a:rPr>
                        <a:t>gm</a:t>
                      </a:r>
                      <a:r>
                        <a:rPr lang="nl-BE" sz="1100" b="0" dirty="0">
                          <a:solidFill>
                            <a:srgbClr val="F8F8F2"/>
                          </a:solidFill>
                          <a:effectLst/>
                          <a:latin typeface="Consolas" panose="020B0609020204030204" pitchFamily="49" charset="0"/>
                        </a:rPr>
                        <a:t>(source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size</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identifying</a:t>
                      </a:r>
                      <a:r>
                        <a:rPr lang="nl-BE" sz="1100" b="0" dirty="0">
                          <a:solidFill>
                            <a:srgbClr val="E6DB74"/>
                          </a:solidFill>
                          <a:effectLst/>
                          <a:latin typeface="Consolas" panose="020B0609020204030204" pitchFamily="49" charset="0"/>
                        </a:rPr>
                        <a:t> file </a:t>
                      </a:r>
                      <a:r>
                        <a:rPr lang="nl-BE" sz="1100" b="0" dirty="0" err="1">
                          <a:solidFill>
                            <a:srgbClr val="E6DB74"/>
                          </a:solidFill>
                          <a:effectLst/>
                          <a:latin typeface="Consolas" panose="020B0609020204030204" pitchFamily="49" charset="0"/>
                        </a:rPr>
                        <a:t>size</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r>
                        <a:rPr lang="nl-BE" sz="1100" b="0" dirty="0" err="1">
                          <a:solidFill>
                            <a:srgbClr val="F92672"/>
                          </a:solidFill>
                          <a:effectLst/>
                          <a:latin typeface="Consolas" panose="020B0609020204030204" pitchFamily="49" charset="0"/>
                        </a:rPr>
                        <a:t>else</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 :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aspect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values</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widths.</a:t>
                      </a:r>
                      <a:r>
                        <a:rPr lang="nl-BE" sz="1100" b="0" dirty="0" err="1">
                          <a:solidFill>
                            <a:srgbClr val="A6E22E"/>
                          </a:solidFill>
                          <a:effectLst/>
                          <a:latin typeface="Consolas" panose="020B0609020204030204" pitchFamily="49" charset="0"/>
                        </a:rPr>
                        <a:t>forEach</a:t>
                      </a:r>
                      <a:r>
                        <a:rPr lang="nl-BE" sz="1100" b="0" dirty="0">
                          <a:solidFill>
                            <a:srgbClr val="F8F8F2"/>
                          </a:solidFill>
                          <a:effectLst/>
                          <a:latin typeface="Consolas" panose="020B0609020204030204" pitchFamily="49" charset="0"/>
                        </a:rPr>
                        <a:t>(</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widthIndex</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u="sng" dirty="0" err="1">
                          <a:solidFill>
                            <a:srgbClr val="A6E22E"/>
                          </a:solidFill>
                          <a:effectLst/>
                          <a:latin typeface="Consolas" panose="020B0609020204030204" pitchFamily="49" charset="0"/>
                        </a:rPr>
                        <a:t>Math</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round</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aspect)</a:t>
                      </a:r>
                    </a:p>
                    <a:p>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resizing</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a:t>
                      </a:r>
                      <a:r>
                        <a:rPr lang="nl-BE" sz="1100" b="0" dirty="0" err="1">
                          <a:solidFill>
                            <a:srgbClr val="E6DB74"/>
                          </a:solidFill>
                          <a:effectLst/>
                          <a:latin typeface="Consolas" panose="020B0609020204030204" pitchFamily="49" charset="0"/>
                        </a:rPr>
                        <a:t>to</a:t>
                      </a:r>
                      <a:r>
                        <a:rPr lang="nl-BE" sz="1100" b="0" dirty="0">
                          <a:solidFill>
                            <a:srgbClr val="E6DB74"/>
                          </a:solidFill>
                          <a:effectLst/>
                          <a:latin typeface="Consolas" panose="020B0609020204030204" pitchFamily="49" charset="0"/>
                        </a:rPr>
                        <a:t>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'x'</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p>
                    <a:p>
                      <a:r>
                        <a:rPr lang="nl-BE" sz="1100" b="0" dirty="0">
                          <a:solidFill>
                            <a:srgbClr val="F8F8F2"/>
                          </a:solidFill>
                          <a:effectLst/>
                          <a:latin typeface="Consolas" panose="020B0609020204030204" pitchFamily="49" charset="0"/>
                        </a:rPr>
                        <a:t>                        </a:t>
                      </a:r>
                      <a:r>
                        <a:rPr lang="nl-BE" sz="1100" b="0" dirty="0" err="1">
                          <a:solidFill>
                            <a:srgbClr val="FD971F"/>
                          </a:solidFill>
                          <a:effectLst/>
                          <a:latin typeface="Consolas" panose="020B0609020204030204" pitchFamily="49" charset="0"/>
                        </a:rPr>
                        <a:t>this</a:t>
                      </a:r>
                      <a:r>
                        <a:rPr lang="nl-BE" sz="1100" b="0" dirty="0" err="1">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resize</a:t>
                      </a:r>
                      <a:r>
                        <a:rPr lang="nl-BE" sz="1100" b="0" dirty="0">
                          <a:solidFill>
                            <a:srgbClr val="F8F8F2"/>
                          </a:solidFill>
                          <a:effectLst/>
                          <a:latin typeface="Consolas" panose="020B0609020204030204" pitchFamily="49" charset="0"/>
                        </a:rPr>
                        <a:t>(</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err="1">
                          <a:solidFill>
                            <a:srgbClr val="F8F8F2"/>
                          </a:solidFill>
                          <a:effectLst/>
                          <a:latin typeface="Consolas" panose="020B0609020204030204" pitchFamily="49" charset="0"/>
                        </a:rPr>
                        <a:t>height</a:t>
                      </a:r>
                      <a:r>
                        <a:rPr lang="nl-BE" sz="1100" b="0" dirty="0">
                          <a:solidFill>
                            <a:srgbClr val="F8F8F2"/>
                          </a:solidFill>
                          <a:effectLst/>
                          <a:latin typeface="Consolas" panose="020B0609020204030204" pitchFamily="49" charset="0"/>
                        </a:rPr>
                        <a:t>).</a:t>
                      </a:r>
                      <a:r>
                        <a:rPr lang="nl-BE" sz="1100" b="0" dirty="0" err="1">
                          <a:solidFill>
                            <a:srgbClr val="A6E22E"/>
                          </a:solidFill>
                          <a:effectLst/>
                          <a:latin typeface="Consolas" panose="020B0609020204030204" pitchFamily="49" charset="0"/>
                        </a:rPr>
                        <a:t>write</a:t>
                      </a:r>
                      <a:r>
                        <a:rPr lang="nl-BE" sz="1100" b="0" dirty="0">
                          <a:solidFill>
                            <a:srgbClr val="F8F8F2"/>
                          </a:solidFill>
                          <a:effectLst/>
                          <a:latin typeface="Consolas" panose="020B0609020204030204" pitchFamily="49" charset="0"/>
                        </a:rPr>
                        <a:t>(</a:t>
                      </a:r>
                      <a:r>
                        <a:rPr lang="nl-BE" sz="1100" b="0" dirty="0" err="1">
                          <a:solidFill>
                            <a:srgbClr val="F8F8F2"/>
                          </a:solidFill>
                          <a:effectLst/>
                          <a:latin typeface="Consolas" panose="020B0609020204030204" pitchFamily="49" charset="0"/>
                        </a:rPr>
                        <a:t>dest</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'w'</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width</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dirty="0">
                          <a:solidFill>
                            <a:srgbClr val="E6DB74"/>
                          </a:solidFill>
                          <a:effectLst/>
                          <a:latin typeface="Consolas" panose="020B0609020204030204" pitchFamily="49" charset="0"/>
                        </a:rPr>
                        <a:t>'_'</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filename</a:t>
                      </a:r>
                      <a:r>
                        <a:rPr lang="nl-BE" sz="1100" b="0" dirty="0">
                          <a:solidFill>
                            <a:srgbClr val="F8F8F2"/>
                          </a:solidFill>
                          <a:effectLst/>
                          <a:latin typeface="Consolas" panose="020B0609020204030204" pitchFamily="49" charset="0"/>
                        </a:rPr>
                        <a:t>, </a:t>
                      </a:r>
                      <a:r>
                        <a:rPr lang="nl-BE" sz="1100" b="0" i="1" dirty="0" err="1">
                          <a:solidFill>
                            <a:srgbClr val="66D9EF"/>
                          </a:solidFill>
                          <a:effectLst/>
                          <a:latin typeface="Consolas" panose="020B0609020204030204" pitchFamily="49" charset="0"/>
                        </a:rPr>
                        <a:t>function</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err="1">
                          <a:solidFill>
                            <a:srgbClr val="F92672"/>
                          </a:solidFill>
                          <a:effectLst/>
                          <a:latin typeface="Consolas" panose="020B0609020204030204" pitchFamily="49" charset="0"/>
                        </a:rPr>
                        <a:t>if</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console.</a:t>
                      </a:r>
                      <a:r>
                        <a:rPr lang="nl-BE" sz="1100" b="0" dirty="0">
                          <a:solidFill>
                            <a:srgbClr val="A6E22E"/>
                          </a:solidFill>
                          <a:effectLst/>
                          <a:latin typeface="Consolas" panose="020B0609020204030204" pitchFamily="49" charset="0"/>
                        </a:rPr>
                        <a:t>log</a:t>
                      </a:r>
                      <a:r>
                        <a:rPr lang="nl-BE" sz="1100" b="0" dirty="0">
                          <a:solidFill>
                            <a:srgbClr val="F8F8F2"/>
                          </a:solidFill>
                          <a:effectLst/>
                          <a:latin typeface="Consolas" panose="020B0609020204030204" pitchFamily="49" charset="0"/>
                        </a:rPr>
                        <a:t>(</a:t>
                      </a:r>
                      <a:r>
                        <a:rPr lang="nl-BE" sz="1100" b="0" dirty="0">
                          <a:solidFill>
                            <a:srgbClr val="E6DB74"/>
                          </a:solidFill>
                          <a:effectLst/>
                          <a:latin typeface="Consolas" panose="020B0609020204030204" pitchFamily="49" charset="0"/>
                        </a:rPr>
                        <a:t>'Error </a:t>
                      </a:r>
                      <a:r>
                        <a:rPr lang="nl-BE" sz="1100" b="0" dirty="0" err="1">
                          <a:solidFill>
                            <a:srgbClr val="E6DB74"/>
                          </a:solidFill>
                          <a:effectLst/>
                          <a:latin typeface="Consolas" panose="020B0609020204030204" pitchFamily="49" charset="0"/>
                        </a:rPr>
                        <a:t>writing</a:t>
                      </a:r>
                      <a:r>
                        <a:rPr lang="nl-BE" sz="1100" b="0" dirty="0">
                          <a:solidFill>
                            <a:srgbClr val="E6DB74"/>
                          </a:solidFill>
                          <a:effectLst/>
                          <a:latin typeface="Consolas" panose="020B0609020204030204" pitchFamily="49" charset="0"/>
                        </a:rPr>
                        <a:t> file: '</a:t>
                      </a:r>
                      <a:r>
                        <a:rPr lang="nl-BE" sz="1100" b="0" dirty="0">
                          <a:solidFill>
                            <a:srgbClr val="F8F8F2"/>
                          </a:solidFill>
                          <a:effectLst/>
                          <a:latin typeface="Consolas" panose="020B0609020204030204" pitchFamily="49" charset="0"/>
                        </a:rPr>
                        <a:t> </a:t>
                      </a:r>
                      <a:r>
                        <a:rPr lang="nl-BE" sz="1100" b="0" dirty="0">
                          <a:solidFill>
                            <a:srgbClr val="F92672"/>
                          </a:solidFill>
                          <a:effectLst/>
                          <a:latin typeface="Consolas" panose="020B0609020204030204" pitchFamily="49" charset="0"/>
                        </a:rPr>
                        <a:t>+</a:t>
                      </a:r>
                      <a:r>
                        <a:rPr lang="nl-BE" sz="1100" b="0" dirty="0">
                          <a:solidFill>
                            <a:srgbClr val="F8F8F2"/>
                          </a:solidFill>
                          <a:effectLst/>
                          <a:latin typeface="Consolas" panose="020B0609020204030204" pitchFamily="49" charset="0"/>
                        </a:rPr>
                        <a:t> </a:t>
                      </a:r>
                      <a:r>
                        <a:rPr lang="nl-BE" sz="1100" b="0" i="1" dirty="0" err="1">
                          <a:solidFill>
                            <a:srgbClr val="FD971F"/>
                          </a:solidFill>
                          <a:effectLst/>
                          <a:latin typeface="Consolas" panose="020B0609020204030204" pitchFamily="49" charset="0"/>
                        </a:rPr>
                        <a:t>err</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a:t>
                      </a:r>
                      <a:r>
                        <a:rPr lang="nl-BE" sz="1100" b="0" dirty="0">
                          <a:solidFill>
                            <a:srgbClr val="A6E22E"/>
                          </a:solidFill>
                          <a:effectLst/>
                          <a:latin typeface="Consolas" panose="020B0609020204030204" pitchFamily="49" charset="0"/>
                        </a:rPr>
                        <a:t>bind</a:t>
                      </a:r>
                      <a:r>
                        <a:rPr lang="nl-BE" sz="1100" b="0" dirty="0">
                          <a:solidFill>
                            <a:srgbClr val="F8F8F2"/>
                          </a:solidFill>
                          <a:effectLst/>
                          <a:latin typeface="Consolas" panose="020B0609020204030204" pitchFamily="49" charset="0"/>
                        </a:rPr>
                        <a:t>(</a:t>
                      </a:r>
                      <a:r>
                        <a:rPr lang="nl-BE" sz="1100" b="0" dirty="0" err="1">
                          <a:solidFill>
                            <a:srgbClr val="FD971F"/>
                          </a:solidFill>
                          <a:effectLst/>
                          <a:latin typeface="Consolas" panose="020B0609020204030204" pitchFamily="49" charset="0"/>
                        </a:rPr>
                        <a:t>this</a:t>
                      </a:r>
                      <a:r>
                        <a:rPr lang="nl-BE" sz="1100" b="0" dirty="0">
                          <a:solidFill>
                            <a:srgbClr val="F8F8F2"/>
                          </a:solidFill>
                          <a:effectLst/>
                          <a:latin typeface="Consolas" panose="020B0609020204030204" pitchFamily="49" charset="0"/>
                        </a:rPr>
                        <a:t>))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    } </a:t>
                      </a:r>
                    </a:p>
                    <a:p>
                      <a:r>
                        <a:rPr lang="nl-BE" sz="11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3" name="Text Placeholder 2">
            <a:extLst>
              <a:ext uri="{FF2B5EF4-FFF2-40B4-BE49-F238E27FC236}">
                <a16:creationId xmlns:a16="http://schemas.microsoft.com/office/drawing/2014/main" id="{BEE0F389-E1A1-45E1-9827-0526F1C2F09A}"/>
              </a:ext>
            </a:extLst>
          </p:cNvPr>
          <p:cNvSpPr>
            <a:spLocks noGrp="1"/>
          </p:cNvSpPr>
          <p:nvPr>
            <p:ph type="body" sz="quarter" idx="14"/>
          </p:nvPr>
        </p:nvSpPr>
        <p:spPr>
          <a:xfrm>
            <a:off x="507205" y="1989474"/>
            <a:ext cx="8025368" cy="2243422"/>
          </a:xfrm>
        </p:spPr>
        <p:txBody>
          <a:bodyPr/>
          <a:lstStyle/>
          <a:p>
            <a:r>
              <a:rPr lang="en-US" dirty="0" err="1"/>
              <a:t>Een</a:t>
            </a:r>
            <a:r>
              <a:rPr lang="en-US" dirty="0"/>
              <a:t> Promise is </a:t>
            </a:r>
            <a:r>
              <a:rPr lang="en-US" dirty="0" err="1"/>
              <a:t>een</a:t>
            </a:r>
            <a:r>
              <a:rPr lang="en-US" dirty="0"/>
              <a:t> object representative van </a:t>
            </a:r>
            <a:r>
              <a:rPr lang="en-US" dirty="0" err="1"/>
              <a:t>een</a:t>
            </a:r>
            <a:r>
              <a:rPr lang="en-US" dirty="0"/>
              <a:t> </a:t>
            </a:r>
            <a:r>
              <a:rPr lang="nl-BE" dirty="0"/>
              <a:t>asynchrone</a:t>
            </a:r>
            <a:r>
              <a:rPr lang="en-US" dirty="0"/>
              <a:t> </a:t>
            </a:r>
            <a:r>
              <a:rPr lang="en-US" dirty="0" err="1"/>
              <a:t>actie</a:t>
            </a:r>
            <a:r>
              <a:rPr lang="en-US" dirty="0"/>
              <a:t> die </a:t>
            </a:r>
            <a:r>
              <a:rPr lang="en-US" dirty="0" err="1"/>
              <a:t>zowel</a:t>
            </a:r>
            <a:r>
              <a:rPr lang="en-US" dirty="0"/>
              <a:t> </a:t>
            </a:r>
            <a:r>
              <a:rPr lang="en-US" dirty="0" err="1"/>
              <a:t>kan</a:t>
            </a:r>
            <a:r>
              <a:rPr lang="en-US" dirty="0"/>
              <a:t> </a:t>
            </a:r>
            <a:r>
              <a:rPr lang="en-US" dirty="0" err="1"/>
              <a:t>slagen</a:t>
            </a:r>
            <a:r>
              <a:rPr lang="en-US" dirty="0"/>
              <a:t> </a:t>
            </a:r>
            <a:r>
              <a:rPr lang="en-US" dirty="0" err="1"/>
              <a:t>als</a:t>
            </a:r>
            <a:r>
              <a:rPr lang="en-US" dirty="0"/>
              <a:t> </a:t>
            </a:r>
            <a:r>
              <a:rPr lang="en-US" dirty="0" err="1"/>
              <a:t>falen</a:t>
            </a:r>
            <a:endParaRPr lang="en-US" dirty="0"/>
          </a:p>
          <a:p>
            <a:r>
              <a:rPr lang="en-US" dirty="0"/>
              <a:t>Het is </a:t>
            </a:r>
            <a:r>
              <a:rPr lang="en-US" dirty="0" err="1"/>
              <a:t>een</a:t>
            </a:r>
            <a:r>
              <a:rPr lang="en-US" dirty="0"/>
              <a:t> object </a:t>
            </a:r>
            <a:r>
              <a:rPr lang="en-US" dirty="0" err="1"/>
              <a:t>dat</a:t>
            </a:r>
            <a:r>
              <a:rPr lang="en-US" dirty="0"/>
              <a:t> </a:t>
            </a:r>
            <a:r>
              <a:rPr lang="en-US" dirty="0" err="1"/>
              <a:t>ons</a:t>
            </a:r>
            <a:r>
              <a:rPr lang="en-US" dirty="0"/>
              <a:t> </a:t>
            </a:r>
            <a:r>
              <a:rPr lang="en-US" dirty="0" err="1"/>
              <a:t>beloof</a:t>
            </a:r>
            <a:r>
              <a:rPr lang="en-US" dirty="0"/>
              <a:t> </a:t>
            </a:r>
            <a:r>
              <a:rPr lang="en-US" dirty="0" err="1"/>
              <a:t>een</a:t>
            </a:r>
            <a:r>
              <a:rPr lang="en-US" dirty="0"/>
              <a:t> </a:t>
            </a:r>
            <a:r>
              <a:rPr lang="en-US" dirty="0" err="1"/>
              <a:t>waarde</a:t>
            </a:r>
            <a:r>
              <a:rPr lang="en-US" dirty="0"/>
              <a:t> </a:t>
            </a:r>
            <a:r>
              <a:rPr lang="en-US" dirty="0" err="1"/>
              <a:t>terug</a:t>
            </a:r>
            <a:r>
              <a:rPr lang="en-US" dirty="0"/>
              <a:t> </a:t>
            </a:r>
            <a:r>
              <a:rPr lang="en-US" dirty="0" err="1"/>
              <a:t>te</a:t>
            </a:r>
            <a:r>
              <a:rPr lang="en-US" dirty="0"/>
              <a:t> </a:t>
            </a:r>
            <a:r>
              <a:rPr lang="en-US" dirty="0" err="1"/>
              <a:t>geven</a:t>
            </a:r>
            <a:endParaRPr lang="en-US" dirty="0"/>
          </a:p>
          <a:p>
            <a:r>
              <a:rPr lang="en-US" dirty="0"/>
              <a:t>Het </a:t>
            </a:r>
            <a:r>
              <a:rPr lang="en-US" dirty="0" err="1"/>
              <a:t>werkt</a:t>
            </a:r>
            <a:r>
              <a:rPr lang="en-US" dirty="0"/>
              <a:t> op </a:t>
            </a:r>
            <a:r>
              <a:rPr lang="en-US" dirty="0" err="1"/>
              <a:t>dezelfde</a:t>
            </a:r>
            <a:r>
              <a:rPr lang="en-US" dirty="0"/>
              <a:t> </a:t>
            </a:r>
            <a:r>
              <a:rPr lang="en-US" dirty="0" err="1"/>
              <a:t>manier</a:t>
            </a:r>
            <a:r>
              <a:rPr lang="en-US" dirty="0"/>
              <a:t> </a:t>
            </a:r>
            <a:r>
              <a:rPr lang="en-US" dirty="0" err="1"/>
              <a:t>als</a:t>
            </a:r>
            <a:r>
              <a:rPr lang="en-US" dirty="0"/>
              <a:t> Callbacks</a:t>
            </a:r>
          </a:p>
          <a:p>
            <a:pPr lvl="1"/>
            <a:r>
              <a:rPr lang="en-US" dirty="0"/>
              <a:t>Met extra </a:t>
            </a:r>
            <a:r>
              <a:rPr lang="en-US" dirty="0" err="1"/>
              <a:t>functionaliteit</a:t>
            </a:r>
            <a:endParaRPr lang="en-US" dirty="0"/>
          </a:p>
          <a:p>
            <a:pPr lvl="1"/>
            <a:r>
              <a:rPr lang="en-US" dirty="0"/>
              <a:t>Is </a:t>
            </a:r>
            <a:r>
              <a:rPr lang="en-US" dirty="0" err="1"/>
              <a:t>beter</a:t>
            </a:r>
            <a:r>
              <a:rPr lang="en-US" dirty="0"/>
              <a:t> </a:t>
            </a:r>
            <a:r>
              <a:rPr lang="en-US" dirty="0" err="1"/>
              <a:t>leesbaar</a:t>
            </a:r>
            <a:endParaRPr lang="en-US" dirty="0"/>
          </a:p>
          <a:p>
            <a:r>
              <a:rPr lang="en-US" dirty="0" err="1"/>
              <a:t>Als</a:t>
            </a:r>
            <a:r>
              <a:rPr lang="en-US" dirty="0"/>
              <a:t> </a:t>
            </a:r>
            <a:r>
              <a:rPr lang="en-US" dirty="0" err="1"/>
              <a:t>ontwikkelaar</a:t>
            </a:r>
            <a:r>
              <a:rPr lang="en-US" dirty="0"/>
              <a:t> </a:t>
            </a:r>
            <a:r>
              <a:rPr lang="en-US" dirty="0" err="1"/>
              <a:t>ga</a:t>
            </a:r>
            <a:r>
              <a:rPr lang="en-US" dirty="0"/>
              <a:t> je </a:t>
            </a:r>
            <a:r>
              <a:rPr lang="en-US" dirty="0" err="1"/>
              <a:t>meer</a:t>
            </a:r>
            <a:r>
              <a:rPr lang="en-US" dirty="0"/>
              <a:t> Promises </a:t>
            </a:r>
            <a:r>
              <a:rPr lang="en-US" dirty="0" err="1"/>
              <a:t>gaan</a:t>
            </a:r>
            <a:r>
              <a:rPr lang="en-US" dirty="0"/>
              <a:t> </a:t>
            </a:r>
            <a:r>
              <a:rPr lang="en-US" dirty="0" err="1"/>
              <a:t>gebruiken</a:t>
            </a:r>
            <a:r>
              <a:rPr lang="en-US" dirty="0"/>
              <a:t> dan je </a:t>
            </a:r>
            <a:r>
              <a:rPr lang="en-US" dirty="0" err="1"/>
              <a:t>ze</a:t>
            </a:r>
            <a:r>
              <a:rPr lang="en-US" dirty="0"/>
              <a:t> </a:t>
            </a:r>
            <a:r>
              <a:rPr lang="en-US" dirty="0" err="1"/>
              <a:t>gaat</a:t>
            </a:r>
            <a:r>
              <a:rPr lang="en-US" dirty="0"/>
              <a:t> </a:t>
            </a:r>
            <a:r>
              <a:rPr lang="en-US" dirty="0" err="1"/>
              <a:t>maken</a:t>
            </a:r>
            <a:r>
              <a:rPr lang="en-US" dirty="0"/>
              <a:t>. </a:t>
            </a:r>
          </a:p>
          <a:p>
            <a:pPr lvl="1"/>
            <a:r>
              <a:rPr lang="en-US" dirty="0" err="1"/>
              <a:t>Enkel</a:t>
            </a:r>
            <a:r>
              <a:rPr lang="en-US" dirty="0"/>
              <a:t> de Web API’s </a:t>
            </a:r>
            <a:r>
              <a:rPr lang="en-US" dirty="0" err="1"/>
              <a:t>zijn</a:t>
            </a:r>
            <a:r>
              <a:rPr lang="en-US" dirty="0"/>
              <a:t> </a:t>
            </a:r>
            <a:r>
              <a:rPr lang="en-US" dirty="0" err="1"/>
              <a:t>echt</a:t>
            </a:r>
            <a:r>
              <a:rPr lang="en-US" dirty="0"/>
              <a:t> </a:t>
            </a:r>
            <a:r>
              <a:rPr lang="en-US" dirty="0" err="1"/>
              <a:t>asynchroon</a:t>
            </a:r>
            <a:endParaRPr lang="en-US" dirty="0"/>
          </a:p>
        </p:txBody>
      </p:sp>
    </p:spTree>
    <p:extLst>
      <p:ext uri="{BB962C8B-B14F-4D97-AF65-F5344CB8AC3E}">
        <p14:creationId xmlns:p14="http://schemas.microsoft.com/office/powerpoint/2010/main" val="297960475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extLst>
              <p:ext uri="{D42A27DB-BD31-4B8C-83A1-F6EECF244321}">
                <p14:modId xmlns:p14="http://schemas.microsoft.com/office/powerpoint/2010/main" val="2800561036"/>
              </p:ext>
            </p:extLst>
          </p:nvPr>
        </p:nvGraphicFramePr>
        <p:xfrm>
          <a:off x="1266050" y="2312125"/>
          <a:ext cx="6611900" cy="156718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Promise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setTimeout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resolve</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x</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 </a:t>
                      </a:r>
                      <a:r>
                        <a:rPr lang="en-US" sz="1350" b="0" dirty="0">
                          <a:solidFill>
                            <a:srgbClr val="AE81FF"/>
                          </a:solidFill>
                          <a:effectLst/>
                          <a:latin typeface="Consolas" panose="020B0609020204030204" pitchFamily="49" charset="0"/>
                        </a:rPr>
                        <a:t>2000</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extLst>
              <p:ext uri="{D42A27DB-BD31-4B8C-83A1-F6EECF244321}">
                <p14:modId xmlns:p14="http://schemas.microsoft.com/office/powerpoint/2010/main" val="1115677838"/>
              </p:ext>
            </p:extLst>
          </p:nvPr>
        </p:nvGraphicFramePr>
        <p:xfrm>
          <a:off x="1266050" y="4201956"/>
          <a:ext cx="6611900" cy="744220"/>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a:t>
                      </a:r>
                      <a:r>
                        <a:rPr lang="en-US" sz="1350" b="0" dirty="0">
                          <a:solidFill>
                            <a:srgbClr val="AE81FF"/>
                          </a:solidFill>
                          <a:effectLst/>
                          <a:latin typeface="Consolas" panose="020B0609020204030204" pitchFamily="49" charset="0"/>
                        </a:rPr>
                        <a:t>20</a:t>
                      </a:r>
                      <a:r>
                        <a:rPr lang="en-US" sz="1350" b="0" dirty="0">
                          <a:solidFill>
                            <a:srgbClr val="F8F8F2"/>
                          </a:solidFill>
                          <a:effectLst/>
                          <a:latin typeface="Consolas" panose="020B0609020204030204" pitchFamily="49" charset="0"/>
                        </a:rPr>
                        <a:t>).</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v</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prints 20 after 2 seconds.</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extLst>
              <p:ext uri="{D42A27DB-BD31-4B8C-83A1-F6EECF244321}">
                <p14:modId xmlns:p14="http://schemas.microsoft.com/office/powerpoint/2010/main" val="3316594351"/>
              </p:ext>
            </p:extLst>
          </p:nvPr>
        </p:nvGraphicFramePr>
        <p:xfrm>
          <a:off x="1533407" y="2124430"/>
          <a:ext cx="6077185" cy="156718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succeeded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"It failed with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error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extLst>
              <p:ext uri="{D42A27DB-BD31-4B8C-83A1-F6EECF244321}">
                <p14:modId xmlns:p14="http://schemas.microsoft.com/office/powerpoint/2010/main" val="2063491691"/>
              </p:ext>
            </p:extLst>
          </p:nvPr>
        </p:nvGraphicFramePr>
        <p:xfrm>
          <a:off x="1524048" y="4083784"/>
          <a:ext cx="6077185" cy="1361440"/>
        </p:xfrm>
        <a:graphic>
          <a:graphicData uri="http://schemas.openxmlformats.org/drawingml/2006/table">
            <a:tbl>
              <a:tblPr>
                <a:noFill/>
              </a:tblPr>
              <a:tblGrid>
                <a:gridCol w="6077185">
                  <a:extLst>
                    <a:ext uri="{9D8B030D-6E8A-4147-A177-3AD203B41FA5}">
                      <a16:colId xmlns:a16="http://schemas.microsoft.com/office/drawing/2014/main" val="20000"/>
                    </a:ext>
                  </a:extLst>
                </a:gridCol>
              </a:tblGrid>
              <a:tr h="0">
                <a:tc>
                  <a:txBody>
                    <a:bodyPr/>
                    <a:lstStyle/>
                    <a:p>
                      <a:r>
                        <a:rPr lang="en-US" sz="1350" b="0" dirty="0">
                          <a:solidFill>
                            <a:srgbClr val="88846F"/>
                          </a:solidFill>
                          <a:effectLst/>
                          <a:latin typeface="Consolas" panose="020B0609020204030204" pitchFamily="49" charset="0"/>
                        </a:rPr>
                        <a:t>// === without promises</a:t>
                      </a:r>
                      <a:endParaRPr lang="en-US" sz="1350" b="0" dirty="0">
                        <a:solidFill>
                          <a:srgbClr val="F8F8F2"/>
                        </a:solidFill>
                        <a:effectLst/>
                        <a:latin typeface="Consolas" panose="020B0609020204030204" pitchFamily="49" charset="0"/>
                      </a:endParaRPr>
                    </a:p>
                    <a:p>
                      <a:r>
                        <a:rPr lang="en-US" sz="1350" b="0" dirty="0">
                          <a:solidFill>
                            <a:srgbClr val="A6E22E"/>
                          </a:solidFill>
                          <a:effectLst/>
                          <a:latin typeface="Consolas" panose="020B0609020204030204" pitchFamily="49" charset="0"/>
                        </a:rPr>
                        <a:t>resolveAfter2Seconds</a:t>
                      </a:r>
                      <a:r>
                        <a:rPr lang="en-US" sz="1350" b="0" dirty="0">
                          <a:solidFill>
                            <a:srgbClr val="F8F8F2"/>
                          </a:solidFill>
                          <a:effectLst/>
                          <a:latin typeface="Consolas" panose="020B0609020204030204" pitchFamily="49" charset="0"/>
                        </a:rPr>
                        <a:t>(x, </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 with promises</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let</a:t>
                      </a:r>
                      <a:r>
                        <a:rPr lang="en-US" sz="1350" b="0" dirty="0">
                          <a:solidFill>
                            <a:srgbClr val="F8F8F2"/>
                          </a:solidFill>
                          <a:effectLst/>
                          <a:latin typeface="Consolas" panose="020B0609020204030204" pitchFamily="49" charset="0"/>
                        </a:rPr>
                        <a:t> promise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err="1">
                          <a:solidFill>
                            <a:srgbClr val="F8F8F2"/>
                          </a:solidFill>
                          <a:effectLst/>
                          <a:latin typeface="Consolas" panose="020B0609020204030204" pitchFamily="49" charset="0"/>
                        </a:rPr>
                        <a:t>promise.</a:t>
                      </a:r>
                      <a:r>
                        <a:rPr lang="en-US" sz="1350" b="0" dirty="0" err="1">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successCallback</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extLst>
              <p:ext uri="{D42A27DB-BD31-4B8C-83A1-F6EECF244321}">
                <p14:modId xmlns:p14="http://schemas.microsoft.com/office/powerpoint/2010/main" val="4037737157"/>
              </p:ext>
            </p:extLst>
          </p:nvPr>
        </p:nvGraphicFramePr>
        <p:xfrm>
          <a:off x="838342" y="2835275"/>
          <a:ext cx="7467315" cy="1155700"/>
        </p:xfrm>
        <a:graphic>
          <a:graphicData uri="http://schemas.openxmlformats.org/drawingml/2006/table">
            <a:tbl>
              <a:tblPr>
                <a:noFill/>
              </a:tblPr>
              <a:tblGrid>
                <a:gridCol w="746731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doFirstThing</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doSecondThing</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doThirdThing</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newResult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then</a:t>
                      </a:r>
                      <a:r>
                        <a:rPr lang="en-US" sz="1350" b="0" dirty="0">
                          <a:solidFill>
                            <a:srgbClr val="F8F8F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=&gt;</a:t>
                      </a:r>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`Got the final result: </a:t>
                      </a:r>
                      <a:r>
                        <a:rPr lang="en-US" sz="1350" b="0" dirty="0">
                          <a:solidFill>
                            <a:srgbClr val="F92672"/>
                          </a:solidFill>
                          <a:effectLst/>
                          <a:latin typeface="Consolas" panose="020B0609020204030204" pitchFamily="49" charset="0"/>
                        </a:rPr>
                        <a:t>${</a:t>
                      </a:r>
                      <a:r>
                        <a:rPr lang="en-US" sz="1350" b="0" i="1" dirty="0" err="1">
                          <a:solidFill>
                            <a:srgbClr val="FD971F"/>
                          </a:solidFill>
                          <a:effectLst/>
                          <a:latin typeface="Consolas" panose="020B0609020204030204" pitchFamily="49" charset="0"/>
                        </a:rPr>
                        <a:t>finalResult</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catch</a:t>
                      </a:r>
                      <a:r>
                        <a:rPr lang="en-US" sz="1350" b="0" dirty="0">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failureCallback</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extLst>
              <p:ext uri="{D42A27DB-BD31-4B8C-83A1-F6EECF244321}">
                <p14:modId xmlns:p14="http://schemas.microsoft.com/office/powerpoint/2010/main" val="1348305570"/>
              </p:ext>
            </p:extLst>
          </p:nvPr>
        </p:nvGraphicFramePr>
        <p:xfrm>
          <a:off x="1821440" y="2996952"/>
          <a:ext cx="5501120" cy="2047240"/>
        </p:xfrm>
        <a:graphic>
          <a:graphicData uri="http://schemas.openxmlformats.org/drawingml/2006/table">
            <a:tbl>
              <a:tblPr>
                <a:noFill/>
              </a:tblPr>
              <a:tblGrid>
                <a:gridCol w="5501120">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async</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add1</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x</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a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await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resolveAfter2Seconds</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20</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b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await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resolveAfter2Seconds</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30</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return</a:t>
                      </a:r>
                      <a:r>
                        <a:rPr lang="nl-BE" sz="1400" b="0" dirty="0">
                          <a:solidFill>
                            <a:srgbClr val="F8F8F2"/>
                          </a:solidFill>
                          <a:effectLst/>
                          <a:latin typeface="Consolas" panose="020B0609020204030204" pitchFamily="49" charset="0"/>
                        </a:rPr>
                        <a:t> </a:t>
                      </a:r>
                      <a:r>
                        <a:rPr lang="nl-BE" sz="1400" b="0" i="1" dirty="0">
                          <a:solidFill>
                            <a:srgbClr val="FD971F"/>
                          </a:solidFill>
                          <a:effectLst/>
                          <a:latin typeface="Consolas" panose="020B0609020204030204" pitchFamily="49" charset="0"/>
                        </a:rPr>
                        <a:t>x</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b;</a:t>
                      </a:r>
                    </a:p>
                    <a:p>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A6E22E"/>
                          </a:solidFill>
                          <a:effectLst/>
                          <a:latin typeface="Consolas" panose="020B0609020204030204" pitchFamily="49" charset="0"/>
                        </a:rPr>
                        <a:t>add1</a:t>
                      </a:r>
                      <a:r>
                        <a:rPr lang="nl-BE" sz="1400" b="0" dirty="0">
                          <a:solidFill>
                            <a:srgbClr val="F8F8F2"/>
                          </a:solidFill>
                          <a:effectLst/>
                          <a:latin typeface="Consolas" panose="020B0609020204030204" pitchFamily="49" charset="0"/>
                        </a:rPr>
                        <a:t>(</a:t>
                      </a:r>
                      <a:r>
                        <a:rPr lang="nl-BE" sz="1400" b="0" dirty="0">
                          <a:solidFill>
                            <a:srgbClr val="AE81FF"/>
                          </a:solidFill>
                          <a:effectLst/>
                          <a:latin typeface="Consolas" panose="020B0609020204030204" pitchFamily="49" charset="0"/>
                        </a:rPr>
                        <a:t>10</a:t>
                      </a:r>
                      <a:r>
                        <a:rPr lang="nl-BE" sz="1400" b="0" dirty="0">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v</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v</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prints 60 </a:t>
                      </a:r>
                      <a:r>
                        <a:rPr lang="nl-BE" sz="1400" b="0" dirty="0" err="1">
                          <a:solidFill>
                            <a:srgbClr val="88846F"/>
                          </a:solidFill>
                          <a:effectLst/>
                          <a:latin typeface="Consolas" panose="020B0609020204030204" pitchFamily="49" charset="0"/>
                        </a:rPr>
                        <a:t>after</a:t>
                      </a:r>
                      <a:r>
                        <a:rPr lang="nl-BE" sz="1400" b="0" dirty="0">
                          <a:solidFill>
                            <a:srgbClr val="88846F"/>
                          </a:solidFill>
                          <a:effectLst/>
                          <a:latin typeface="Consolas" panose="020B0609020204030204" pitchFamily="49" charset="0"/>
                        </a:rPr>
                        <a:t> 4 </a:t>
                      </a:r>
                      <a:r>
                        <a:rPr lang="nl-BE" sz="1400" b="0" dirty="0" err="1">
                          <a:solidFill>
                            <a:srgbClr val="88846F"/>
                          </a:solidFill>
                          <a:effectLst/>
                          <a:latin typeface="Consolas" panose="020B0609020204030204" pitchFamily="49" charset="0"/>
                        </a:rPr>
                        <a:t>seconds</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1D19E0-36EB-4FD3-BF74-ED79B4D30559}"/>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241995FC-F34E-484B-A04C-A4CCF4E94198}"/>
              </a:ext>
            </a:extLst>
          </p:cNvPr>
          <p:cNvSpPr>
            <a:spLocks noGrp="1"/>
          </p:cNvSpPr>
          <p:nvPr>
            <p:ph type="body" sz="quarter" idx="14"/>
          </p:nvPr>
        </p:nvSpPr>
        <p:spPr>
          <a:xfrm>
            <a:off x="507205" y="1989474"/>
            <a:ext cx="8025368" cy="4153175"/>
          </a:xfrm>
        </p:spPr>
        <p:txBody>
          <a:bodyPr/>
          <a:lstStyle/>
          <a:p>
            <a:r>
              <a:rPr lang="nl-BE" dirty="0"/>
              <a:t>Service </a:t>
            </a:r>
            <a:r>
              <a:rPr lang="nl-BE" dirty="0" err="1"/>
              <a:t>workers</a:t>
            </a:r>
            <a:endParaRPr lang="nl-BE" dirty="0"/>
          </a:p>
          <a:p>
            <a:pPr lvl="1"/>
            <a:r>
              <a:rPr lang="nl-BE" dirty="0" err="1"/>
              <a:t>Progressive</a:t>
            </a:r>
            <a:r>
              <a:rPr lang="nl-BE" dirty="0"/>
              <a:t> Web Apps (PWA)</a:t>
            </a:r>
          </a:p>
          <a:p>
            <a:pPr lvl="1"/>
            <a:r>
              <a:rPr lang="nl-BE" dirty="0"/>
              <a:t>Cache</a:t>
            </a:r>
          </a:p>
          <a:p>
            <a:r>
              <a:rPr lang="nl-BE" dirty="0"/>
              <a:t>Manifest</a:t>
            </a:r>
          </a:p>
          <a:p>
            <a:endParaRPr lang="nl-BE" dirty="0"/>
          </a:p>
          <a:p>
            <a:r>
              <a:rPr lang="nl-BE" dirty="0" err="1"/>
              <a:t>Fetch</a:t>
            </a:r>
            <a:endParaRPr lang="nl-BE" dirty="0"/>
          </a:p>
          <a:p>
            <a:r>
              <a:rPr lang="nl-BE" dirty="0" err="1"/>
              <a:t>Notifications</a:t>
            </a:r>
            <a:endParaRPr lang="nl-BE" dirty="0"/>
          </a:p>
          <a:p>
            <a:r>
              <a:rPr lang="nl-BE" dirty="0" err="1"/>
              <a:t>Payment</a:t>
            </a:r>
            <a:r>
              <a:rPr lang="nl-BE" dirty="0"/>
              <a:t> </a:t>
            </a:r>
            <a:r>
              <a:rPr lang="nl-BE" dirty="0" err="1"/>
              <a:t>requests</a:t>
            </a:r>
            <a:endParaRPr lang="nl-BE" dirty="0"/>
          </a:p>
          <a:p>
            <a:r>
              <a:rPr lang="nl-BE" dirty="0"/>
              <a:t>Web share API</a:t>
            </a:r>
          </a:p>
          <a:p>
            <a:r>
              <a:rPr lang="nl-BE" dirty="0" err="1"/>
              <a:t>WebUSB</a:t>
            </a:r>
            <a:endParaRPr lang="nl-BE" dirty="0"/>
          </a:p>
          <a:p>
            <a:r>
              <a:rPr lang="nl-BE" dirty="0" err="1"/>
              <a:t>Geofencing</a:t>
            </a:r>
            <a:endParaRPr lang="nl-BE" dirty="0"/>
          </a:p>
          <a:p>
            <a:r>
              <a:rPr lang="nl-BE" dirty="0"/>
              <a:t>Presentation API</a:t>
            </a:r>
          </a:p>
          <a:p>
            <a:endParaRPr lang="nl-BE" dirty="0"/>
          </a:p>
          <a:p>
            <a:r>
              <a:rPr lang="nl-BE" dirty="0" err="1"/>
              <a:t>Intersection</a:t>
            </a:r>
            <a:r>
              <a:rPr lang="nl-BE" dirty="0"/>
              <a:t> </a:t>
            </a:r>
            <a:r>
              <a:rPr lang="nl-BE" dirty="0" err="1"/>
              <a:t>Observer</a:t>
            </a:r>
            <a:endParaRPr lang="nl-BE" dirty="0"/>
          </a:p>
        </p:txBody>
      </p:sp>
    </p:spTree>
    <p:extLst>
      <p:ext uri="{BB962C8B-B14F-4D97-AF65-F5344CB8AC3E}">
        <p14:creationId xmlns:p14="http://schemas.microsoft.com/office/powerpoint/2010/main" val="370370676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82F8-2BE4-442C-A3D0-10FCD12DBD8F}"/>
              </a:ext>
            </a:extLst>
          </p:cNvPr>
          <p:cNvSpPr>
            <a:spLocks noGrp="1"/>
          </p:cNvSpPr>
          <p:nvPr>
            <p:ph type="ctrTitle"/>
          </p:nvPr>
        </p:nvSpPr>
        <p:spPr/>
        <p:txBody>
          <a:bodyPr/>
          <a:lstStyle/>
          <a:p>
            <a:r>
              <a:rPr lang="nl-BE" dirty="0" err="1"/>
              <a:t>Promises</a:t>
            </a:r>
            <a:r>
              <a:rPr lang="nl-BE" dirty="0"/>
              <a:t> - </a:t>
            </a:r>
            <a:r>
              <a:rPr lang="nl-BE" dirty="0" err="1"/>
              <a:t>Fetch</a:t>
            </a:r>
            <a:endParaRPr lang="nl-BE" dirty="0"/>
          </a:p>
        </p:txBody>
      </p:sp>
      <p:sp>
        <p:nvSpPr>
          <p:cNvPr id="3" name="Text Placeholder 2">
            <a:extLst>
              <a:ext uri="{FF2B5EF4-FFF2-40B4-BE49-F238E27FC236}">
                <a16:creationId xmlns:a16="http://schemas.microsoft.com/office/drawing/2014/main" id="{F55DB90A-341C-4477-896A-7EFD6FB2B187}"/>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29A723D5-E8E1-4B21-B077-50B205C94715}"/>
              </a:ext>
            </a:extLst>
          </p:cNvPr>
          <p:cNvGraphicFramePr/>
          <p:nvPr>
            <p:extLst>
              <p:ext uri="{D42A27DB-BD31-4B8C-83A1-F6EECF244321}">
                <p14:modId xmlns:p14="http://schemas.microsoft.com/office/powerpoint/2010/main" val="4133371909"/>
              </p:ext>
            </p:extLst>
          </p:nvPr>
        </p:nvGraphicFramePr>
        <p:xfrm>
          <a:off x="1553043" y="2471192"/>
          <a:ext cx="6037914" cy="767080"/>
        </p:xfrm>
        <a:graphic>
          <a:graphicData uri="http://schemas.openxmlformats.org/drawingml/2006/table">
            <a:tbl>
              <a:tblPr>
                <a:noFill/>
              </a:tblPr>
              <a:tblGrid>
                <a:gridCol w="6037914">
                  <a:extLst>
                    <a:ext uri="{9D8B030D-6E8A-4147-A177-3AD203B41FA5}">
                      <a16:colId xmlns:a16="http://schemas.microsoft.com/office/drawing/2014/main" val="20000"/>
                    </a:ext>
                  </a:extLst>
                </a:gridCol>
              </a:tblGrid>
              <a:tr h="0">
                <a:tc>
                  <a:txBody>
                    <a:bodyPr/>
                    <a:lstStyle/>
                    <a:p>
                      <a:r>
                        <a:rPr lang="nl-BE" sz="1400" b="0" dirty="0" err="1">
                          <a:solidFill>
                            <a:srgbClr val="66D9EF"/>
                          </a:solidFill>
                          <a:effectLst/>
                          <a:latin typeface="Consolas" panose="020B0609020204030204" pitchFamily="49" charset="0"/>
                        </a:rPr>
                        <a:t>fetch</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'https://jsonplaceholder.typicode.com/todos/1'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a:solidFill>
                            <a:srgbClr val="FD971F"/>
                          </a:solidFill>
                          <a:effectLst/>
                          <a:latin typeface="Consolas" panose="020B0609020204030204" pitchFamily="49" charset="0"/>
                        </a:rPr>
                        <a:t>response</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response</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=&gt;</a:t>
                      </a:r>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i="1" dirty="0" err="1">
                          <a:solidFill>
                            <a:srgbClr val="FD971F"/>
                          </a:solidFill>
                          <a:effectLst/>
                          <a:latin typeface="Consolas" panose="020B0609020204030204" pitchFamily="49" charset="0"/>
                        </a:rPr>
                        <a:t>json</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28965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5346-3F76-4DFC-A6EF-5A48A5777B2D}"/>
              </a:ext>
            </a:extLst>
          </p:cNvPr>
          <p:cNvSpPr>
            <a:spLocks noGrp="1"/>
          </p:cNvSpPr>
          <p:nvPr>
            <p:ph type="ctrTitle"/>
          </p:nvPr>
        </p:nvSpPr>
        <p:spPr/>
        <p:txBody>
          <a:bodyPr/>
          <a:lstStyle/>
          <a:p>
            <a:r>
              <a:rPr lang="nl-BE" dirty="0"/>
              <a:t>Web </a:t>
            </a:r>
            <a:r>
              <a:rPr lang="nl-BE" dirty="0" err="1"/>
              <a:t>API’s</a:t>
            </a:r>
            <a:r>
              <a:rPr lang="nl-BE" dirty="0"/>
              <a:t> - </a:t>
            </a:r>
            <a:r>
              <a:rPr lang="nl-BE" dirty="0" err="1"/>
              <a:t>Notifications</a:t>
            </a:r>
            <a:endParaRPr lang="nl-BE" dirty="0"/>
          </a:p>
        </p:txBody>
      </p:sp>
      <p:sp>
        <p:nvSpPr>
          <p:cNvPr id="3" name="Text Placeholder 2">
            <a:extLst>
              <a:ext uri="{FF2B5EF4-FFF2-40B4-BE49-F238E27FC236}">
                <a16:creationId xmlns:a16="http://schemas.microsoft.com/office/drawing/2014/main" id="{C933A901-29E3-4E62-80B6-8FECE92E7640}"/>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F646F9B9-89BC-45B4-8FB9-A789A5C80B03}"/>
              </a:ext>
            </a:extLst>
          </p:cNvPr>
          <p:cNvGraphicFramePr/>
          <p:nvPr>
            <p:extLst>
              <p:ext uri="{D42A27DB-BD31-4B8C-83A1-F6EECF244321}">
                <p14:modId xmlns:p14="http://schemas.microsoft.com/office/powerpoint/2010/main" val="3506696146"/>
              </p:ext>
            </p:extLst>
          </p:nvPr>
        </p:nvGraphicFramePr>
        <p:xfrm>
          <a:off x="976979" y="2132856"/>
          <a:ext cx="7190042" cy="332740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notifyMe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window</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a:solidFill>
                            <a:srgbClr val="66D9EF"/>
                          </a:solidFill>
                          <a:effectLst/>
                          <a:latin typeface="Consolas" panose="020B0609020204030204" pitchFamily="49" charset="0"/>
                        </a:rPr>
                        <a:t>alert</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browser does </a:t>
                      </a:r>
                      <a:r>
                        <a:rPr lang="nl-BE" sz="1400" b="0" dirty="0" err="1">
                          <a:solidFill>
                            <a:srgbClr val="E6DB74"/>
                          </a:solidFill>
                          <a:effectLst/>
                          <a:latin typeface="Consolas" panose="020B0609020204030204" pitchFamily="49" charset="0"/>
                        </a:rPr>
                        <a:t>not</a:t>
                      </a:r>
                      <a:r>
                        <a:rPr lang="nl-BE" sz="1400" b="0" dirty="0">
                          <a:solidFill>
                            <a:srgbClr val="E6DB74"/>
                          </a:solidFill>
                          <a:effectLst/>
                          <a:latin typeface="Consolas" panose="020B0609020204030204" pitchFamily="49" charset="0"/>
                        </a:rPr>
                        <a:t> support desktop </a:t>
                      </a:r>
                      <a:r>
                        <a:rPr lang="nl-BE" sz="1400" b="0" dirty="0" err="1">
                          <a:solidFill>
                            <a:srgbClr val="E6DB74"/>
                          </a:solidFill>
                          <a:effectLst/>
                          <a:latin typeface="Consolas" panose="020B0609020204030204" pitchFamily="49" charset="0"/>
                        </a:rPr>
                        <a:t>notification</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else</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66D9E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granted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"Hi </a:t>
                      </a:r>
                      <a:r>
                        <a:rPr lang="nl-BE" sz="1400" b="0" dirty="0" err="1">
                          <a:solidFill>
                            <a:srgbClr val="E6DB74"/>
                          </a:solidFill>
                          <a:effectLst/>
                          <a:latin typeface="Consolas" panose="020B0609020204030204" pitchFamily="49" charset="0"/>
                        </a:rPr>
                        <a:t>there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else</a:t>
                      </a:r>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66D9E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denied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Notification</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requestPermission</a:t>
                      </a:r>
                      <a:r>
                        <a:rPr lang="nl-BE" sz="1400" b="0" dirty="0">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then</a:t>
                      </a:r>
                      <a:r>
                        <a:rPr lang="nl-BE" sz="1400" b="0" dirty="0">
                          <a:solidFill>
                            <a:srgbClr val="F8F8F2"/>
                          </a:solidFill>
                          <a:effectLst/>
                          <a:latin typeface="Consolas" panose="020B0609020204030204" pitchFamily="49" charset="0"/>
                        </a:rPr>
                        <a:t>(</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92672"/>
                          </a:solidFill>
                          <a:effectLst/>
                          <a:latin typeface="Consolas" panose="020B0609020204030204" pitchFamily="49" charset="0"/>
                        </a:rPr>
                        <a:t>if</a:t>
                      </a:r>
                      <a:r>
                        <a:rPr lang="nl-BE" sz="1400" b="0" dirty="0">
                          <a:solidFill>
                            <a:srgbClr val="F8F8F2"/>
                          </a:solidFill>
                          <a:effectLst/>
                          <a:latin typeface="Consolas" panose="020B0609020204030204" pitchFamily="49" charset="0"/>
                        </a:rPr>
                        <a:t> (</a:t>
                      </a:r>
                      <a:r>
                        <a:rPr lang="nl-BE" sz="1400" b="0" i="1" dirty="0" err="1">
                          <a:solidFill>
                            <a:srgbClr val="FD971F"/>
                          </a:solidFill>
                          <a:effectLst/>
                          <a:latin typeface="Consolas" panose="020B0609020204030204" pitchFamily="49" charset="0"/>
                        </a:rPr>
                        <a:t>permission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granted</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Notification</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"Hi </a:t>
                      </a:r>
                      <a:r>
                        <a:rPr lang="nl-BE" sz="1400" b="0" dirty="0" err="1">
                          <a:solidFill>
                            <a:srgbClr val="E6DB74"/>
                          </a:solidFill>
                          <a:effectLst/>
                          <a:latin typeface="Consolas" panose="020B0609020204030204" pitchFamily="49" charset="0"/>
                        </a:rPr>
                        <a:t>there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73805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23C6C1-3CDD-4A77-B689-DF1298514B9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C0DEB27-EE51-452B-B620-5330332715A5}"/>
              </a:ext>
            </a:extLst>
          </p:cNvPr>
          <p:cNvSpPr>
            <a:spLocks noGrp="1"/>
          </p:cNvSpPr>
          <p:nvPr>
            <p:ph type="ctrTitle"/>
          </p:nvPr>
        </p:nvSpPr>
        <p:spPr/>
        <p:txBody>
          <a:bodyPr/>
          <a:lstStyle/>
          <a:p>
            <a:r>
              <a:rPr lang="nl-BE" dirty="0" err="1"/>
              <a:t>Frameworks</a:t>
            </a:r>
            <a:endParaRPr lang="nl-BE" dirty="0"/>
          </a:p>
        </p:txBody>
      </p:sp>
    </p:spTree>
    <p:extLst>
      <p:ext uri="{BB962C8B-B14F-4D97-AF65-F5344CB8AC3E}">
        <p14:creationId xmlns:p14="http://schemas.microsoft.com/office/powerpoint/2010/main" val="9364784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BFC143-F2C9-432A-988E-4595961998A2}"/>
              </a:ext>
            </a:extLst>
          </p:cNvPr>
          <p:cNvSpPr>
            <a:spLocks noGrp="1"/>
          </p:cNvSpPr>
          <p:nvPr>
            <p:ph type="ctrTitle"/>
          </p:nvPr>
        </p:nvSpPr>
        <p:spPr/>
        <p:txBody>
          <a:bodyPr/>
          <a:lstStyle/>
          <a:p>
            <a:r>
              <a:rPr lang="nl-BE" dirty="0" err="1"/>
              <a:t>Frameworks</a:t>
            </a:r>
            <a:endParaRPr lang="nl-BE" dirty="0"/>
          </a:p>
        </p:txBody>
      </p:sp>
      <p:sp>
        <p:nvSpPr>
          <p:cNvPr id="5" name="Text Placeholder 4">
            <a:extLst>
              <a:ext uri="{FF2B5EF4-FFF2-40B4-BE49-F238E27FC236}">
                <a16:creationId xmlns:a16="http://schemas.microsoft.com/office/drawing/2014/main" id="{72F82ACD-6201-410B-B99B-805F9C6BA36A}"/>
              </a:ext>
            </a:extLst>
          </p:cNvPr>
          <p:cNvSpPr>
            <a:spLocks noGrp="1"/>
          </p:cNvSpPr>
          <p:nvPr>
            <p:ph type="body" sz="quarter" idx="14"/>
          </p:nvPr>
        </p:nvSpPr>
        <p:spPr>
          <a:xfrm>
            <a:off x="507205" y="1989474"/>
            <a:ext cx="8025368" cy="2454633"/>
          </a:xfrm>
        </p:spPr>
        <p:txBody>
          <a:bodyPr/>
          <a:lstStyle/>
          <a:p>
            <a:r>
              <a:rPr lang="nl-BE" dirty="0" err="1"/>
              <a:t>Jquery</a:t>
            </a:r>
            <a:endParaRPr lang="nl-BE" dirty="0"/>
          </a:p>
          <a:p>
            <a:endParaRPr lang="nl-BE" dirty="0"/>
          </a:p>
          <a:p>
            <a:r>
              <a:rPr lang="nl-BE" dirty="0" err="1"/>
              <a:t>React</a:t>
            </a:r>
            <a:endParaRPr lang="nl-BE" dirty="0"/>
          </a:p>
          <a:p>
            <a:r>
              <a:rPr lang="nl-BE" dirty="0"/>
              <a:t>Vue</a:t>
            </a:r>
          </a:p>
          <a:p>
            <a:endParaRPr lang="nl-BE" dirty="0"/>
          </a:p>
          <a:p>
            <a:r>
              <a:rPr lang="nl-BE" dirty="0" err="1"/>
              <a:t>TypeScript</a:t>
            </a:r>
            <a:endParaRPr lang="nl-BE" dirty="0"/>
          </a:p>
          <a:p>
            <a:r>
              <a:rPr lang="nl-BE" dirty="0" err="1"/>
              <a:t>Angular</a:t>
            </a:r>
            <a:endParaRPr lang="nl-BE" dirty="0"/>
          </a:p>
          <a:p>
            <a:endParaRPr lang="nl-BE" dirty="0"/>
          </a:p>
        </p:txBody>
      </p:sp>
    </p:spTree>
    <p:extLst>
      <p:ext uri="{BB962C8B-B14F-4D97-AF65-F5344CB8AC3E}">
        <p14:creationId xmlns:p14="http://schemas.microsoft.com/office/powerpoint/2010/main" val="35982684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a:t>Oefeningen</a:t>
            </a:r>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p:txBody>
          <a:bodyPr/>
          <a:lstStyle/>
          <a:p>
            <a:endParaRPr lang="nl-BE"/>
          </a:p>
        </p:txBody>
      </p:sp>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2"/>
          <a:stretch>
            <a:fillRect/>
          </a:stretch>
        </p:blipFill>
        <p:spPr>
          <a:xfrm>
            <a:off x="755576" y="2621467"/>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3"/>
          <a:stretch>
            <a:fillRect/>
          </a:stretch>
        </p:blipFill>
        <p:spPr>
          <a:xfrm>
            <a:off x="4455559" y="2339742"/>
            <a:ext cx="3888434" cy="2529598"/>
          </a:xfrm>
          <a:prstGeom prst="rect">
            <a:avLst/>
          </a:prstGeom>
        </p:spPr>
      </p:pic>
    </p:spTree>
    <p:extLst>
      <p:ext uri="{BB962C8B-B14F-4D97-AF65-F5344CB8AC3E}">
        <p14:creationId xmlns:p14="http://schemas.microsoft.com/office/powerpoint/2010/main" val="353281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45B0-2750-4205-889C-5A7E854DCB8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5472E7B-23EB-48D0-9F85-965DAFFC1159}"/>
              </a:ext>
            </a:extLst>
          </p:cNvPr>
          <p:cNvSpPr>
            <a:spLocks noGrp="1"/>
          </p:cNvSpPr>
          <p:nvPr>
            <p:ph type="body" sz="quarter" idx="14"/>
          </p:nvPr>
        </p:nvSpPr>
        <p:spPr>
          <a:xfrm>
            <a:off x="507205" y="1989474"/>
            <a:ext cx="8025368" cy="621824"/>
          </a:xfrm>
        </p:spPr>
        <p:txBody>
          <a:bodyPr/>
          <a:lstStyle/>
          <a:p>
            <a:r>
              <a:rPr lang="nl-BE" dirty="0">
                <a:hlinkClick r:id="rId2"/>
              </a:rPr>
              <a:t>https://www.w3schools.com/howto/howto_js_toggle_dark_mode.asp</a:t>
            </a:r>
            <a:endParaRPr lang="nl-BE" dirty="0"/>
          </a:p>
          <a:p>
            <a:endParaRPr lang="nl-BE" dirty="0"/>
          </a:p>
        </p:txBody>
      </p:sp>
      <p:pic>
        <p:nvPicPr>
          <p:cNvPr id="5" name="Picture 4">
            <a:extLst>
              <a:ext uri="{FF2B5EF4-FFF2-40B4-BE49-F238E27FC236}">
                <a16:creationId xmlns:a16="http://schemas.microsoft.com/office/drawing/2014/main" id="{8C510CF1-8D7B-4906-9D2B-EC628311A172}"/>
              </a:ext>
            </a:extLst>
          </p:cNvPr>
          <p:cNvPicPr>
            <a:picLocks noChangeAspect="1"/>
          </p:cNvPicPr>
          <p:nvPr/>
        </p:nvPicPr>
        <p:blipFill>
          <a:blip r:embed="rId3"/>
          <a:stretch>
            <a:fillRect/>
          </a:stretch>
        </p:blipFill>
        <p:spPr>
          <a:xfrm>
            <a:off x="507206" y="2974092"/>
            <a:ext cx="4204460" cy="2069298"/>
          </a:xfrm>
          <a:prstGeom prst="rect">
            <a:avLst/>
          </a:prstGeom>
        </p:spPr>
      </p:pic>
      <p:pic>
        <p:nvPicPr>
          <p:cNvPr id="7" name="Picture 6">
            <a:extLst>
              <a:ext uri="{FF2B5EF4-FFF2-40B4-BE49-F238E27FC236}">
                <a16:creationId xmlns:a16="http://schemas.microsoft.com/office/drawing/2014/main" id="{7B9998A1-E980-4C90-9163-AA54F4552A9E}"/>
              </a:ext>
            </a:extLst>
          </p:cNvPr>
          <p:cNvPicPr>
            <a:picLocks noChangeAspect="1"/>
          </p:cNvPicPr>
          <p:nvPr/>
        </p:nvPicPr>
        <p:blipFill>
          <a:blip r:embed="rId4"/>
          <a:stretch>
            <a:fillRect/>
          </a:stretch>
        </p:blipFill>
        <p:spPr>
          <a:xfrm>
            <a:off x="4040753" y="2924944"/>
            <a:ext cx="4596041" cy="2154571"/>
          </a:xfrm>
          <a:prstGeom prst="rect">
            <a:avLst/>
          </a:prstGeom>
        </p:spPr>
      </p:pic>
    </p:spTree>
    <p:extLst>
      <p:ext uri="{BB962C8B-B14F-4D97-AF65-F5344CB8AC3E}">
        <p14:creationId xmlns:p14="http://schemas.microsoft.com/office/powerpoint/2010/main" val="155650663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6D4E-838B-4F8D-9174-116F3F85D37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05D50DAF-5FC4-428F-BB32-68E5CB65BEBA}"/>
              </a:ext>
            </a:extLst>
          </p:cNvPr>
          <p:cNvSpPr>
            <a:spLocks noGrp="1"/>
          </p:cNvSpPr>
          <p:nvPr>
            <p:ph type="body" sz="quarter" idx="14"/>
          </p:nvPr>
        </p:nvSpPr>
        <p:spPr>
          <a:xfrm>
            <a:off x="507205" y="1989474"/>
            <a:ext cx="8025368" cy="316356"/>
          </a:xfrm>
        </p:spPr>
        <p:txBody>
          <a:bodyPr/>
          <a:lstStyle/>
          <a:p>
            <a:r>
              <a:rPr lang="nl-BE" dirty="0"/>
              <a:t>Elk item in het winkelwagentje is een object met als </a:t>
            </a:r>
            <a:r>
              <a:rPr lang="nl-BE" dirty="0" err="1"/>
              <a:t>properties</a:t>
            </a:r>
            <a:r>
              <a:rPr lang="nl-BE" dirty="0"/>
              <a:t>: naam end prijs</a:t>
            </a:r>
          </a:p>
        </p:txBody>
      </p:sp>
      <p:pic>
        <p:nvPicPr>
          <p:cNvPr id="5" name="Picture 4">
            <a:extLst>
              <a:ext uri="{FF2B5EF4-FFF2-40B4-BE49-F238E27FC236}">
                <a16:creationId xmlns:a16="http://schemas.microsoft.com/office/drawing/2014/main" id="{7BA73F58-7A12-47E5-9664-391C6A0CCCDD}"/>
              </a:ext>
            </a:extLst>
          </p:cNvPr>
          <p:cNvPicPr>
            <a:picLocks noChangeAspect="1"/>
          </p:cNvPicPr>
          <p:nvPr/>
        </p:nvPicPr>
        <p:blipFill>
          <a:blip r:embed="rId3"/>
          <a:stretch>
            <a:fillRect/>
          </a:stretch>
        </p:blipFill>
        <p:spPr>
          <a:xfrm>
            <a:off x="2835271" y="2607378"/>
            <a:ext cx="3473458" cy="3688234"/>
          </a:xfrm>
          <a:prstGeom prst="rect">
            <a:avLst/>
          </a:prstGeom>
        </p:spPr>
      </p:pic>
    </p:spTree>
    <p:extLst>
      <p:ext uri="{BB962C8B-B14F-4D97-AF65-F5344CB8AC3E}">
        <p14:creationId xmlns:p14="http://schemas.microsoft.com/office/powerpoint/2010/main" val="34979708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87FC-B335-49FF-BC67-1295047F459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9E5A429-1D4E-4DBF-9239-B1938C680876}"/>
              </a:ext>
            </a:extLst>
          </p:cNvPr>
          <p:cNvSpPr>
            <a:spLocks noGrp="1"/>
          </p:cNvSpPr>
          <p:nvPr>
            <p:ph type="body" sz="quarter" idx="14"/>
          </p:nvPr>
        </p:nvSpPr>
        <p:spPr>
          <a:xfrm>
            <a:off x="507205" y="1989474"/>
            <a:ext cx="8025368" cy="621824"/>
          </a:xfrm>
        </p:spPr>
        <p:txBody>
          <a:bodyPr/>
          <a:lstStyle/>
          <a:p>
            <a:r>
              <a:rPr lang="nl-BE" dirty="0">
                <a:hlinkClick r:id="rId2"/>
              </a:rPr>
              <a:t>https://www.w3schools.com/howto/howto_js_tabs.asp</a:t>
            </a:r>
            <a:endParaRPr lang="nl-BE" dirty="0"/>
          </a:p>
          <a:p>
            <a:endParaRPr lang="nl-BE" dirty="0"/>
          </a:p>
        </p:txBody>
      </p:sp>
      <p:pic>
        <p:nvPicPr>
          <p:cNvPr id="9" name="Picture 8" descr="Graphical user interface, application&#10;&#10;Description automatically generated">
            <a:extLst>
              <a:ext uri="{FF2B5EF4-FFF2-40B4-BE49-F238E27FC236}">
                <a16:creationId xmlns:a16="http://schemas.microsoft.com/office/drawing/2014/main" id="{DCC606CD-C51F-4555-8213-AD75E8FFA4FB}"/>
              </a:ext>
            </a:extLst>
          </p:cNvPr>
          <p:cNvPicPr>
            <a:picLocks noChangeAspect="1"/>
          </p:cNvPicPr>
          <p:nvPr/>
        </p:nvPicPr>
        <p:blipFill>
          <a:blip r:embed="rId3"/>
          <a:stretch>
            <a:fillRect/>
          </a:stretch>
        </p:blipFill>
        <p:spPr>
          <a:xfrm>
            <a:off x="2338387" y="2780928"/>
            <a:ext cx="4467225" cy="1885950"/>
          </a:xfrm>
          <a:prstGeom prst="rect">
            <a:avLst/>
          </a:prstGeom>
        </p:spPr>
      </p:pic>
    </p:spTree>
    <p:extLst>
      <p:ext uri="{BB962C8B-B14F-4D97-AF65-F5344CB8AC3E}">
        <p14:creationId xmlns:p14="http://schemas.microsoft.com/office/powerpoint/2010/main" val="2487311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56DE-D472-41EF-9858-9FDC55EC4206}"/>
              </a:ext>
            </a:extLst>
          </p:cNvPr>
          <p:cNvSpPr>
            <a:spLocks noGrp="1"/>
          </p:cNvSpPr>
          <p:nvPr>
            <p:ph type="ctrTitle"/>
          </p:nvPr>
        </p:nvSpPr>
        <p:spPr/>
        <p:txBody>
          <a:bodyPr/>
          <a:lstStyle/>
          <a:p>
            <a:r>
              <a:rPr lang="nl-BE" dirty="0" err="1"/>
              <a:t>Spotify</a:t>
            </a:r>
            <a:r>
              <a:rPr lang="nl-BE" dirty="0"/>
              <a:t> met echt geluid</a:t>
            </a:r>
          </a:p>
        </p:txBody>
      </p:sp>
      <p:sp>
        <p:nvSpPr>
          <p:cNvPr id="3" name="Text Placeholder 2">
            <a:extLst>
              <a:ext uri="{FF2B5EF4-FFF2-40B4-BE49-F238E27FC236}">
                <a16:creationId xmlns:a16="http://schemas.microsoft.com/office/drawing/2014/main" id="{B62CB957-B73B-470C-8C6F-185AED4279AA}"/>
              </a:ext>
            </a:extLst>
          </p:cNvPr>
          <p:cNvSpPr>
            <a:spLocks noGrp="1"/>
          </p:cNvSpPr>
          <p:nvPr>
            <p:ph type="body" sz="quarter" idx="14"/>
          </p:nvPr>
        </p:nvSpPr>
        <p:spPr/>
        <p:txBody>
          <a:bodyPr/>
          <a:lstStyle/>
          <a:p>
            <a:endParaRPr lang="nl-BE"/>
          </a:p>
        </p:txBody>
      </p:sp>
      <p:graphicFrame>
        <p:nvGraphicFramePr>
          <p:cNvPr id="4" name="Google Shape;512;p73">
            <a:extLst>
              <a:ext uri="{FF2B5EF4-FFF2-40B4-BE49-F238E27FC236}">
                <a16:creationId xmlns:a16="http://schemas.microsoft.com/office/drawing/2014/main" id="{86733690-E874-4098-9586-2B46B447F03D}"/>
              </a:ext>
            </a:extLst>
          </p:cNvPr>
          <p:cNvGraphicFramePr/>
          <p:nvPr>
            <p:extLst>
              <p:ext uri="{D42A27DB-BD31-4B8C-83A1-F6EECF244321}">
                <p14:modId xmlns:p14="http://schemas.microsoft.com/office/powerpoint/2010/main" val="1909057755"/>
              </p:ext>
            </p:extLst>
          </p:nvPr>
        </p:nvGraphicFramePr>
        <p:xfrm>
          <a:off x="976979" y="1772816"/>
          <a:ext cx="7190042" cy="4180840"/>
        </p:xfrm>
        <a:graphic>
          <a:graphicData uri="http://schemas.openxmlformats.org/drawingml/2006/table">
            <a:tbl>
              <a:tblPr>
                <a:noFill/>
              </a:tblPr>
              <a:tblGrid>
                <a:gridCol w="7190042">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audio</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controls</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music</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&lt;</a:t>
                      </a:r>
                      <a:r>
                        <a:rPr lang="nl-BE" sz="1400" b="0" dirty="0">
                          <a:solidFill>
                            <a:srgbClr val="F92672"/>
                          </a:solidFill>
                          <a:effectLst/>
                          <a:latin typeface="Consolas" panose="020B0609020204030204" pitchFamily="49" charset="0"/>
                        </a:rPr>
                        <a:t>source</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src</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"song.mp3"</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"audio/</a:t>
                      </a:r>
                      <a:r>
                        <a:rPr lang="nl-BE" sz="1400" b="0" dirty="0" err="1">
                          <a:solidFill>
                            <a:srgbClr val="E6DB74"/>
                          </a:solidFill>
                          <a:effectLst/>
                          <a:latin typeface="Consolas" panose="020B0609020204030204" pitchFamily="49" charset="0"/>
                        </a:rPr>
                        <a:t>mpeg</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Your</a:t>
                      </a:r>
                      <a:r>
                        <a:rPr lang="nl-BE" sz="1400" b="0" dirty="0">
                          <a:solidFill>
                            <a:srgbClr val="F8F8F2"/>
                          </a:solidFill>
                          <a:effectLst/>
                          <a:latin typeface="Consolas" panose="020B0609020204030204" pitchFamily="49" charset="0"/>
                        </a:rPr>
                        <a:t> browser does </a:t>
                      </a:r>
                      <a:r>
                        <a:rPr lang="nl-BE" sz="1400" b="0" dirty="0" err="1">
                          <a:solidFill>
                            <a:srgbClr val="F8F8F2"/>
                          </a:solidFill>
                          <a:effectLst/>
                          <a:latin typeface="Consolas" panose="020B0609020204030204" pitchFamily="49" charset="0"/>
                        </a:rPr>
                        <a:t>not</a:t>
                      </a:r>
                      <a:r>
                        <a:rPr lang="nl-BE" sz="1400" b="0" dirty="0">
                          <a:solidFill>
                            <a:srgbClr val="F8F8F2"/>
                          </a:solidFill>
                          <a:effectLst/>
                          <a:latin typeface="Consolas" panose="020B0609020204030204" pitchFamily="49" charset="0"/>
                        </a:rPr>
                        <a:t> support </a:t>
                      </a:r>
                      <a:r>
                        <a:rPr lang="nl-BE" sz="1400" b="0" dirty="0" err="1">
                          <a:solidFill>
                            <a:srgbClr val="F8F8F2"/>
                          </a:solidFill>
                          <a:effectLst/>
                          <a:latin typeface="Consolas" panose="020B0609020204030204" pitchFamily="49" charset="0"/>
                        </a:rPr>
                        <a:t>the</a:t>
                      </a:r>
                      <a:r>
                        <a:rPr lang="nl-BE" sz="1400" b="0" dirty="0">
                          <a:solidFill>
                            <a:srgbClr val="F8F8F2"/>
                          </a:solidFill>
                          <a:effectLst/>
                          <a:latin typeface="Consolas" panose="020B0609020204030204" pitchFamily="49" charset="0"/>
                        </a:rPr>
                        <a:t> audio element.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audio</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onclick</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play</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&gt;Play&lt;/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onclick</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pause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6E22E"/>
                          </a:solidFill>
                          <a:effectLst/>
                          <a:latin typeface="Consolas" panose="020B0609020204030204" pitchFamily="49" charset="0"/>
                        </a:rPr>
                        <a:t>type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r>
                        <a:rPr lang="nl-BE" sz="1400" b="0" dirty="0" err="1">
                          <a:solidFill>
                            <a:srgbClr val="F8F8F2"/>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button</a:t>
                      </a:r>
                      <a:r>
                        <a:rPr lang="nl-BE" sz="1400" b="0" dirty="0">
                          <a:solidFill>
                            <a:srgbClr val="F8F8F2"/>
                          </a:solidFill>
                          <a:effectLst/>
                          <a:latin typeface="Consolas" panose="020B0609020204030204" pitchFamily="49" charset="0"/>
                        </a:rPr>
                        <a:t>&gt;</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p>
                      <a:r>
                        <a:rPr lang="nl-BE" sz="1400" b="0" dirty="0">
                          <a:solidFill>
                            <a:srgbClr val="F8F8F2"/>
                          </a:solidFill>
                          <a:effectLst/>
                          <a:latin typeface="Consolas" panose="020B0609020204030204" pitchFamily="49" charset="0"/>
                        </a:rPr>
                        <a:t>    </a:t>
                      </a:r>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music</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play</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err="1">
                          <a:solidFill>
                            <a:srgbClr val="A6E22E"/>
                          </a:solidFill>
                          <a:effectLst/>
                          <a:latin typeface="Consolas" panose="020B0609020204030204" pitchFamily="49" charset="0"/>
                        </a:rPr>
                        <a:t>play</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br>
                        <a:rPr lang="nl-BE" sz="1400" b="0" dirty="0">
                          <a:solidFill>
                            <a:srgbClr val="F8F8F2"/>
                          </a:solidFill>
                          <a:effectLst/>
                          <a:latin typeface="Consolas" panose="020B0609020204030204" pitchFamily="49" charset="0"/>
                        </a:rPr>
                      </a:br>
                      <a:r>
                        <a:rPr lang="nl-BE" sz="1400" b="0" dirty="0">
                          <a:solidFill>
                            <a:srgbClr val="F8F8F2"/>
                          </a:solidFill>
                          <a:effectLst/>
                          <a:latin typeface="Consolas" panose="020B0609020204030204" pitchFamily="49" charset="0"/>
                        </a:rPr>
                        <a:t>    </a:t>
                      </a:r>
                      <a:r>
                        <a:rPr lang="nl-BE" sz="1400" b="0" i="1" dirty="0" err="1">
                          <a:solidFill>
                            <a:srgbClr val="66D9EF"/>
                          </a:solidFill>
                          <a:effectLst/>
                          <a:latin typeface="Consolas" panose="020B0609020204030204" pitchFamily="49" charset="0"/>
                        </a:rPr>
                        <a:t>function</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myMusic.</a:t>
                      </a:r>
                      <a:r>
                        <a:rPr lang="nl-BE" sz="1400" b="0" dirty="0" err="1">
                          <a:solidFill>
                            <a:srgbClr val="A6E22E"/>
                          </a:solidFill>
                          <a:effectLst/>
                          <a:latin typeface="Consolas" panose="020B0609020204030204" pitchFamily="49" charset="0"/>
                        </a:rPr>
                        <a:t>pause</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&lt;/</a:t>
                      </a:r>
                      <a:r>
                        <a:rPr lang="nl-BE" sz="1400" b="0" dirty="0">
                          <a:solidFill>
                            <a:srgbClr val="F92672"/>
                          </a:solidFill>
                          <a:effectLst/>
                          <a:latin typeface="Consolas" panose="020B0609020204030204" pitchFamily="49" charset="0"/>
                        </a:rPr>
                        <a:t>script</a:t>
                      </a:r>
                      <a:r>
                        <a:rPr lang="nl-BE"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2592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814375"/>
          </a:xfrm>
        </p:spPr>
        <p:txBody>
          <a:bodyPr/>
          <a:lstStyle/>
          <a:p>
            <a:r>
              <a:rPr lang="nl-BE" dirty="0"/>
              <a:t>Objecten</a:t>
            </a:r>
          </a:p>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814375"/>
          </a:xfrm>
        </p:spPr>
        <p:txBody>
          <a:bodyPr/>
          <a:lstStyle/>
          <a:p>
            <a:r>
              <a:rPr lang="nl-BE" dirty="0"/>
              <a:t>DOM</a:t>
            </a:r>
          </a:p>
          <a:p>
            <a:r>
              <a:rPr lang="nl-BE" dirty="0" err="1"/>
              <a:t>Eventlisteners</a:t>
            </a:r>
            <a:endParaRPr lang="nl-BE" dirty="0"/>
          </a:p>
          <a:p>
            <a:r>
              <a:rPr lang="nl-BE" dirty="0" err="1"/>
              <a:t>This</a:t>
            </a:r>
            <a:endParaRPr lang="nl-BE" dirty="0"/>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r>
              <a:rPr lang="en-US" dirty="0"/>
              <a:t> this</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2996835225"/>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this</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element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element</a:t>
                      </a:r>
                      <a:r>
                        <a:rPr lang="en-US" sz="1400" b="0" dirty="0" err="1">
                          <a:solidFill>
                            <a:srgbClr val="F8F8F2"/>
                          </a:solidFill>
                          <a:effectLst/>
                          <a:latin typeface="Consolas" panose="020B0609020204030204" pitchFamily="49" charset="0"/>
                        </a:rPr>
                        <a: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2798603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345952" lvl="1" indent="-285750">
              <a:buFont typeface="Arial" panose="020B0604020202020204" pitchFamily="34" charset="0"/>
              <a:buChar char="•"/>
            </a:pPr>
            <a:r>
              <a:rPr lang="nl-BE" dirty="0"/>
              <a:t>Manier 1 (Object </a:t>
            </a:r>
            <a:r>
              <a:rPr lang="nl-BE" dirty="0" err="1"/>
              <a:t>literals</a:t>
            </a:r>
            <a:r>
              <a:rPr lang="nl-BE" dirty="0"/>
              <a:t>)</a:t>
            </a:r>
          </a:p>
          <a:p>
            <a:pPr marL="345952" lvl="1" indent="-285750">
              <a:buFont typeface="Arial" panose="020B0604020202020204" pitchFamily="34" charset="0"/>
              <a:buChar char="•"/>
            </a:pPr>
            <a:r>
              <a:rPr lang="nl-BE" dirty="0"/>
              <a:t>Manier 2 (New </a:t>
            </a:r>
            <a:r>
              <a:rPr lang="nl-BE" dirty="0" err="1"/>
              <a:t>keyword</a:t>
            </a:r>
            <a:r>
              <a:rPr lang="nl-BE" dirty="0"/>
              <a:t>)</a:t>
            </a:r>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2249624341"/>
              </p:ext>
            </p:extLst>
          </p:nvPr>
        </p:nvGraphicFramePr>
        <p:xfrm>
          <a:off x="3625215" y="3304664"/>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endParaRPr lang="nl-BE" sz="1400" b="0" dirty="0">
                        <a:solidFill>
                          <a:srgbClr val="F8F8F2"/>
                        </a:solidFill>
                        <a:effectLst/>
                        <a:latin typeface="Consolas" panose="020B0609020204030204" pitchFamily="49" charset="0"/>
                      </a:endParaRPr>
                    </a:p>
                    <a:p>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audiA1.model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2972852462"/>
              </p:ext>
            </p:extLst>
          </p:nvPr>
        </p:nvGraphicFramePr>
        <p:xfrm>
          <a:off x="1773636" y="2656592"/>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723488327"/>
              </p:ext>
            </p:extLst>
          </p:nvPr>
        </p:nvGraphicFramePr>
        <p:xfrm>
          <a:off x="1773635" y="4497896"/>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1</a:t>
            </a:r>
          </a:p>
        </p:txBody>
      </p:sp>
      <p:graphicFrame>
        <p:nvGraphicFramePr>
          <p:cNvPr id="462" name="Google Shape;462;p71"/>
          <p:cNvGraphicFramePr/>
          <p:nvPr>
            <p:extLst>
              <p:ext uri="{D42A27DB-BD31-4B8C-83A1-F6EECF244321}">
                <p14:modId xmlns:p14="http://schemas.microsoft.com/office/powerpoint/2010/main" val="2862832590"/>
              </p:ext>
            </p:extLst>
          </p:nvPr>
        </p:nvGraphicFramePr>
        <p:xfrm>
          <a:off x="1957206" y="2535177"/>
          <a:ext cx="5229588" cy="2184400"/>
        </p:xfrm>
        <a:graphic>
          <a:graphicData uri="http://schemas.openxmlformats.org/drawingml/2006/table">
            <a:tbl>
              <a:tblPr>
                <a:noFill/>
              </a:tblPr>
              <a:tblGrid>
                <a:gridCol w="5229588">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make: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model: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year: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return</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.make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.model</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330375867"/>
              </p:ext>
            </p:extLst>
          </p:nvPr>
        </p:nvGraphicFramePr>
        <p:xfrm>
          <a:off x="1957206" y="5184492"/>
          <a:ext cx="5229587" cy="340360"/>
        </p:xfrm>
        <a:graphic>
          <a:graphicData uri="http://schemas.openxmlformats.org/drawingml/2006/table">
            <a:tbl>
              <a:tblPr>
                <a:noFill/>
              </a:tblPr>
              <a:tblGrid>
                <a:gridCol w="522958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2</a:t>
            </a:r>
          </a:p>
        </p:txBody>
      </p:sp>
      <p:graphicFrame>
        <p:nvGraphicFramePr>
          <p:cNvPr id="462" name="Google Shape;462;p71"/>
          <p:cNvGraphicFramePr/>
          <p:nvPr>
            <p:extLst>
              <p:ext uri="{D42A27DB-BD31-4B8C-83A1-F6EECF244321}">
                <p14:modId xmlns:p14="http://schemas.microsoft.com/office/powerpoint/2010/main" val="974153523"/>
              </p:ext>
            </p:extLst>
          </p:nvPr>
        </p:nvGraphicFramePr>
        <p:xfrm>
          <a:off x="2257063" y="2561312"/>
          <a:ext cx="4629875" cy="259588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 {};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return this;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3994549006"/>
              </p:ext>
            </p:extLst>
          </p:nvPr>
        </p:nvGraphicFramePr>
        <p:xfrm>
          <a:off x="2257063" y="5536912"/>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5558</TotalTime>
  <Words>9882</Words>
  <Application>Microsoft Office PowerPoint</Application>
  <PresentationFormat>On-screen Show (4:3)</PresentationFormat>
  <Paragraphs>1407</Paragraphs>
  <Slides>163</Slides>
  <Notes>110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163</vt:i4>
      </vt:variant>
    </vt:vector>
  </HeadingPairs>
  <TitlesOfParts>
    <vt:vector size="171"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this</vt:lpstr>
      <vt:lpstr>DOM - OnClick event</vt:lpstr>
      <vt:lpstr>Oefening</vt:lpstr>
      <vt:lpstr>DOM</vt:lpstr>
      <vt:lpstr>Oefening</vt:lpstr>
      <vt:lpstr>Event listeners</vt:lpstr>
      <vt:lpstr>Event Listeners</vt:lpstr>
      <vt:lpstr>Event Listeners</vt:lpstr>
      <vt:lpstr>Oefening</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 - Inheritance</vt:lpstr>
      <vt:lpstr>Oefening</vt:lpstr>
      <vt:lpstr>Objects - Prototypes</vt:lpstr>
      <vt:lpstr>Objects - Prototypes</vt:lpstr>
      <vt:lpstr>Object  Prototype inheritance</vt:lpstr>
      <vt:lpstr>Oefening</vt:lpstr>
      <vt:lpstr>Closure</vt:lpstr>
      <vt:lpstr>Private variable</vt:lpstr>
      <vt:lpstr>Private variable</vt:lpstr>
      <vt:lpstr>Oefening</vt:lpstr>
      <vt:lpstr>Strict mode</vt:lpstr>
      <vt:lpstr>Strict mode</vt:lpstr>
      <vt:lpstr>Strict mode - Gebruik</vt:lpstr>
      <vt:lpstr>Strict mode - Gebruik</vt:lpstr>
      <vt:lpstr>Strict mode - example</vt:lpstr>
      <vt:lpstr>Strict mode - example</vt:lpstr>
      <vt:lpstr>Strict mode - example</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vt:lpstr>
      <vt:lpstr>Oefening</vt:lpstr>
      <vt:lpstr>Callbacks</vt:lpstr>
      <vt:lpstr>Callbacks</vt:lpstr>
      <vt:lpstr>Callbacks - Voorbeeld</vt:lpstr>
      <vt:lpstr>Waar gebruikt</vt:lpstr>
      <vt:lpstr>Callbacks - Event</vt:lpstr>
      <vt:lpstr>Callbacks - ForEach</vt:lpstr>
      <vt:lpstr>Callbacks - SetTimeout</vt:lpstr>
      <vt:lpstr>Callback Hell</vt:lpstr>
      <vt:lpstr>Callback Hell</vt:lpstr>
      <vt:lpstr>Promises</vt:lpstr>
      <vt:lpstr>Promises</vt:lpstr>
      <vt:lpstr>Promises - Example</vt:lpstr>
      <vt:lpstr>Promises - Compared to Callbacks</vt:lpstr>
      <vt:lpstr>Promises - Chaining</vt:lpstr>
      <vt:lpstr>Oefening</vt:lpstr>
      <vt:lpstr>Async/await</vt:lpstr>
      <vt:lpstr>Async/await</vt:lpstr>
      <vt:lpstr>Async/await - Example</vt:lpstr>
      <vt:lpstr>Oefening</vt:lpstr>
      <vt:lpstr>Web APIs</vt:lpstr>
      <vt:lpstr>PowerPoint Presentation</vt:lpstr>
      <vt:lpstr>Promises - Fetch</vt:lpstr>
      <vt:lpstr>Web API’s - Notifications</vt:lpstr>
      <vt:lpstr>Oefening</vt:lpstr>
      <vt:lpstr>Frameworks</vt:lpstr>
      <vt:lpstr>Frameworks</vt:lpstr>
      <vt:lpstr>Overkoepelende Oefening</vt:lpstr>
      <vt:lpstr>Overkoepelende Oefening</vt:lpstr>
      <vt:lpstr>Overkoepelende Oefening - Willekeurig voorbeeld</vt:lpstr>
      <vt:lpstr>Oefeningen</vt:lpstr>
      <vt:lpstr>Oefening</vt:lpstr>
      <vt:lpstr>Oefening</vt:lpstr>
      <vt:lpstr>Oefening</vt:lpstr>
      <vt:lpstr>Spotify met echt geluid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550</cp:revision>
  <dcterms:created xsi:type="dcterms:W3CDTF">2019-06-17T09:32:51Z</dcterms:created>
  <dcterms:modified xsi:type="dcterms:W3CDTF">2021-05-12T06:30:21Z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