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58"/>
  </p:notesMasterIdLst>
  <p:handoutMasterIdLst>
    <p:handoutMasterId r:id="rId159"/>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4" r:id="rId66"/>
    <p:sldId id="576" r:id="rId67"/>
    <p:sldId id="623" r:id="rId68"/>
    <p:sldId id="575" r:id="rId69"/>
    <p:sldId id="625" r:id="rId70"/>
    <p:sldId id="626" r:id="rId71"/>
    <p:sldId id="627" r:id="rId72"/>
    <p:sldId id="628" r:id="rId73"/>
    <p:sldId id="629" r:id="rId74"/>
    <p:sldId id="630" r:id="rId75"/>
    <p:sldId id="631" r:id="rId76"/>
    <p:sldId id="632" r:id="rId77"/>
    <p:sldId id="633" r:id="rId78"/>
    <p:sldId id="578" r:id="rId79"/>
    <p:sldId id="635" r:id="rId80"/>
    <p:sldId id="634" r:id="rId81"/>
    <p:sldId id="577" r:id="rId82"/>
    <p:sldId id="613" r:id="rId83"/>
    <p:sldId id="595" r:id="rId84"/>
    <p:sldId id="580" r:id="rId85"/>
    <p:sldId id="579" r:id="rId86"/>
    <p:sldId id="559" r:id="rId87"/>
    <p:sldId id="614" r:id="rId88"/>
    <p:sldId id="593" r:id="rId89"/>
    <p:sldId id="304" r:id="rId90"/>
    <p:sldId id="305" r:id="rId91"/>
    <p:sldId id="306" r:id="rId92"/>
    <p:sldId id="307" r:id="rId93"/>
    <p:sldId id="308" r:id="rId94"/>
    <p:sldId id="592" r:id="rId95"/>
    <p:sldId id="299" r:id="rId96"/>
    <p:sldId id="638" r:id="rId97"/>
    <p:sldId id="566" r:id="rId98"/>
    <p:sldId id="587" r:id="rId99"/>
    <p:sldId id="588" r:id="rId100"/>
    <p:sldId id="639" r:id="rId101"/>
    <p:sldId id="300" r:id="rId102"/>
    <p:sldId id="640" r:id="rId103"/>
    <p:sldId id="636" r:id="rId104"/>
    <p:sldId id="641" r:id="rId105"/>
    <p:sldId id="646" r:id="rId106"/>
    <p:sldId id="648" r:id="rId107"/>
    <p:sldId id="301" r:id="rId108"/>
    <p:sldId id="302" r:id="rId109"/>
    <p:sldId id="644" r:id="rId110"/>
    <p:sldId id="303" r:id="rId111"/>
    <p:sldId id="527" r:id="rId112"/>
    <p:sldId id="528" r:id="rId113"/>
    <p:sldId id="649" r:id="rId114"/>
    <p:sldId id="637" r:id="rId115"/>
    <p:sldId id="596" r:id="rId116"/>
    <p:sldId id="309" r:id="rId117"/>
    <p:sldId id="650" r:id="rId118"/>
    <p:sldId id="651" r:id="rId119"/>
    <p:sldId id="310" r:id="rId120"/>
    <p:sldId id="311" r:id="rId121"/>
    <p:sldId id="652" r:id="rId122"/>
    <p:sldId id="597" r:id="rId123"/>
    <p:sldId id="313" r:id="rId124"/>
    <p:sldId id="314" r:id="rId125"/>
    <p:sldId id="315" r:id="rId126"/>
    <p:sldId id="316" r:id="rId127"/>
    <p:sldId id="317" r:id="rId128"/>
    <p:sldId id="318" r:id="rId129"/>
    <p:sldId id="319" r:id="rId130"/>
    <p:sldId id="320" r:id="rId131"/>
    <p:sldId id="322" r:id="rId132"/>
    <p:sldId id="323" r:id="rId133"/>
    <p:sldId id="599" r:id="rId134"/>
    <p:sldId id="535" r:id="rId135"/>
    <p:sldId id="536" r:id="rId136"/>
    <p:sldId id="574" r:id="rId137"/>
    <p:sldId id="538" r:id="rId138"/>
    <p:sldId id="539" r:id="rId139"/>
    <p:sldId id="602" r:id="rId140"/>
    <p:sldId id="541" r:id="rId141"/>
    <p:sldId id="542" r:id="rId142"/>
    <p:sldId id="543" r:id="rId143"/>
    <p:sldId id="544" r:id="rId144"/>
    <p:sldId id="545" r:id="rId145"/>
    <p:sldId id="571" r:id="rId146"/>
    <p:sldId id="600" r:id="rId147"/>
    <p:sldId id="547" r:id="rId148"/>
    <p:sldId id="548" r:id="rId149"/>
    <p:sldId id="570" r:id="rId150"/>
    <p:sldId id="553" r:id="rId151"/>
    <p:sldId id="601" r:id="rId152"/>
    <p:sldId id="555" r:id="rId153"/>
    <p:sldId id="556" r:id="rId154"/>
    <p:sldId id="585" r:id="rId155"/>
    <p:sldId id="583" r:id="rId156"/>
    <p:sldId id="584" r:id="rId15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34"/>
            <p14:sldId id="577"/>
            <p14:sldId id="613"/>
          </p14:sldIdLst>
        </p14:section>
        <p14:section name="Event listeners" id="{82033964-5980-4094-ABDF-C75B6C8FC614}">
          <p14:sldIdLst>
            <p14:sldId id="595"/>
            <p14:sldId id="580"/>
            <p14:sldId id="579"/>
            <p14:sldId id="559"/>
            <p14:sldId id="614"/>
          </p14:sldIdLst>
        </p14:section>
        <p14:section name="This" id="{3CE7FA92-77D9-4BEB-8285-2DC9B0D0C28C}">
          <p14:sldIdLst>
            <p14:sldId id="593"/>
            <p14:sldId id="304"/>
            <p14:sldId id="305"/>
            <p14:sldId id="306"/>
            <p14:sldId id="307"/>
            <p14:sldId id="308"/>
          </p14:sldIdLst>
        </p14:section>
        <p14:section name="Objecten" id="{7CD5A486-BA2D-4BAE-A3F6-4C3276840EDD}">
          <p14:sldIdLst>
            <p14:sldId id="592"/>
            <p14:sldId id="299"/>
            <p14:sldId id="638"/>
            <p14:sldId id="566"/>
            <p14:sldId id="587"/>
            <p14:sldId id="588"/>
            <p14:sldId id="639"/>
            <p14:sldId id="300"/>
            <p14:sldId id="640"/>
            <p14:sldId id="636"/>
            <p14:sldId id="641"/>
            <p14:sldId id="646"/>
            <p14:sldId id="648"/>
          </p14:sldIdLst>
        </p14:section>
        <p14:section name="Prototypes" id="{842A69D2-7B85-4CE8-99C0-723115EA1A07}">
          <p14:sldIdLst>
            <p14:sldId id="301"/>
            <p14:sldId id="302"/>
            <p14:sldId id="644"/>
            <p14:sldId id="303"/>
          </p14:sldIdLst>
        </p14:section>
        <p14:section name="Closure" id="{C10D9FFC-A616-4DEA-BAC2-9C35D577920C}">
          <p14:sldIdLst>
            <p14:sldId id="527"/>
            <p14:sldId id="528"/>
            <p14:sldId id="649"/>
            <p14:sldId id="637"/>
          </p14:sldIdLst>
        </p14:section>
        <p14:section name="Strict" id="{59CD1419-30A2-477E-8414-4CA2C9506205}">
          <p14:sldIdLst>
            <p14:sldId id="596"/>
            <p14:sldId id="309"/>
            <p14:sldId id="650"/>
            <p14:sldId id="651"/>
            <p14:sldId id="310"/>
            <p14:sldId id="311"/>
            <p14:sldId id="652"/>
          </p14:sldIdLst>
        </p14:section>
        <p14:section name="ES6" id="{D4CCB08D-7F97-4415-B83E-AD71163B988C}">
          <p14:sldIdLst>
            <p14:sldId id="597"/>
            <p14:sldId id="313"/>
            <p14:sldId id="314"/>
            <p14:sldId id="315"/>
            <p14:sldId id="316"/>
            <p14:sldId id="317"/>
            <p14:sldId id="318"/>
            <p14:sldId id="319"/>
            <p14:sldId id="320"/>
            <p14:sldId id="322"/>
            <p14:sldId id="323"/>
          </p14:sldIdLst>
        </p14:section>
        <p14:section name="Callbacks" id="{43635AE0-3568-45E3-A7C2-B97E9B407026}">
          <p14:sldIdLst>
            <p14:sldId id="599"/>
            <p14:sldId id="535"/>
            <p14:sldId id="536"/>
            <p14:sldId id="574"/>
            <p14:sldId id="538"/>
            <p14:sldId id="539"/>
          </p14:sldIdLst>
        </p14:section>
        <p14:section name="Promises" id="{1E029E75-C4C3-4153-ACAF-509312671351}">
          <p14:sldIdLst>
            <p14:sldId id="602"/>
            <p14:sldId id="541"/>
            <p14:sldId id="542"/>
            <p14:sldId id="543"/>
            <p14:sldId id="544"/>
            <p14:sldId id="545"/>
            <p14:sldId id="571"/>
          </p14:sldIdLst>
        </p14:section>
        <p14:section name="Async/await" id="{F4A78E04-1F22-42C5-98A1-E35068DB4C9E}">
          <p14:sldIdLst>
            <p14:sldId id="600"/>
            <p14:sldId id="547"/>
            <p14:sldId id="548"/>
            <p14:sldId id="570"/>
            <p14:sldId id="553"/>
          </p14:sldIdLst>
        </p14:section>
        <p14:section name="Web APIs" id="{1FD24772-3075-4495-8886-A88D98D2E3A8}">
          <p14:sldIdLst>
            <p14:sldId id="601"/>
            <p14:sldId id="555"/>
            <p14:sldId id="556"/>
          </p14:sldIdLst>
        </p14:section>
        <p14:section name="Overkoepelende Oefening" id="{8A6FC131-BACD-43C0-B3D6-58016E33D948}">
          <p14:sldIdLst>
            <p14:sldId id="585"/>
            <p14:sldId id="583"/>
            <p14:sldId id="584"/>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0834" autoAdjust="0"/>
  </p:normalViewPr>
  <p:slideViewPr>
    <p:cSldViewPr snapToObjects="1">
      <p:cViewPr varScale="1">
        <p:scale>
          <a:sx n="103" d="100"/>
          <a:sy n="103" d="100"/>
        </p:scale>
        <p:origin x="1674" y="114"/>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handoutMaster" Target="handoutMasters/handoutMaster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presProps" Target="presProps.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microsoft.com/office/2015/10/relationships/revisionInfo" Target="revisionInfo.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9/05/2021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9/05/2021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86.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104.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08.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113.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20.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function will be used while explaining async/await. Take note</a:t>
            </a:r>
            <a:endParaRPr/>
          </a:p>
        </p:txBody>
      </p:sp>
    </p:spTree>
    <p:extLst>
      <p:ext uri="{BB962C8B-B14F-4D97-AF65-F5344CB8AC3E}">
        <p14:creationId xmlns:p14="http://schemas.microsoft.com/office/powerpoint/2010/main" val="143035501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43593f351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43593f35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77818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37303b96a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337303b96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Cache: Performs a request and caches the response</a:t>
            </a:r>
            <a:endParaRPr/>
          </a:p>
          <a:p>
            <a:pPr marL="0" lvl="0" indent="0" algn="l" rtl="0">
              <a:spcBef>
                <a:spcPts val="0"/>
              </a:spcBef>
              <a:spcAft>
                <a:spcPts val="0"/>
              </a:spcAft>
              <a:buNone/>
            </a:pPr>
            <a:r>
              <a:rPr lang="en"/>
              <a:t>Manifest: manifest.json</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153</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64</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65</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66</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67</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68</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69</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81</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Be smart, don’t use jQuery simply to use jQuery.</a:t>
            </a:r>
          </a:p>
          <a:p>
            <a:pPr marL="0" lvl="0" indent="0" algn="l" rtl="0">
              <a:spcBef>
                <a:spcPts val="0"/>
              </a:spcBef>
              <a:spcAft>
                <a:spcPts val="0"/>
              </a:spcAft>
              <a:buNone/>
            </a:pPr>
            <a:r>
              <a:rPr lang="en-US" dirty="0"/>
              <a:t>jQuery is useful for complex DOM manipulations, animations, event handling, cross-browser support</a:t>
            </a:r>
          </a:p>
          <a:p>
            <a:pPr marL="0" lvl="0" indent="0" algn="l" rtl="0">
              <a:spcBef>
                <a:spcPts val="0"/>
              </a:spcBef>
              <a:spcAft>
                <a:spcPts val="0"/>
              </a:spcAft>
              <a:buNone/>
            </a:pPr>
            <a:r>
              <a:rPr lang="en-US" dirty="0"/>
              <a:t>you do not need a library like jQuery to handle simple object selection by id or </a:t>
            </a:r>
            <a:r>
              <a:rPr lang="en-US" dirty="0" err="1"/>
              <a:t>classname</a:t>
            </a:r>
            <a:endParaRPr lang="en-US" dirty="0"/>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84</a:t>
            </a:fld>
            <a:endParaRPr lang="nl-NL"/>
          </a:p>
        </p:txBody>
      </p:sp>
    </p:spTree>
    <p:extLst>
      <p:ext uri="{BB962C8B-B14F-4D97-AF65-F5344CB8AC3E}">
        <p14:creationId xmlns:p14="http://schemas.microsoft.com/office/powerpoint/2010/main" val="27970579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97</a:t>
            </a:fld>
            <a:endParaRPr lang="nl-NL"/>
          </a:p>
        </p:txBody>
      </p:sp>
    </p:spTree>
    <p:extLst>
      <p:ext uri="{BB962C8B-B14F-4D97-AF65-F5344CB8AC3E}">
        <p14:creationId xmlns:p14="http://schemas.microsoft.com/office/powerpoint/2010/main" val="1075054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extLst>
      <p:ext uri="{BB962C8B-B14F-4D97-AF65-F5344CB8AC3E}">
        <p14:creationId xmlns:p14="http://schemas.microsoft.com/office/powerpoint/2010/main" val="42254371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101</a:t>
            </a:fld>
            <a:endParaRPr lang="nl-NL"/>
          </a:p>
        </p:txBody>
      </p:sp>
    </p:spTree>
    <p:extLst>
      <p:ext uri="{BB962C8B-B14F-4D97-AF65-F5344CB8AC3E}">
        <p14:creationId xmlns:p14="http://schemas.microsoft.com/office/powerpoint/2010/main" val="1755867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102</a:t>
            </a:fld>
            <a:endParaRPr lang="nl-NL"/>
          </a:p>
        </p:txBody>
      </p:sp>
    </p:spTree>
    <p:extLst>
      <p:ext uri="{BB962C8B-B14F-4D97-AF65-F5344CB8AC3E}">
        <p14:creationId xmlns:p14="http://schemas.microsoft.com/office/powerpoint/2010/main" val="37983604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https://javascript.info/function-prototype</a:t>
            </a: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39289749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466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https://developer.mozilla.org/en-US/docs/Web/JavaScript/Reference/Strict_mode</a:t>
            </a:r>
            <a:endParaRPr dirty="0"/>
          </a:p>
          <a:p>
            <a:pPr marL="0" lvl="0" indent="0" algn="l" rtl="0">
              <a:spcBef>
                <a:spcPts val="0"/>
              </a:spcBef>
              <a:spcAft>
                <a:spcPts val="0"/>
              </a:spcAft>
              <a:buNone/>
            </a:pPr>
            <a:r>
              <a:rPr lang="en" u="sng" dirty="0">
                <a:solidFill>
                  <a:schemeClr val="hlink"/>
                </a:solidFill>
                <a:hlinkClick r:id="rId4"/>
              </a:rPr>
              <a:t>https://developer.mozilla.org/en-US/docs/Web/JavaScript/Reference/Strict_mode/Transitioning_to_strict_mode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personal opinion: always use strict mode</a:t>
            </a: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Classes make it a lot easier to work OO in JavaScript. While previously you had to use constructor functions and could mimic inheritance using prototype chains, you can now use classes.</a:t>
            </a:r>
          </a:p>
          <a:p>
            <a:pPr marL="0" lvl="0" indent="0" algn="l" rtl="0">
              <a:spcBef>
                <a:spcPts val="0"/>
              </a:spcBef>
              <a:spcAft>
                <a:spcPts val="0"/>
              </a:spcAft>
              <a:buNone/>
            </a:pPr>
            <a:endParaRPr lang="en" dirty="0"/>
          </a:p>
          <a:p>
            <a:pPr marL="0" lvl="0" indent="0" algn="l" rtl="0">
              <a:spcBef>
                <a:spcPts val="0"/>
              </a:spcBef>
              <a:spcAft>
                <a:spcPts val="0"/>
              </a:spcAft>
              <a:buNone/>
            </a:pPr>
            <a:r>
              <a:rPr lang="nl-BE" dirty="0"/>
              <a:t>P</a:t>
            </a:r>
            <a:r>
              <a:rPr lang="en" dirty="0"/>
              <a:t>rivate prop like: </a:t>
            </a:r>
            <a:r>
              <a:rPr lang="en" i="1" dirty="0"/>
              <a:t>this</a:t>
            </a:r>
            <a:r>
              <a:rPr lang="en" i="1"/>
              <a:t>.#count (caniuse !!!)</a:t>
            </a:r>
            <a:endParaRPr i="1"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https://developer.mozilla.org/en-US/docs/Web/JavaScript/Guide/Using_promises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3002962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45b729328_0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45b72932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Hint: File reading, API calls, JSON Parsing (use as excercise 6)</a:t>
            </a:r>
            <a:endParaRPr/>
          </a:p>
        </p:txBody>
      </p:sp>
    </p:spTree>
    <p:extLst>
      <p:ext uri="{BB962C8B-B14F-4D97-AF65-F5344CB8AC3E}">
        <p14:creationId xmlns:p14="http://schemas.microsoft.com/office/powerpoint/2010/main" val="2493843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 xmlns:ma14="http://schemas.microsoft.com/office/mac/drawingml/2011/main"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2.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3.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3.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07.xml"/><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8.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2347488"/>
          </a:xfrm>
        </p:spPr>
        <p:txBody>
          <a:bodyPr/>
          <a:lstStyle/>
          <a:p>
            <a:r>
              <a:rPr lang="nl-BE" dirty="0"/>
              <a:t>Pas het </a:t>
            </a:r>
            <a:r>
              <a:rPr lang="nl-BE" dirty="0" err="1"/>
              <a:t>Spotify</a:t>
            </a:r>
            <a:r>
              <a:rPr lang="nl-BE" dirty="0"/>
              <a:t> project aan zodanig er meer informatie kan getoond worden over de nummers(liedjes)</a:t>
            </a:r>
          </a:p>
          <a:p>
            <a:pPr lvl="1"/>
            <a:r>
              <a:rPr lang="nl-BE" dirty="0"/>
              <a:t>Maak een </a:t>
            </a:r>
            <a:r>
              <a:rPr lang="nl-BE" dirty="0" err="1"/>
              <a:t>PlaylistItem</a:t>
            </a:r>
            <a:r>
              <a:rPr lang="nl-BE" dirty="0"/>
              <a:t> object met volgende </a:t>
            </a:r>
            <a:r>
              <a:rPr lang="nl-BE" dirty="0" err="1"/>
              <a:t>properties</a:t>
            </a:r>
            <a:r>
              <a:rPr lang="nl-BE" dirty="0"/>
              <a:t>: Index, </a:t>
            </a:r>
            <a:r>
              <a:rPr lang="nl-BE" dirty="0" err="1"/>
              <a:t>Title</a:t>
            </a:r>
            <a:r>
              <a:rPr lang="nl-BE" dirty="0"/>
              <a:t>, Album, </a:t>
            </a:r>
            <a:r>
              <a:rPr lang="nl-BE" dirty="0" err="1"/>
              <a:t>Duration</a:t>
            </a:r>
            <a:endParaRPr lang="nl-BE" dirty="0"/>
          </a:p>
          <a:p>
            <a:pPr lvl="1"/>
            <a:r>
              <a:rPr lang="nl-BE" dirty="0"/>
              <a:t>Maak een functie aan binnen dit object die een “</a:t>
            </a:r>
            <a:r>
              <a:rPr lang="nl-BE" dirty="0" err="1"/>
              <a:t>tr</a:t>
            </a:r>
            <a:r>
              <a:rPr lang="nl-BE" dirty="0"/>
              <a:t>” element teruggeeft van zichzelf</a:t>
            </a:r>
          </a:p>
          <a:p>
            <a:pPr lvl="1"/>
            <a:r>
              <a:rPr lang="nl-BE" dirty="0"/>
              <a:t>Gebruik de net aangemaakte functie voor het opbouwen van de </a:t>
            </a:r>
            <a:r>
              <a:rPr lang="nl-BE" dirty="0" err="1"/>
              <a:t>table</a:t>
            </a:r>
            <a:endParaRPr lang="nl-BE" dirty="0"/>
          </a:p>
          <a:p>
            <a:pPr lvl="1"/>
            <a:endParaRPr lang="nl-BE" dirty="0"/>
          </a:p>
          <a:p>
            <a:pPr marL="50625" lvl="1" indent="0">
              <a:buNone/>
            </a:pPr>
            <a:endParaRPr lang="nl-BE" dirty="0"/>
          </a:p>
          <a:p>
            <a:pPr marL="0" indent="0">
              <a:buNone/>
            </a:pPr>
            <a:endParaRPr lang="nl-BE" dirty="0"/>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593239982"/>
              </p:ext>
            </p:extLst>
          </p:nvPr>
        </p:nvGraphicFramePr>
        <p:xfrm>
          <a:off x="1454894" y="1412776"/>
          <a:ext cx="6232583" cy="403606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power: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4104933219"/>
              </p:ext>
            </p:extLst>
          </p:nvPr>
        </p:nvGraphicFramePr>
        <p:xfrm>
          <a:off x="1454894" y="5755600"/>
          <a:ext cx="6232583" cy="55372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80667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426404723"/>
              </p:ext>
            </p:extLst>
          </p:nvPr>
        </p:nvGraphicFramePr>
        <p:xfrm>
          <a:off x="1508786" y="1475080"/>
          <a:ext cx="6126427" cy="362458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1430814164"/>
              </p:ext>
            </p:extLst>
          </p:nvPr>
        </p:nvGraphicFramePr>
        <p:xfrm>
          <a:off x="1508786" y="5445224"/>
          <a:ext cx="6126427" cy="74422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'100pk'</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(audiA1.</a:t>
                      </a:r>
                      <a:r>
                        <a:rPr lang="en-US" sz="1350" b="0" dirty="0">
                          <a:solidFill>
                            <a:srgbClr val="A6E22E"/>
                          </a:solidFill>
                          <a:effectLst/>
                          <a:latin typeface="Consolas" panose="020B0609020204030204" pitchFamily="49" charset="0"/>
                        </a:rPr>
                        <a:t>start</a:t>
                      </a:r>
                      <a:r>
                        <a:rPr lang="en-US" sz="1350" b="0" dirty="0">
                          <a:solidFill>
                            <a:srgbClr val="F8F8F2"/>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"100pk doet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9619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2F83F-AAC0-4265-AE71-E26574AFEB85}"/>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F0D8A174-3FC7-4B19-8AED-430643A0B072}"/>
              </a:ext>
            </a:extLst>
          </p:cNvPr>
          <p:cNvSpPr>
            <a:spLocks noGrp="1"/>
          </p:cNvSpPr>
          <p:nvPr>
            <p:ph type="body" sz="quarter" idx="14"/>
          </p:nvPr>
        </p:nvSpPr>
        <p:spPr>
          <a:xfrm>
            <a:off x="507205" y="1989474"/>
            <a:ext cx="8025368" cy="621824"/>
          </a:xfrm>
        </p:spPr>
        <p:txBody>
          <a:bodyPr/>
          <a:lstStyle/>
          <a:p>
            <a:r>
              <a:rPr lang="nl-BE" dirty="0"/>
              <a:t>Maak een Song object die volgende </a:t>
            </a:r>
            <a:r>
              <a:rPr lang="nl-BE" dirty="0" err="1"/>
              <a:t>properties</a:t>
            </a:r>
            <a:r>
              <a:rPr lang="nl-BE" dirty="0"/>
              <a:t> bevat: </a:t>
            </a:r>
            <a:r>
              <a:rPr lang="nl-BE" dirty="0" err="1"/>
              <a:t>Title</a:t>
            </a:r>
            <a:r>
              <a:rPr lang="nl-BE" dirty="0"/>
              <a:t>, Album en </a:t>
            </a:r>
            <a:r>
              <a:rPr lang="nl-BE" dirty="0" err="1"/>
              <a:t>Duration</a:t>
            </a:r>
            <a:endParaRPr lang="nl-BE" dirty="0"/>
          </a:p>
          <a:p>
            <a:r>
              <a:rPr lang="nl-BE" dirty="0"/>
              <a:t>Laat het </a:t>
            </a:r>
            <a:r>
              <a:rPr lang="nl-BE" dirty="0" err="1"/>
              <a:t>PlaylistItem</a:t>
            </a:r>
            <a:r>
              <a:rPr lang="nl-BE" dirty="0"/>
              <a:t> object hiervan overerven</a:t>
            </a:r>
          </a:p>
        </p:txBody>
      </p:sp>
    </p:spTree>
    <p:extLst>
      <p:ext uri="{BB962C8B-B14F-4D97-AF65-F5344CB8AC3E}">
        <p14:creationId xmlns:p14="http://schemas.microsoft.com/office/powerpoint/2010/main" val="37070356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a:p>
            <a:endParaRPr lang="en-US" dirty="0">
              <a:sym typeface="Roboto"/>
            </a:endParaRPr>
          </a:p>
          <a:p>
            <a:r>
              <a:rPr lang="en-US" dirty="0" err="1">
                <a:sym typeface="Roboto"/>
              </a:rPr>
              <a:t>Deze</a:t>
            </a:r>
            <a:r>
              <a:rPr lang="en-US" dirty="0">
                <a:sym typeface="Roboto"/>
              </a:rPr>
              <a:t> </a:t>
            </a:r>
            <a:r>
              <a:rPr lang="en-US" dirty="0" err="1">
                <a:sym typeface="Roboto"/>
              </a:rPr>
              <a:t>functie</a:t>
            </a:r>
            <a:r>
              <a:rPr lang="en-US" dirty="0">
                <a:sym typeface="Roboto"/>
              </a:rPr>
              <a:t> </a:t>
            </a:r>
            <a:r>
              <a:rPr lang="en-US" dirty="0" err="1">
                <a:sym typeface="Roboto"/>
              </a:rPr>
              <a:t>bestaat</a:t>
            </a:r>
            <a:r>
              <a:rPr lang="en-US" dirty="0">
                <a:sym typeface="Roboto"/>
              </a:rPr>
              <a:t> maar 1 </a:t>
            </a:r>
            <a:r>
              <a:rPr lang="en-US" dirty="0" err="1">
                <a:sym typeface="Roboto"/>
              </a:rPr>
              <a:t>keer</a:t>
            </a:r>
            <a:r>
              <a:rPr lang="en-US" dirty="0">
                <a:sym typeface="Roboto"/>
              </a:rPr>
              <a:t> in memory </a:t>
            </a:r>
            <a:r>
              <a:rPr lang="en-US" dirty="0" err="1">
                <a:sym typeface="Roboto"/>
              </a:rPr>
              <a:t>en</a:t>
            </a:r>
            <a:r>
              <a:rPr lang="en-US" dirty="0">
                <a:sym typeface="Roboto"/>
              </a:rPr>
              <a:t> </a:t>
            </a:r>
            <a:r>
              <a:rPr lang="en-US" dirty="0" err="1">
                <a:sym typeface="Roboto"/>
              </a:rPr>
              <a:t>wordt</a:t>
            </a:r>
            <a:r>
              <a:rPr lang="en-US" dirty="0">
                <a:sym typeface="Roboto"/>
              </a:rPr>
              <a:t> door alle </a:t>
            </a:r>
            <a:r>
              <a:rPr lang="en-US" dirty="0" err="1">
                <a:sym typeface="Roboto"/>
              </a:rPr>
              <a:t>instanties</a:t>
            </a:r>
            <a:r>
              <a:rPr lang="en-US" dirty="0">
                <a:sym typeface="Roboto"/>
              </a:rPr>
              <a:t> </a:t>
            </a:r>
            <a:r>
              <a:rPr lang="en-US" dirty="0" err="1">
                <a:sym typeface="Roboto"/>
              </a:rPr>
              <a:t>aangesproken</a:t>
            </a:r>
            <a:endParaRPr lang="en-US" dirty="0">
              <a:sym typeface="Roboto"/>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150574449"/>
              </p:ext>
            </p:extLst>
          </p:nvPr>
        </p:nvGraphicFramePr>
        <p:xfrm>
          <a:off x="1662783" y="2319890"/>
          <a:ext cx="5806668" cy="156718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3094969764"/>
              </p:ext>
            </p:extLst>
          </p:nvPr>
        </p:nvGraphicFramePr>
        <p:xfrm>
          <a:off x="1662783" y="4253716"/>
          <a:ext cx="5806668" cy="55372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car.</a:t>
                      </a:r>
                      <a:r>
                        <a:rPr lang="nl-BE" sz="1400" b="0" dirty="0" err="1">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2792049629"/>
              </p:ext>
            </p:extLst>
          </p:nvPr>
        </p:nvGraphicFramePr>
        <p:xfrm>
          <a:off x="1500153" y="1391551"/>
          <a:ext cx="6143694" cy="424180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p>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defineProperty</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constructor</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value</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enumerable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false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writable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591590738"/>
              </p:ext>
            </p:extLst>
          </p:nvPr>
        </p:nvGraphicFramePr>
        <p:xfrm>
          <a:off x="1500153" y="5883439"/>
          <a:ext cx="6143694" cy="55372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83872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316356"/>
          </a:xfrm>
        </p:spPr>
        <p:txBody>
          <a:bodyPr/>
          <a:lstStyle/>
          <a:p>
            <a:r>
              <a:rPr lang="en-US" dirty="0"/>
              <a:t>Pas het Spotify project </a:t>
            </a:r>
            <a:r>
              <a:rPr lang="en-US" dirty="0" err="1"/>
              <a:t>aan</a:t>
            </a:r>
            <a:r>
              <a:rPr lang="en-US" dirty="0"/>
              <a:t> </a:t>
            </a:r>
            <a:r>
              <a:rPr lang="en-US" dirty="0" err="1"/>
              <a:t>zodanig</a:t>
            </a:r>
            <a:r>
              <a:rPr lang="en-US" dirty="0"/>
              <a:t> </a:t>
            </a:r>
            <a:r>
              <a:rPr lang="en-US" dirty="0" err="1"/>
              <a:t>deze</a:t>
            </a:r>
            <a:r>
              <a:rPr lang="en-US" dirty="0"/>
              <a:t> </a:t>
            </a:r>
            <a:r>
              <a:rPr lang="en-US" dirty="0" err="1"/>
              <a:t>gebruik</a:t>
            </a:r>
            <a:r>
              <a:rPr lang="en-US" dirty="0"/>
              <a:t> </a:t>
            </a:r>
            <a:r>
              <a:rPr lang="en-US" dirty="0" err="1"/>
              <a:t>maakt</a:t>
            </a:r>
            <a:r>
              <a:rPr lang="en-US" dirty="0"/>
              <a:t> van Prototypes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24904153"/>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9267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451357479"/>
              </p:ext>
            </p:extLst>
          </p:nvPr>
        </p:nvGraphicFramePr>
        <p:xfrm>
          <a:off x="1267454" y="5329719"/>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16228049"/>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u="none" dirty="0">
                          <a:solidFill>
                            <a:srgbClr val="A6E22E"/>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1737928927"/>
              </p:ext>
            </p:extLst>
          </p:nvPr>
        </p:nvGraphicFramePr>
        <p:xfrm>
          <a:off x="1267454" y="5323552"/>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38277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26518469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de file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1832471295"/>
              </p:ext>
            </p:extLst>
          </p:nvPr>
        </p:nvGraphicFramePr>
        <p:xfrm>
          <a:off x="2559687" y="2835910"/>
          <a:ext cx="4024626" cy="949960"/>
        </p:xfrm>
        <a:graphic>
          <a:graphicData uri="http://schemas.openxmlformats.org/drawingml/2006/table">
            <a:tbl>
              <a:tblPr>
                <a:noFill/>
              </a:tblPr>
              <a:tblGrid>
                <a:gridCol w="4024626">
                  <a:extLst>
                    <a:ext uri="{9D8B030D-6E8A-4147-A177-3AD203B41FA5}">
                      <a16:colId xmlns:a16="http://schemas.microsoft.com/office/drawing/2014/main" val="20000"/>
                    </a:ext>
                  </a:extLst>
                </a:gridCol>
              </a:tblGrid>
              <a:tr h="0">
                <a:tc>
                  <a:txBody>
                    <a:bodyPr/>
                    <a:lstStyle/>
                    <a:p>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this code works the modern way</a:t>
                      </a:r>
                      <a:endParaRPr lang="en-US" sz="1350" b="0" dirty="0">
                        <a:solidFill>
                          <a:srgbClr val="F8F8F2"/>
                        </a:solidFill>
                        <a:effectLst/>
                        <a:latin typeface="Consolas" panose="020B0609020204030204" pitchFamily="49" charset="0"/>
                      </a:endParaRPr>
                    </a:p>
                    <a:p>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33223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een functie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3605267151"/>
              </p:ext>
            </p:extLst>
          </p:nvPr>
        </p:nvGraphicFramePr>
        <p:xfrm>
          <a:off x="2233695" y="2835910"/>
          <a:ext cx="4676609" cy="1361440"/>
        </p:xfrm>
        <a:graphic>
          <a:graphicData uri="http://schemas.openxmlformats.org/drawingml/2006/table">
            <a:tbl>
              <a:tblPr>
                <a:noFill/>
              </a:tblPr>
              <a:tblGrid>
                <a:gridCol w="4676609">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a:t>
                      </a:r>
                      <a:r>
                        <a:rPr lang="en-US" sz="1350" b="0" dirty="0">
                          <a:solidFill>
                            <a:srgbClr val="A6E22E"/>
                          </a:solidFill>
                          <a:effectLst/>
                          <a:latin typeface="Consolas" panose="020B0609020204030204" pitchFamily="49" charset="0"/>
                        </a:rPr>
                        <a:t>	thing</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function works the modern way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61808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Strict mode - example</a:t>
            </a:r>
            <a:endParaRPr dirty="0"/>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9045-47AD-4D48-AFFD-2258EBC2D3E0}"/>
              </a:ext>
            </a:extLst>
          </p:cNvPr>
          <p:cNvSpPr>
            <a:spLocks noGrp="1"/>
          </p:cNvSpPr>
          <p:nvPr>
            <p:ph type="ctrTitle"/>
          </p:nvPr>
        </p:nvSpPr>
        <p:spPr/>
        <p:txBody>
          <a:bodyPr/>
          <a:lstStyle/>
          <a:p>
            <a:r>
              <a:rPr lang="en" dirty="0"/>
              <a:t>Strict mode - example</a:t>
            </a:r>
            <a:endParaRPr lang="nl-BE" dirty="0"/>
          </a:p>
        </p:txBody>
      </p:sp>
      <p:sp>
        <p:nvSpPr>
          <p:cNvPr id="3" name="Text Placeholder 2">
            <a:extLst>
              <a:ext uri="{FF2B5EF4-FFF2-40B4-BE49-F238E27FC236}">
                <a16:creationId xmlns:a16="http://schemas.microsoft.com/office/drawing/2014/main" id="{70EC5A08-1409-469B-9F17-40E48B30AE18}"/>
              </a:ext>
            </a:extLst>
          </p:cNvPr>
          <p:cNvSpPr>
            <a:spLocks noGrp="1"/>
          </p:cNvSpPr>
          <p:nvPr>
            <p:ph type="body" sz="quarter" idx="14"/>
          </p:nvPr>
        </p:nvSpPr>
        <p:spPr>
          <a:xfrm>
            <a:off x="507205" y="1989474"/>
            <a:ext cx="8025368" cy="927292"/>
          </a:xfrm>
        </p:spPr>
        <p:txBody>
          <a:bodyPr/>
          <a:lstStyle/>
          <a:p>
            <a:pPr rtl="0"/>
            <a:r>
              <a:rPr lang="en-US" dirty="0"/>
              <a:t>In strict mode “this” is undefined when you’re in a function that’s not within an object.</a:t>
            </a:r>
          </a:p>
          <a:p>
            <a:endParaRPr lang="en-US" dirty="0"/>
          </a:p>
          <a:p>
            <a:endParaRPr lang="nl-BE" dirty="0"/>
          </a:p>
        </p:txBody>
      </p:sp>
      <p:graphicFrame>
        <p:nvGraphicFramePr>
          <p:cNvPr id="4" name="Google Shape;546;p83">
            <a:extLst>
              <a:ext uri="{FF2B5EF4-FFF2-40B4-BE49-F238E27FC236}">
                <a16:creationId xmlns:a16="http://schemas.microsoft.com/office/drawing/2014/main" id="{069F30AF-D375-472C-8D88-A708F2755B46}"/>
              </a:ext>
            </a:extLst>
          </p:cNvPr>
          <p:cNvGraphicFramePr/>
          <p:nvPr>
            <p:extLst>
              <p:ext uri="{D42A27DB-BD31-4B8C-83A1-F6EECF244321}">
                <p14:modId xmlns:p14="http://schemas.microsoft.com/office/powerpoint/2010/main" val="3264244984"/>
              </p:ext>
            </p:extLst>
          </p:nvPr>
        </p:nvGraphicFramePr>
        <p:xfrm>
          <a:off x="1728100" y="3137525"/>
          <a:ext cx="5684325" cy="1361440"/>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FD971F"/>
                          </a:solidFill>
                          <a:effectLst/>
                          <a:latin typeface="Consolas" panose="020B0609020204030204" pitchFamily="49" charset="0"/>
                        </a:rPr>
                        <a:t>this</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91645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endParaRPr dirty="0"/>
          </a:p>
          <a:p>
            <a:pPr marL="0" indent="0">
              <a:spcBef>
                <a:spcPts val="1600"/>
              </a:spcBef>
              <a:spcAft>
                <a:spcPts val="1600"/>
              </a:spcAft>
              <a:buNone/>
            </a:pPr>
            <a:endParaRPr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extLst>
              <p:ext uri="{D42A27DB-BD31-4B8C-83A1-F6EECF244321}">
                <p14:modId xmlns:p14="http://schemas.microsoft.com/office/powerpoint/2010/main" val="3570293839"/>
              </p:ext>
            </p:extLst>
          </p:nvPr>
        </p:nvGraphicFramePr>
        <p:xfrm>
          <a:off x="1319175" y="3132825"/>
          <a:ext cx="6505625" cy="1155700"/>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food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"pizza"</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(food);</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pizza</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extLst>
              <p:ext uri="{D42A27DB-BD31-4B8C-83A1-F6EECF244321}">
                <p14:modId xmlns:p14="http://schemas.microsoft.com/office/powerpoint/2010/main" val="146371634"/>
              </p:ext>
            </p:extLst>
          </p:nvPr>
        </p:nvGraphicFramePr>
        <p:xfrm>
          <a:off x="1557575" y="3021125"/>
          <a:ext cx="6028850" cy="949960"/>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"pizza"</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favoriteFood</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food</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err="1">
                          <a:solidFill>
                            <a:srgbClr val="F8F8F2"/>
                          </a:solidFill>
                          <a:effectLst/>
                          <a:latin typeface="Consolas" panose="020B0609020204030204" pitchFamily="49" charset="0"/>
                        </a:rPr>
                        <a:t>favoriteFood</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My favorite food is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extLst>
              <p:ext uri="{D42A27DB-BD31-4B8C-83A1-F6EECF244321}">
                <p14:modId xmlns:p14="http://schemas.microsoft.com/office/powerpoint/2010/main" val="3991329846"/>
              </p:ext>
            </p:extLst>
          </p:nvPr>
        </p:nvGraphicFramePr>
        <p:xfrm>
          <a:off x="1564513" y="2633875"/>
          <a:ext cx="6014950" cy="1772920"/>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`I'll have a</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pizza`</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(food);</a:t>
                      </a:r>
                    </a:p>
                    <a:p>
                      <a:r>
                        <a:rPr lang="en-US" sz="1350" b="0" dirty="0">
                          <a:solidFill>
                            <a:srgbClr val="88846F"/>
                          </a:solidFill>
                          <a:effectLst/>
                          <a:latin typeface="Consolas" panose="020B0609020204030204" pitchFamily="49" charset="0"/>
                        </a:rPr>
                        <a:t>// I'll have a</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555676"/>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1702842510"/>
              </p:ext>
            </p:extLst>
          </p:nvPr>
        </p:nvGraphicFramePr>
        <p:xfrm>
          <a:off x="1225225" y="2207235"/>
          <a:ext cx="6693525" cy="2184400"/>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pizza: </a:t>
                      </a:r>
                      <a:r>
                        <a:rPr lang="nl-BE" sz="1350" b="0" dirty="0">
                          <a:solidFill>
                            <a:srgbClr val="E6DB74"/>
                          </a:solidFill>
                          <a:effectLst/>
                          <a:latin typeface="Consolas" panose="020B0609020204030204" pitchFamily="49" charset="0"/>
                        </a:rPr>
                        <a:t>"Hawaii"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pizza }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(pizza); </a:t>
                      </a:r>
                      <a:r>
                        <a:rPr lang="nl-BE" sz="1350" b="0" dirty="0">
                          <a:solidFill>
                            <a:srgbClr val="88846F"/>
                          </a:solidFill>
                          <a:effectLst/>
                          <a:latin typeface="Consolas" panose="020B0609020204030204" pitchFamily="49" charset="0"/>
                        </a:rPr>
                        <a:t>// Hawaii</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extLst>
              <p:ext uri="{D42A27DB-BD31-4B8C-83A1-F6EECF244321}">
                <p14:modId xmlns:p14="http://schemas.microsoft.com/office/powerpoint/2010/main" val="1886590964"/>
              </p:ext>
            </p:extLst>
          </p:nvPr>
        </p:nvGraphicFramePr>
        <p:xfrm>
          <a:off x="2065650" y="2414150"/>
          <a:ext cx="5012675" cy="744220"/>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hello</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"Hello World!"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extLst>
              <p:ext uri="{D42A27DB-BD31-4B8C-83A1-F6EECF244321}">
                <p14:modId xmlns:p14="http://schemas.microsoft.com/office/powerpoint/2010/main" val="292365988"/>
              </p:ext>
            </p:extLst>
          </p:nvPr>
        </p:nvGraphicFramePr>
        <p:xfrm>
          <a:off x="2065675" y="4164475"/>
          <a:ext cx="4981350" cy="744220"/>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hello</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World!"</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endParaRPr dirty="0">
              <a:sym typeface="Roboto"/>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a:xfrm>
            <a:off x="507205" y="1989474"/>
            <a:ext cx="8025368" cy="3140205"/>
          </a:xfrm>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endParaRPr lang="en-US" dirty="0">
              <a:sym typeface="Roboto"/>
            </a:endParaRPr>
          </a:p>
          <a:p>
            <a:endParaRPr lang="en-US" dirty="0">
              <a:sym typeface="Roboto"/>
            </a:endParaRPr>
          </a:p>
          <a:p>
            <a:endParaRPr lang="en-US" dirty="0">
              <a:sym typeface="Roboto"/>
            </a:endParaRPr>
          </a:p>
          <a:p>
            <a:endParaRPr lang="en-US" dirty="0">
              <a:sym typeface="Roboto"/>
            </a:endParaRP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graphicFrame>
        <p:nvGraphicFramePr>
          <p:cNvPr id="5" name="Google Shape;586;p89">
            <a:extLst>
              <a:ext uri="{FF2B5EF4-FFF2-40B4-BE49-F238E27FC236}">
                <a16:creationId xmlns:a16="http://schemas.microsoft.com/office/drawing/2014/main" id="{27BF729D-F1CA-441F-B441-D402C7F3C6A9}"/>
              </a:ext>
            </a:extLst>
          </p:cNvPr>
          <p:cNvGraphicFramePr/>
          <p:nvPr>
            <p:extLst>
              <p:ext uri="{D42A27DB-BD31-4B8C-83A1-F6EECF244321}">
                <p14:modId xmlns:p14="http://schemas.microsoft.com/office/powerpoint/2010/main" val="2624278809"/>
              </p:ext>
            </p:extLst>
          </p:nvPr>
        </p:nvGraphicFramePr>
        <p:xfrm>
          <a:off x="3570859" y="3068307"/>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count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586;p89">
            <a:extLst>
              <a:ext uri="{FF2B5EF4-FFF2-40B4-BE49-F238E27FC236}">
                <a16:creationId xmlns:a16="http://schemas.microsoft.com/office/drawing/2014/main" id="{5FC929A0-123C-4641-9036-3A4F0FF3BB8C}"/>
              </a:ext>
            </a:extLst>
          </p:cNvPr>
          <p:cNvGraphicFramePr/>
          <p:nvPr>
            <p:extLst>
              <p:ext uri="{D42A27DB-BD31-4B8C-83A1-F6EECF244321}">
                <p14:modId xmlns:p14="http://schemas.microsoft.com/office/powerpoint/2010/main" val="965083743"/>
              </p:ext>
            </p:extLst>
          </p:nvPr>
        </p:nvGraphicFramePr>
        <p:xfrm>
          <a:off x="3570859" y="4789319"/>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pi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3.14</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extLst>
              <p:ext uri="{D42A27DB-BD31-4B8C-83A1-F6EECF244321}">
                <p14:modId xmlns:p14="http://schemas.microsoft.com/office/powerpoint/2010/main" val="1625244343"/>
              </p:ext>
            </p:extLst>
          </p:nvPr>
        </p:nvGraphicFramePr>
        <p:xfrm>
          <a:off x="1195650" y="1512024"/>
          <a:ext cx="6752700" cy="4653280"/>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power;</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extends</a:t>
                      </a:r>
                      <a:r>
                        <a:rPr lang="nl-BE" sz="1350" b="0" dirty="0">
                          <a:solidFill>
                            <a:srgbClr val="F8F8F2"/>
                          </a:solidFill>
                          <a:effectLst/>
                          <a:latin typeface="Consolas" panose="020B0609020204030204" pitchFamily="49" charset="0"/>
                        </a:rPr>
                        <a:t> </a:t>
                      </a:r>
                      <a:r>
                        <a:rPr lang="nl-BE" sz="1350" b="0" i="1"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D971F"/>
                          </a:solidFill>
                          <a:effectLst/>
                          <a:latin typeface="Consolas" panose="020B0609020204030204" pitchFamily="49" charset="0"/>
                        </a:rPr>
                        <a:t>super</a:t>
                      </a:r>
                      <a:r>
                        <a:rPr lang="nl-BE" sz="1350" b="0" dirty="0">
                          <a:solidFill>
                            <a:srgbClr val="F8F8F2"/>
                          </a:solidFill>
                          <a:effectLst/>
                          <a:latin typeface="Consolas" panose="020B0609020204030204" pitchFamily="49" charset="0"/>
                        </a:rPr>
                        <a:t>(power);</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make;</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model;</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a:xfrm>
            <a:off x="507205" y="1989474"/>
            <a:ext cx="8025368" cy="1987389"/>
          </a:xfrm>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Let and Const</a:t>
            </a:r>
          </a:p>
          <a:p>
            <a:pPr lvl="1"/>
            <a:r>
              <a:rPr lang="en-US" dirty="0"/>
              <a:t>Classes</a:t>
            </a:r>
            <a:endParaRPr lang="nl-BE"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sp>
        <p:nvSpPr>
          <p:cNvPr id="388" name="Google Shape;388;p57"/>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389" name="Google Shape;389;p57"/>
          <p:cNvGraphicFramePr/>
          <p:nvPr/>
        </p:nvGraphicFramePr>
        <p:xfrm>
          <a:off x="2084475" y="2565400"/>
          <a:ext cx="4975050" cy="2041144"/>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greeting</a:t>
                      </a:r>
                      <a:r>
                        <a:rPr lang="en" sz="1100">
                          <a:solidFill>
                            <a:srgbClr val="DDDDDD"/>
                          </a:solidFill>
                          <a:highlight>
                            <a:srgbClr val="272822"/>
                          </a:highlight>
                          <a:latin typeface="Consolas"/>
                          <a:ea typeface="Consolas"/>
                          <a:cs typeface="Consolas"/>
                          <a:sym typeface="Consolas"/>
                        </a:rPr>
                        <a:t>(name)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alert(</a:t>
                      </a:r>
                      <a:r>
                        <a:rPr lang="en" sz="1100">
                          <a:solidFill>
                            <a:srgbClr val="A6E22E"/>
                          </a:solidFill>
                          <a:highlight>
                            <a:srgbClr val="272822"/>
                          </a:highlight>
                          <a:latin typeface="Consolas"/>
                          <a:ea typeface="Consolas"/>
                          <a:cs typeface="Consolas"/>
                          <a:sym typeface="Consolas"/>
                        </a:rPr>
                        <a:t>'Hello '</a:t>
                      </a:r>
                      <a:r>
                        <a:rPr lang="en" sz="1100">
                          <a:solidFill>
                            <a:srgbClr val="DDDDDD"/>
                          </a:solidFill>
                          <a:highlight>
                            <a:srgbClr val="272822"/>
                          </a:highlight>
                          <a:latin typeface="Consolas"/>
                          <a:ea typeface="Consolas"/>
                          <a:cs typeface="Consolas"/>
                          <a:sym typeface="Consolas"/>
                        </a:rPr>
                        <a:t> + 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processUserInput</a:t>
                      </a:r>
                      <a:r>
                        <a:rPr lang="en" sz="1100">
                          <a:solidFill>
                            <a:srgbClr val="DDDDDD"/>
                          </a:solidFill>
                          <a:highlight>
                            <a:srgbClr val="272822"/>
                          </a:highlight>
                          <a:latin typeface="Consolas"/>
                          <a:ea typeface="Consolas"/>
                          <a:cs typeface="Consolas"/>
                          <a:sym typeface="Consolas"/>
                        </a:rPr>
                        <a:t>(callback)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name = prompt(</a:t>
                      </a:r>
                      <a:r>
                        <a:rPr lang="en" sz="1100">
                          <a:solidFill>
                            <a:srgbClr val="A6E22E"/>
                          </a:solidFill>
                          <a:highlight>
                            <a:srgbClr val="272822"/>
                          </a:highlight>
                          <a:latin typeface="Consolas"/>
                          <a:ea typeface="Consolas"/>
                          <a:cs typeface="Consolas"/>
                          <a:sym typeface="Consolas"/>
                        </a:rPr>
                        <a:t>'Please enter your name.'</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callback(name);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processUserInput(greeting);</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118A-8E57-483E-84C3-8D90E9631876}"/>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50797DD9-0A42-4234-A941-392950C14819}"/>
              </a:ext>
            </a:extLst>
          </p:cNvPr>
          <p:cNvSpPr>
            <a:spLocks noGrp="1"/>
          </p:cNvSpPr>
          <p:nvPr>
            <p:ph type="body" sz="quarter" idx="14"/>
          </p:nvPr>
        </p:nvSpPr>
        <p:spPr/>
        <p:txBody>
          <a:bodyPr/>
          <a:lstStyle/>
          <a:p>
            <a:r>
              <a:rPr lang="en-US" dirty="0" err="1"/>
              <a:t>Schrijf</a:t>
            </a:r>
            <a:r>
              <a:rPr lang="en-US" dirty="0"/>
              <a:t> </a:t>
            </a:r>
            <a:r>
              <a:rPr lang="en-US" dirty="0" err="1"/>
              <a:t>een</a:t>
            </a:r>
            <a:r>
              <a:rPr lang="en-US" dirty="0"/>
              <a:t> </a:t>
            </a:r>
            <a:r>
              <a:rPr lang="en-US" dirty="0" err="1"/>
              <a:t>methode</a:t>
            </a:r>
            <a:r>
              <a:rPr lang="en-US" dirty="0"/>
              <a:t> die 2 callbacks </a:t>
            </a:r>
            <a:r>
              <a:rPr lang="en-US" dirty="0" err="1"/>
              <a:t>binnenkrijgt</a:t>
            </a:r>
            <a:endParaRPr lang="en-US" dirty="0"/>
          </a:p>
          <a:p>
            <a:pPr marL="0" indent="0">
              <a:buNone/>
            </a:pPr>
            <a:r>
              <a:rPr lang="en-US" dirty="0"/>
              <a:t>	</a:t>
            </a:r>
            <a:r>
              <a:rPr lang="en-US" dirty="0" err="1"/>
              <a:t>rollADice</a:t>
            </a:r>
            <a:r>
              <a:rPr lang="en-US" dirty="0"/>
              <a:t>(</a:t>
            </a:r>
            <a:r>
              <a:rPr lang="en-US" dirty="0" err="1"/>
              <a:t>successCallback</a:t>
            </a:r>
            <a:r>
              <a:rPr lang="en-US" dirty="0"/>
              <a:t>, </a:t>
            </a:r>
            <a:r>
              <a:rPr lang="en-US" dirty="0" err="1"/>
              <a:t>failureCallback</a:t>
            </a:r>
            <a:r>
              <a:rPr lang="en-US" dirty="0"/>
              <a:t>);</a:t>
            </a:r>
          </a:p>
          <a:p>
            <a:r>
              <a:rPr lang="en-US" dirty="0" err="1"/>
              <a:t>Genereer</a:t>
            </a:r>
            <a:r>
              <a:rPr lang="en-US" dirty="0"/>
              <a:t> </a:t>
            </a:r>
            <a:r>
              <a:rPr lang="en-US" dirty="0" err="1"/>
              <a:t>een</a:t>
            </a:r>
            <a:r>
              <a:rPr lang="en-US" dirty="0"/>
              <a:t> </a:t>
            </a:r>
            <a:r>
              <a:rPr lang="en-US" dirty="0" err="1"/>
              <a:t>nummer</a:t>
            </a:r>
            <a:r>
              <a:rPr lang="en-US" dirty="0"/>
              <a:t> </a:t>
            </a:r>
            <a:r>
              <a:rPr lang="en-US" dirty="0" err="1"/>
              <a:t>tussen</a:t>
            </a:r>
            <a:r>
              <a:rPr lang="en-US" dirty="0"/>
              <a:t> 0 </a:t>
            </a:r>
            <a:r>
              <a:rPr lang="en-US" dirty="0" err="1"/>
              <a:t>en</a:t>
            </a:r>
            <a:r>
              <a:rPr lang="en-US" dirty="0"/>
              <a:t> 6. </a:t>
            </a:r>
            <a:r>
              <a:rPr lang="en-US" dirty="0" err="1"/>
              <a:t>Roep</a:t>
            </a:r>
            <a:r>
              <a:rPr lang="en-US" dirty="0"/>
              <a:t> </a:t>
            </a:r>
            <a:r>
              <a:rPr lang="en-US" dirty="0" err="1"/>
              <a:t>successCallback</a:t>
            </a:r>
            <a:r>
              <a:rPr lang="en-US" dirty="0"/>
              <a:t> op met het </a:t>
            </a:r>
            <a:r>
              <a:rPr lang="en-US" dirty="0" err="1"/>
              <a:t>gegenereerde</a:t>
            </a:r>
            <a:r>
              <a:rPr lang="en-US" dirty="0"/>
              <a:t> </a:t>
            </a:r>
            <a:r>
              <a:rPr lang="en-US" dirty="0" err="1"/>
              <a:t>getal</a:t>
            </a:r>
            <a:endParaRPr lang="en-US" dirty="0"/>
          </a:p>
          <a:p>
            <a:r>
              <a:rPr lang="en-US" dirty="0"/>
              <a:t>Pas nu de </a:t>
            </a:r>
            <a:r>
              <a:rPr lang="en-US" dirty="0" err="1"/>
              <a:t>functie</a:t>
            </a:r>
            <a:r>
              <a:rPr lang="en-US" dirty="0"/>
              <a:t> </a:t>
            </a:r>
            <a:r>
              <a:rPr lang="en-US" dirty="0" err="1"/>
              <a:t>aan</a:t>
            </a:r>
            <a:r>
              <a:rPr lang="en-US" dirty="0"/>
              <a:t> </a:t>
            </a:r>
            <a:r>
              <a:rPr lang="en-US" dirty="0" err="1"/>
              <a:t>zodat</a:t>
            </a:r>
            <a:r>
              <a:rPr lang="en-US" dirty="0"/>
              <a:t>, </a:t>
            </a:r>
            <a:r>
              <a:rPr lang="en-US" dirty="0" err="1"/>
              <a:t>indien</a:t>
            </a:r>
            <a:r>
              <a:rPr lang="en-US" dirty="0"/>
              <a:t> het </a:t>
            </a:r>
            <a:r>
              <a:rPr lang="en-US" dirty="0" err="1"/>
              <a:t>getal</a:t>
            </a:r>
            <a:r>
              <a:rPr lang="en-US" dirty="0"/>
              <a:t> 5 is, de </a:t>
            </a:r>
            <a:r>
              <a:rPr lang="en-US" dirty="0" err="1"/>
              <a:t>errorCallback</a:t>
            </a:r>
            <a:r>
              <a:rPr lang="en-US" dirty="0"/>
              <a:t> </a:t>
            </a:r>
            <a:r>
              <a:rPr lang="en-US" dirty="0" err="1"/>
              <a:t>wordt</a:t>
            </a:r>
            <a:r>
              <a:rPr lang="en-US" dirty="0"/>
              <a:t> </a:t>
            </a:r>
            <a:r>
              <a:rPr lang="en-US" dirty="0" err="1"/>
              <a:t>aangeroepen</a:t>
            </a:r>
            <a:endParaRPr lang="en-US" dirty="0"/>
          </a:p>
          <a:p>
            <a:r>
              <a:rPr lang="en-US" dirty="0" err="1"/>
              <a:t>Schrijf</a:t>
            </a:r>
            <a:r>
              <a:rPr lang="en-US" dirty="0"/>
              <a:t> </a:t>
            </a:r>
            <a:r>
              <a:rPr lang="en-US" dirty="0" err="1"/>
              <a:t>een</a:t>
            </a:r>
            <a:r>
              <a:rPr lang="en-US" dirty="0"/>
              <a:t> success </a:t>
            </a:r>
            <a:r>
              <a:rPr lang="en-US" dirty="0" err="1"/>
              <a:t>en</a:t>
            </a:r>
            <a:r>
              <a:rPr lang="en-US" dirty="0"/>
              <a:t> failure </a:t>
            </a:r>
            <a:r>
              <a:rPr lang="en-US" dirty="0" err="1"/>
              <a:t>functie</a:t>
            </a:r>
            <a:r>
              <a:rPr lang="en-US" dirty="0"/>
              <a:t> die </a:t>
            </a:r>
            <a:r>
              <a:rPr lang="en-US" dirty="0" err="1"/>
              <a:t>naar</a:t>
            </a:r>
            <a:r>
              <a:rPr lang="en-US" dirty="0"/>
              <a:t> de console </a:t>
            </a:r>
            <a:r>
              <a:rPr lang="en-US" dirty="0" err="1"/>
              <a:t>schrijven</a:t>
            </a:r>
            <a:r>
              <a:rPr lang="en-US" dirty="0"/>
              <a:t>, </a:t>
            </a:r>
            <a:r>
              <a:rPr lang="en-US" dirty="0" err="1"/>
              <a:t>geef</a:t>
            </a:r>
            <a:r>
              <a:rPr lang="en-US" dirty="0"/>
              <a:t> </a:t>
            </a:r>
            <a:r>
              <a:rPr lang="en-US" dirty="0" err="1"/>
              <a:t>deze</a:t>
            </a:r>
            <a:r>
              <a:rPr lang="en-US" dirty="0"/>
              <a:t> </a:t>
            </a:r>
            <a:r>
              <a:rPr lang="en-US" dirty="0" err="1"/>
              <a:t>mee</a:t>
            </a:r>
            <a:r>
              <a:rPr lang="en-US" dirty="0"/>
              <a:t> </a:t>
            </a:r>
            <a:r>
              <a:rPr lang="en-US" dirty="0" err="1"/>
              <a:t>aan</a:t>
            </a:r>
            <a:r>
              <a:rPr lang="en-US" dirty="0"/>
              <a:t> </a:t>
            </a:r>
            <a:r>
              <a:rPr lang="en-US" dirty="0" err="1"/>
              <a:t>rollADice</a:t>
            </a:r>
            <a:r>
              <a:rPr lang="en-US" dirty="0"/>
              <a:t> </a:t>
            </a:r>
            <a:r>
              <a:rPr lang="en-US" dirty="0" err="1"/>
              <a:t>en</a:t>
            </a:r>
            <a:r>
              <a:rPr lang="en-US" dirty="0"/>
              <a:t> test je code</a:t>
            </a:r>
            <a:endParaRPr lang="nl-BE" dirty="0"/>
          </a:p>
        </p:txBody>
      </p:sp>
    </p:spTree>
    <p:extLst>
      <p:ext uri="{BB962C8B-B14F-4D97-AF65-F5344CB8AC3E}">
        <p14:creationId xmlns:p14="http://schemas.microsoft.com/office/powerpoint/2010/main" val="27507867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3010511638"/>
              </p:ext>
            </p:extLst>
          </p:nvPr>
        </p:nvGraphicFramePr>
        <p:xfrm>
          <a:off x="152400" y="1432916"/>
          <a:ext cx="8843150" cy="4740148"/>
        </p:xfrm>
        <a:graphic>
          <a:graphicData uri="http://schemas.openxmlformats.org/drawingml/2006/table">
            <a:tbl>
              <a:tblPr>
                <a:noFill/>
              </a:tblPr>
              <a:tblGrid>
                <a:gridCol w="8843150">
                  <a:extLst>
                    <a:ext uri="{9D8B030D-6E8A-4147-A177-3AD203B41FA5}">
                      <a16:colId xmlns:a16="http://schemas.microsoft.com/office/drawing/2014/main" val="20000"/>
                    </a:ext>
                  </a:extLst>
                </a:gridCol>
              </a:tblGrid>
              <a:tr h="4507350">
                <a:tc>
                  <a:txBody>
                    <a:bodyPr/>
                    <a:lstStyle/>
                    <a:p>
                      <a:pPr marL="0" lvl="0" indent="0" algn="l" rtl="0">
                        <a:lnSpc>
                          <a:spcPct val="115000"/>
                        </a:lnSpc>
                        <a:spcBef>
                          <a:spcPts val="0"/>
                        </a:spcBef>
                        <a:spcAft>
                          <a:spcPts val="0"/>
                        </a:spcAft>
                        <a:buNone/>
                      </a:pPr>
                      <a:r>
                        <a:rPr lang="en" sz="1100" dirty="0">
                          <a:solidFill>
                            <a:srgbClr val="DDDDDD"/>
                          </a:solidFill>
                          <a:highlight>
                            <a:srgbClr val="272822"/>
                          </a:highlight>
                          <a:latin typeface="Consolas"/>
                          <a:ea typeface="Consolas"/>
                          <a:cs typeface="Consolas"/>
                          <a:sym typeface="Consolas"/>
                        </a:rPr>
                        <a:t>fs.readdir(source,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files)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finding files: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files.forEach(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(filename, fileIndex)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gm(source + filename).size(</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values)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identifying file size: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 + </a:t>
                      </a:r>
                      <a:r>
                        <a:rPr lang="en" sz="1100" dirty="0">
                          <a:solidFill>
                            <a:srgbClr val="A6E22E"/>
                          </a:solidFill>
                          <a:highlight>
                            <a:srgbClr val="272822"/>
                          </a:highlight>
                          <a:latin typeface="Consolas"/>
                          <a:ea typeface="Consolas"/>
                          <a:cs typeface="Consolas"/>
                          <a:sym typeface="Consolas"/>
                        </a:rPr>
                        <a:t>' : '</a:t>
                      </a:r>
                      <a:r>
                        <a:rPr lang="en" sz="1100" dirty="0">
                          <a:solidFill>
                            <a:srgbClr val="DDDDDD"/>
                          </a:solidFill>
                          <a:highlight>
                            <a:srgbClr val="272822"/>
                          </a:highlight>
                          <a:latin typeface="Consolas"/>
                          <a:ea typeface="Consolas"/>
                          <a:cs typeface="Consolas"/>
                          <a:sym typeface="Consolas"/>
                        </a:rPr>
                        <a:t> + values)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aspect = (values.width / values.height)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widths.forEach(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(width, widthIndex)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height = </a:t>
                      </a:r>
                      <a:r>
                        <a:rPr lang="en" sz="1100" dirty="0">
                          <a:solidFill>
                            <a:srgbClr val="A6E22E"/>
                          </a:solidFill>
                          <a:highlight>
                            <a:srgbClr val="272822"/>
                          </a:highlight>
                          <a:latin typeface="Consolas"/>
                          <a:ea typeface="Consolas"/>
                          <a:cs typeface="Consolas"/>
                          <a:sym typeface="Consolas"/>
                        </a:rPr>
                        <a:t>Math</a:t>
                      </a:r>
                      <a:r>
                        <a:rPr lang="en" sz="1100" dirty="0">
                          <a:solidFill>
                            <a:srgbClr val="DDDDDD"/>
                          </a:solidFill>
                          <a:highlight>
                            <a:srgbClr val="272822"/>
                          </a:highlight>
                          <a:latin typeface="Consolas"/>
                          <a:ea typeface="Consolas"/>
                          <a:cs typeface="Consolas"/>
                          <a:sym typeface="Consolas"/>
                        </a:rPr>
                        <a:t>.round(width / aspect)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'resizing '</a:t>
                      </a:r>
                      <a:r>
                        <a:rPr lang="en" sz="1100" dirty="0">
                          <a:solidFill>
                            <a:srgbClr val="DDDDDD"/>
                          </a:solidFill>
                          <a:highlight>
                            <a:srgbClr val="272822"/>
                          </a:highlight>
                          <a:latin typeface="Consolas"/>
                          <a:ea typeface="Consolas"/>
                          <a:cs typeface="Consolas"/>
                          <a:sym typeface="Consolas"/>
                        </a:rPr>
                        <a:t> + filename + </a:t>
                      </a:r>
                      <a:r>
                        <a:rPr lang="en" sz="1100" dirty="0">
                          <a:solidFill>
                            <a:srgbClr val="A6E22E"/>
                          </a:solidFill>
                          <a:highlight>
                            <a:srgbClr val="272822"/>
                          </a:highlight>
                          <a:latin typeface="Consolas"/>
                          <a:ea typeface="Consolas"/>
                          <a:cs typeface="Consolas"/>
                          <a:sym typeface="Consolas"/>
                        </a:rPr>
                        <a:t>'to '</a:t>
                      </a:r>
                      <a:r>
                        <a:rPr lang="en" sz="1100" dirty="0">
                          <a:solidFill>
                            <a:srgbClr val="DDDDDD"/>
                          </a:solidFill>
                          <a:highlight>
                            <a:srgbClr val="272822"/>
                          </a:highlight>
                          <a:latin typeface="Consolas"/>
                          <a:ea typeface="Consolas"/>
                          <a:cs typeface="Consolas"/>
                          <a:sym typeface="Consolas"/>
                        </a:rPr>
                        <a:t> + height + </a:t>
                      </a:r>
                      <a:r>
                        <a:rPr lang="en" sz="1100" dirty="0">
                          <a:solidFill>
                            <a:srgbClr val="A6E22E"/>
                          </a:solidFill>
                          <a:highlight>
                            <a:srgbClr val="272822"/>
                          </a:highlight>
                          <a:latin typeface="Consolas"/>
                          <a:ea typeface="Consolas"/>
                          <a:cs typeface="Consolas"/>
                          <a:sym typeface="Consolas"/>
                        </a:rPr>
                        <a:t>'x'</a:t>
                      </a:r>
                      <a:r>
                        <a:rPr lang="en" sz="1100" dirty="0">
                          <a:solidFill>
                            <a:srgbClr val="DDDDDD"/>
                          </a:solidFill>
                          <a:highlight>
                            <a:srgbClr val="272822"/>
                          </a:highlight>
                          <a:latin typeface="Consolas"/>
                          <a:ea typeface="Consolas"/>
                          <a:cs typeface="Consolas"/>
                          <a:sym typeface="Consolas"/>
                        </a:rPr>
                        <a:t> + 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.resize(width, height).write(dest + </a:t>
                      </a:r>
                      <a:r>
                        <a:rPr lang="en" sz="1100" dirty="0">
                          <a:solidFill>
                            <a:srgbClr val="A6E22E"/>
                          </a:solidFill>
                          <a:highlight>
                            <a:srgbClr val="272822"/>
                          </a:highlight>
                          <a:latin typeface="Consolas"/>
                          <a:ea typeface="Consolas"/>
                          <a:cs typeface="Consolas"/>
                          <a:sym typeface="Consolas"/>
                        </a:rPr>
                        <a:t>'w'</a:t>
                      </a:r>
                      <a:r>
                        <a:rPr lang="en" sz="1100" dirty="0">
                          <a:solidFill>
                            <a:srgbClr val="DDDDDD"/>
                          </a:solidFill>
                          <a:highlight>
                            <a:srgbClr val="272822"/>
                          </a:highlight>
                          <a:latin typeface="Consolas"/>
                          <a:ea typeface="Consolas"/>
                          <a:cs typeface="Consolas"/>
                          <a:sym typeface="Consolas"/>
                        </a:rPr>
                        <a:t> + width + </a:t>
                      </a:r>
                      <a:r>
                        <a:rPr lang="en" sz="1100" dirty="0">
                          <a:solidFill>
                            <a:srgbClr val="A6E22E"/>
                          </a:solidFill>
                          <a:highlight>
                            <a:srgbClr val="272822"/>
                          </a:highlight>
                          <a:latin typeface="Consolas"/>
                          <a:ea typeface="Consolas"/>
                          <a:cs typeface="Consolas"/>
                          <a:sym typeface="Consolas"/>
                        </a:rPr>
                        <a:t>'_'</a:t>
                      </a:r>
                      <a:r>
                        <a:rPr lang="en" sz="1100" dirty="0">
                          <a:solidFill>
                            <a:srgbClr val="DDDDDD"/>
                          </a:solidFill>
                          <a:highlight>
                            <a:srgbClr val="272822"/>
                          </a:highlight>
                          <a:latin typeface="Consolas"/>
                          <a:ea typeface="Consolas"/>
                          <a:cs typeface="Consolas"/>
                          <a:sym typeface="Consolas"/>
                        </a:rPr>
                        <a:t> + filename,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writing file: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}.bind(</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2" name="Content Placeholder 1">
            <a:extLst>
              <a:ext uri="{FF2B5EF4-FFF2-40B4-BE49-F238E27FC236}">
                <a16:creationId xmlns:a16="http://schemas.microsoft.com/office/drawing/2014/main" id="{0803DAF6-BF0C-44B8-A278-50662E782AD5}"/>
              </a:ext>
            </a:extLst>
          </p:cNvPr>
          <p:cNvSpPr>
            <a:spLocks noGrp="1"/>
          </p:cNvSpPr>
          <p:nvPr>
            <p:ph type="body" sz="quarter" idx="14"/>
          </p:nvPr>
        </p:nvSpPr>
        <p:spPr/>
        <p:txBody>
          <a:bodyPr/>
          <a:lstStyle/>
          <a:p>
            <a:r>
              <a:rPr lang="en" dirty="0">
                <a:sym typeface="Roboto"/>
              </a:rPr>
              <a:t>“A Promise is an object representing the eventual completion or failure of an asynchronous operation.”</a:t>
            </a:r>
            <a:endParaRPr lang="nl-BE" dirty="0"/>
          </a:p>
        </p:txBody>
      </p:sp>
    </p:spTree>
    <p:extLst>
      <p:ext uri="{BB962C8B-B14F-4D97-AF65-F5344CB8AC3E}">
        <p14:creationId xmlns:p14="http://schemas.microsoft.com/office/powerpoint/2010/main" val="297960475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72BA8266-6F65-409A-9C85-AEC309307015}"/>
              </a:ext>
            </a:extLst>
          </p:cNvPr>
          <p:cNvSpPr>
            <a:spLocks noGrp="1"/>
          </p:cNvSpPr>
          <p:nvPr>
            <p:ph type="body" sz="quarter" idx="14"/>
          </p:nvPr>
        </p:nvSpPr>
        <p:spPr/>
        <p:txBody>
          <a:bodyPr/>
          <a:lstStyle/>
          <a:p>
            <a:r>
              <a:rPr lang="en-US" dirty="0" err="1"/>
              <a:t>Geef</a:t>
            </a:r>
            <a:r>
              <a:rPr lang="en-US" dirty="0"/>
              <a:t> </a:t>
            </a:r>
            <a:r>
              <a:rPr lang="en-US" dirty="0" err="1"/>
              <a:t>voorbeelden</a:t>
            </a:r>
            <a:r>
              <a:rPr lang="en-US" dirty="0"/>
              <a:t> van scenario’s </a:t>
            </a:r>
            <a:r>
              <a:rPr lang="en-US" dirty="0" err="1"/>
              <a:t>waarin</a:t>
            </a:r>
            <a:r>
              <a:rPr lang="en-US" dirty="0"/>
              <a:t> promises </a:t>
            </a:r>
            <a:r>
              <a:rPr lang="en-US" dirty="0" err="1"/>
              <a:t>nuttig</a:t>
            </a:r>
            <a:r>
              <a:rPr lang="en-US" dirty="0"/>
              <a:t> </a:t>
            </a:r>
            <a:r>
              <a:rPr lang="en-US" dirty="0" err="1"/>
              <a:t>zouden</a:t>
            </a:r>
            <a:r>
              <a:rPr lang="en-US" dirty="0"/>
              <a:t> </a:t>
            </a:r>
            <a:r>
              <a:rPr lang="en-US" dirty="0" err="1"/>
              <a:t>kunnen</a:t>
            </a:r>
            <a:r>
              <a:rPr lang="en-US" dirty="0"/>
              <a:t> </a:t>
            </a:r>
            <a:r>
              <a:rPr lang="en-US" dirty="0" err="1"/>
              <a:t>zijn</a:t>
            </a:r>
            <a:endParaRPr lang="nl-BE" dirty="0"/>
          </a:p>
        </p:txBody>
      </p:sp>
    </p:spTree>
    <p:extLst>
      <p:ext uri="{BB962C8B-B14F-4D97-AF65-F5344CB8AC3E}">
        <p14:creationId xmlns:p14="http://schemas.microsoft.com/office/powerpoint/2010/main" val="406808496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nvGraphicFramePr>
        <p:xfrm>
          <a:off x="1266050" y="2312125"/>
          <a:ext cx="6611900" cy="1462786"/>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resolveAfter2Seconds</a:t>
                      </a:r>
                      <a:r>
                        <a:rPr lang="en" sz="1100">
                          <a:solidFill>
                            <a:srgbClr val="DDDDDD"/>
                          </a:solidFill>
                          <a:highlight>
                            <a:srgbClr val="272822"/>
                          </a:highlight>
                          <a:latin typeface="Consolas"/>
                          <a:ea typeface="Consolas"/>
                          <a:cs typeface="Consolas"/>
                          <a:sym typeface="Consolas"/>
                        </a:rPr>
                        <a:t>(x)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return</a:t>
                      </a: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new</a:t>
                      </a: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Promise</a:t>
                      </a:r>
                      <a:r>
                        <a:rPr lang="en" sz="1100">
                          <a:solidFill>
                            <a:srgbClr val="DDDDDD"/>
                          </a:solidFill>
                          <a:highlight>
                            <a:srgbClr val="272822"/>
                          </a:highlight>
                          <a:latin typeface="Consolas"/>
                          <a:ea typeface="Consolas"/>
                          <a:cs typeface="Consolas"/>
                          <a:sym typeface="Consolas"/>
                        </a:rPr>
                        <a:t>(resolve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setTimeout(()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resolve(x);</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 2000);</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nvGraphicFramePr>
        <p:xfrm>
          <a:off x="1266050" y="4146700"/>
          <a:ext cx="6611900" cy="691642"/>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resolveAfter2Seconds(20).then(v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.log(v);  </a:t>
                      </a:r>
                      <a:r>
                        <a:rPr lang="en" sz="1100">
                          <a:solidFill>
                            <a:srgbClr val="75715E"/>
                          </a:solidFill>
                          <a:highlight>
                            <a:srgbClr val="272822"/>
                          </a:highlight>
                          <a:latin typeface="Consolas"/>
                          <a:ea typeface="Consolas"/>
                          <a:cs typeface="Consolas"/>
                          <a:sym typeface="Consolas"/>
                        </a:rPr>
                        <a:t>// prints 20 after 2 seconds.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nvGraphicFramePr>
        <p:xfrm>
          <a:off x="943088" y="1675525"/>
          <a:ext cx="7257825" cy="1656144"/>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endParaRPr sz="1100" b="1">
                        <a:solidFill>
                          <a:srgbClr val="F92672"/>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successCallback</a:t>
                      </a:r>
                      <a:r>
                        <a:rPr lang="en" sz="1100">
                          <a:solidFill>
                            <a:srgbClr val="DDDDDD"/>
                          </a:solidFill>
                          <a:highlight>
                            <a:srgbClr val="272822"/>
                          </a:highlight>
                          <a:latin typeface="Consolas"/>
                          <a:ea typeface="Consolas"/>
                          <a:cs typeface="Consolas"/>
                          <a:sym typeface="Consolas"/>
                        </a:rPr>
                        <a:t>(result)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succeeded with "</a:t>
                      </a:r>
                      <a:r>
                        <a:rPr lang="en" sz="1100">
                          <a:solidFill>
                            <a:srgbClr val="DDDDDD"/>
                          </a:solidFill>
                          <a:highlight>
                            <a:srgbClr val="272822"/>
                          </a:highlight>
                          <a:latin typeface="Consolas"/>
                          <a:ea typeface="Consolas"/>
                          <a:cs typeface="Consolas"/>
                          <a:sym typeface="Consolas"/>
                        </a:rPr>
                        <a:t> + 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failureCallback</a:t>
                      </a:r>
                      <a:r>
                        <a:rPr lang="en" sz="1100">
                          <a:solidFill>
                            <a:srgbClr val="DDDDDD"/>
                          </a:solidFill>
                          <a:highlight>
                            <a:srgbClr val="272822"/>
                          </a:highlight>
                          <a:latin typeface="Consolas"/>
                          <a:ea typeface="Consolas"/>
                          <a:cs typeface="Consolas"/>
                          <a:sym typeface="Consolas"/>
                        </a:rPr>
                        <a:t>(error)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failed with "</a:t>
                      </a:r>
                      <a:r>
                        <a:rPr lang="en" sz="1100">
                          <a:solidFill>
                            <a:srgbClr val="DDDDDD"/>
                          </a:solidFill>
                          <a:highlight>
                            <a:srgbClr val="272822"/>
                          </a:highlight>
                          <a:latin typeface="Consolas"/>
                          <a:ea typeface="Consolas"/>
                          <a:cs typeface="Consolas"/>
                          <a:sym typeface="Consolas"/>
                        </a:rPr>
                        <a:t> + error);</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nvGraphicFramePr>
        <p:xfrm>
          <a:off x="990950" y="3967725"/>
          <a:ext cx="7257825" cy="1270572"/>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without promises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resolveAfter2Seconds(x, successCallback, failureCallback);</a:t>
                      </a: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 promises</a:t>
                      </a: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let</a:t>
                      </a:r>
                      <a:r>
                        <a:rPr lang="en" sz="1100">
                          <a:solidFill>
                            <a:srgbClr val="DDDDDD"/>
                          </a:solidFill>
                          <a:highlight>
                            <a:srgbClr val="272822"/>
                          </a:highlight>
                          <a:latin typeface="Consolas"/>
                          <a:ea typeface="Consolas"/>
                          <a:cs typeface="Consolas"/>
                          <a:sym typeface="Consolas"/>
                        </a:rPr>
                        <a:t> promise = doSomething();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promise.then(successCallback, failureCallback);</a:t>
                      </a:r>
                      <a:endParaRPr sz="11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nvGraphicFramePr>
        <p:xfrm>
          <a:off x="901213" y="2870200"/>
          <a:ext cx="7341575" cy="1077214"/>
        </p:xfrm>
        <a:graphic>
          <a:graphicData uri="http://schemas.openxmlformats.org/drawingml/2006/table">
            <a:tbl>
              <a:tblPr>
                <a:noFill/>
              </a:tblPr>
              <a:tblGrid>
                <a:gridCol w="73415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doFirstThing()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.then(result =&gt; doSecondThing(result))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.then(newResult =&gt; doThirdThing(newResult))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.then(finalResult =&gt;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`Got the final result: ${finalResult}`</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.catch(failureCallback);</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nvGraphicFramePr>
        <p:xfrm>
          <a:off x="943088" y="2632000"/>
          <a:ext cx="7257825" cy="1848358"/>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async</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r>
                        <a:rPr lang="en" sz="1100" b="1" dirty="0">
                          <a:solidFill>
                            <a:srgbClr val="A6E22E"/>
                          </a:solidFill>
                          <a:highlight>
                            <a:srgbClr val="272822"/>
                          </a:highlight>
                          <a:latin typeface="Consolas"/>
                          <a:ea typeface="Consolas"/>
                          <a:cs typeface="Consolas"/>
                          <a:sym typeface="Consolas"/>
                        </a:rPr>
                        <a:t>add1</a:t>
                      </a:r>
                      <a:r>
                        <a:rPr lang="en" sz="1100" dirty="0">
                          <a:solidFill>
                            <a:srgbClr val="DDDDDD"/>
                          </a:solidFill>
                          <a:highlight>
                            <a:srgbClr val="272822"/>
                          </a:highlight>
                          <a:latin typeface="Consolas"/>
                          <a:ea typeface="Consolas"/>
                          <a:cs typeface="Consolas"/>
                          <a:sym typeface="Consolas"/>
                        </a:rPr>
                        <a:t>(x)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a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resolveAfter2Seconds(20);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b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resolveAfter2Seconds(30);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x + a + b;</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add1(10).then(v =&gt;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.log(v);  </a:t>
                      </a:r>
                      <a:r>
                        <a:rPr lang="en" sz="1100" dirty="0">
                          <a:solidFill>
                            <a:srgbClr val="75715E"/>
                          </a:solidFill>
                          <a:highlight>
                            <a:srgbClr val="272822"/>
                          </a:highlight>
                          <a:latin typeface="Consolas"/>
                          <a:ea typeface="Consolas"/>
                          <a:cs typeface="Consolas"/>
                          <a:sym typeface="Consolas"/>
                        </a:rPr>
                        <a:t>// prints 60 after 4 seconds.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81"/>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220935746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Web APIs</a:t>
            </a:r>
            <a:endParaRPr/>
          </a:p>
        </p:txBody>
      </p:sp>
      <p:sp>
        <p:nvSpPr>
          <p:cNvPr id="2" name="Content Placeholder 1">
            <a:extLst>
              <a:ext uri="{FF2B5EF4-FFF2-40B4-BE49-F238E27FC236}">
                <a16:creationId xmlns:a16="http://schemas.microsoft.com/office/drawing/2014/main" id="{8708493B-1370-435E-8646-CDB4525C8011}"/>
              </a:ext>
            </a:extLst>
          </p:cNvPr>
          <p:cNvSpPr>
            <a:spLocks noGrp="1"/>
          </p:cNvSpPr>
          <p:nvPr>
            <p:ph type="body" sz="quarter" idx="14"/>
          </p:nvPr>
        </p:nvSpPr>
        <p:spPr/>
        <p:txBody>
          <a:bodyPr/>
          <a:lstStyle/>
          <a:p>
            <a:pPr marL="457200" indent="-317500">
              <a:buSzPts val="1400"/>
              <a:buChar char="●"/>
            </a:pPr>
            <a:r>
              <a:rPr lang="en-US" dirty="0"/>
              <a:t>Service workers</a:t>
            </a:r>
          </a:p>
          <a:p>
            <a:pPr marL="914400" lvl="1" indent="-317500">
              <a:buSzPts val="1400"/>
              <a:buChar char="○"/>
            </a:pPr>
            <a:r>
              <a:rPr lang="en-US" dirty="0"/>
              <a:t>Progressive Web Apps</a:t>
            </a:r>
          </a:p>
          <a:p>
            <a:pPr marL="914400" lvl="1" indent="-317500">
              <a:buSzPts val="1400"/>
              <a:buChar char="○"/>
            </a:pPr>
            <a:r>
              <a:rPr lang="en-US" dirty="0"/>
              <a:t>Cache</a:t>
            </a:r>
          </a:p>
          <a:p>
            <a:pPr marL="457200" indent="-317500">
              <a:buSzPts val="1400"/>
              <a:buChar char="●"/>
            </a:pPr>
            <a:r>
              <a:rPr lang="en-US" dirty="0"/>
              <a:t>Manifest</a:t>
            </a:r>
          </a:p>
          <a:p>
            <a:endParaRPr lang="en-US" dirty="0"/>
          </a:p>
          <a:p>
            <a:pPr marL="457200" indent="-317500">
              <a:buSzPts val="1400"/>
              <a:buChar char="●"/>
            </a:pPr>
            <a:r>
              <a:rPr lang="en-US" dirty="0"/>
              <a:t>Notifications</a:t>
            </a:r>
          </a:p>
          <a:p>
            <a:pPr marL="457200" indent="-317500">
              <a:buSzPts val="1400"/>
              <a:buChar char="●"/>
            </a:pPr>
            <a:r>
              <a:rPr lang="en-US" dirty="0"/>
              <a:t>Payment requests</a:t>
            </a:r>
          </a:p>
          <a:p>
            <a:pPr marL="457200" indent="-317500">
              <a:buSzPts val="1400"/>
              <a:buChar char="●"/>
            </a:pPr>
            <a:r>
              <a:rPr lang="en-US" dirty="0"/>
              <a:t>Web share API</a:t>
            </a:r>
          </a:p>
          <a:p>
            <a:pPr marL="457200" indent="-317500">
              <a:buSzPts val="1400"/>
              <a:buChar char="●"/>
            </a:pPr>
            <a:r>
              <a:rPr lang="en-US" dirty="0" err="1"/>
              <a:t>WebUSB</a:t>
            </a:r>
            <a:endParaRPr lang="en-US" dirty="0"/>
          </a:p>
          <a:p>
            <a:pPr marL="457200" indent="-317500">
              <a:buSzPts val="1400"/>
              <a:buChar char="●"/>
            </a:pPr>
            <a:r>
              <a:rPr lang="en-US" dirty="0"/>
              <a:t>Geofencing</a:t>
            </a:r>
          </a:p>
          <a:p>
            <a:pPr marL="457200" indent="-317500">
              <a:buSzPts val="1400"/>
              <a:buChar char="●"/>
            </a:pPr>
            <a:r>
              <a:rPr lang="en-US" dirty="0"/>
              <a:t>Presentation API</a:t>
            </a:r>
          </a:p>
          <a:p>
            <a:endParaRPr lang="en-US" dirty="0"/>
          </a:p>
          <a:p>
            <a:pPr marL="457200" indent="-317500">
              <a:buSzPts val="1400"/>
              <a:buChar char="●"/>
            </a:pPr>
            <a:r>
              <a:rPr lang="en-US" dirty="0"/>
              <a:t>Intersection Observer</a:t>
            </a:r>
          </a:p>
        </p:txBody>
      </p:sp>
      <p:sp>
        <p:nvSpPr>
          <p:cNvPr id="587" name="Google Shape;587;p83"/>
          <p:cNvSpPr txBox="1"/>
          <p:nvPr/>
        </p:nvSpPr>
        <p:spPr>
          <a:xfrm>
            <a:off x="536650" y="2836600"/>
            <a:ext cx="4014300" cy="2634600"/>
          </a:xfrm>
          <a:prstGeom prst="rect">
            <a:avLst/>
          </a:prstGeom>
          <a:noFill/>
          <a:ln>
            <a:noFill/>
          </a:ln>
        </p:spPr>
        <p:txBody>
          <a:bodyPr spcFirstLastPara="1" wrap="square" lIns="91425" tIns="91425" rIns="91425" bIns="91425" anchor="t" anchorCtr="0">
            <a:noAutofit/>
          </a:bodyPr>
          <a:lstStyle/>
          <a:p>
            <a:pPr marL="457200" indent="-317500">
              <a:buSzPts val="1400"/>
              <a:buChar char="●"/>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Oefening</a:t>
            </a:r>
            <a:endParaRPr dirty="0"/>
          </a:p>
        </p:txBody>
      </p:sp>
      <p:sp>
        <p:nvSpPr>
          <p:cNvPr id="596" name="Google Shape;596;p84"/>
          <p:cNvSpPr txBox="1">
            <a:spLocks noGrp="1"/>
          </p:cNvSpPr>
          <p:nvPr>
            <p:ph type="body" sz="quarter" idx="14"/>
          </p:nvPr>
        </p:nvSpPr>
        <p:spPr>
          <a:xfrm>
            <a:off x="478798" y="1989474"/>
            <a:ext cx="8025368" cy="1263986"/>
          </a:xfrm>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r>
              <a:rPr lang="en" dirty="0"/>
              <a:t>Recreate the following gif using Intersection Observer</a:t>
            </a: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0768"/>
            <a:ext cx="2598898" cy="52708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de voorbeelden uit de </a:t>
            </a:r>
            <a:r>
              <a:rPr lang="nl-BE" dirty="0" err="1"/>
              <a:t>popquiz</a:t>
            </a:r>
            <a:endParaRPr lang="nl-BE" dirty="0"/>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814375"/>
          </a:xfrm>
        </p:spPr>
        <p:txBody>
          <a:bodyPr/>
          <a:lstStyle/>
          <a:p>
            <a:r>
              <a:rPr lang="nl-BE" dirty="0"/>
              <a:t>Objecten</a:t>
            </a:r>
          </a:p>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814375"/>
          </a:xfrm>
        </p:spPr>
        <p:txBody>
          <a:bodyPr/>
          <a:lstStyle/>
          <a:p>
            <a:r>
              <a:rPr lang="nl-BE" dirty="0"/>
              <a:t>DOM</a:t>
            </a:r>
          </a:p>
          <a:p>
            <a:r>
              <a:rPr lang="nl-BE" dirty="0" err="1"/>
              <a:t>Eventlisteners</a:t>
            </a:r>
            <a:endParaRPr lang="nl-BE" dirty="0"/>
          </a:p>
          <a:p>
            <a:r>
              <a:rPr lang="nl-BE" dirty="0" err="1"/>
              <a:t>This</a:t>
            </a:r>
            <a:endParaRPr lang="nl-BE" dirty="0"/>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288403378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p:txBody>
          <a:bodyPr/>
          <a:lstStyle/>
          <a:p>
            <a:r>
              <a:rPr lang="nl-BE" dirty="0"/>
              <a:t>DOM</a:t>
            </a:r>
          </a:p>
        </p:txBody>
      </p:sp>
    </p:spTree>
    <p:extLst>
      <p:ext uri="{BB962C8B-B14F-4D97-AF65-F5344CB8AC3E}">
        <p14:creationId xmlns:p14="http://schemas.microsoft.com/office/powerpoint/2010/main" val="2606773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3108710395"/>
              </p:ext>
            </p:extLst>
          </p:nvPr>
        </p:nvGraphicFramePr>
        <p:xfrm>
          <a:off x="3275856" y="2794979"/>
          <a:ext cx="4930874" cy="311404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.backgroundColor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rgba</a:t>
                      </a:r>
                      <a:r>
                        <a:rPr lang="nl-BE" sz="1400" b="0" dirty="0">
                          <a:solidFill>
                            <a:srgbClr val="E6DB74"/>
                          </a:solidFill>
                          <a:effectLst/>
                          <a:latin typeface="Consolas" panose="020B0609020204030204" pitchFamily="49" charset="0"/>
                        </a:rPr>
                        <a:t>(0,0,0,0)"</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662065440"/>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3152607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1034051"/>
          </a:xfrm>
        </p:spPr>
        <p:txBody>
          <a:bodyPr/>
          <a:lstStyle/>
          <a:p>
            <a:r>
              <a:rPr lang="nl-BE" dirty="0"/>
              <a:t>Selecteer een nummer(liedje) door op de rij te klikken</a:t>
            </a:r>
          </a:p>
          <a:p>
            <a:pPr lvl="1"/>
            <a:r>
              <a:rPr lang="nl-BE" dirty="0"/>
              <a:t>Voeg op elke </a:t>
            </a:r>
            <a:r>
              <a:rPr lang="nl-BE" dirty="0" err="1"/>
              <a:t>tr</a:t>
            </a:r>
            <a:r>
              <a:rPr lang="nl-BE" dirty="0"/>
              <a:t> van de </a:t>
            </a:r>
            <a:r>
              <a:rPr lang="nl-BE" dirty="0" err="1"/>
              <a:t>tbody</a:t>
            </a:r>
            <a:r>
              <a:rPr lang="nl-BE" dirty="0"/>
              <a:t> de </a:t>
            </a:r>
            <a:r>
              <a:rPr lang="nl-BE" dirty="0" err="1"/>
              <a:t>onclick</a:t>
            </a:r>
            <a:r>
              <a:rPr lang="nl-BE" dirty="0"/>
              <a:t> </a:t>
            </a:r>
            <a:r>
              <a:rPr lang="nl-BE" dirty="0" err="1"/>
              <a:t>attribute</a:t>
            </a:r>
            <a:r>
              <a:rPr lang="nl-BE" dirty="0"/>
              <a:t> toe en maak hiervoor een functie aan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2290165"/>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a:p>
            <a:pPr lvl="1"/>
            <a:endParaRPr lang="nl-BE" dirty="0"/>
          </a:p>
          <a:p>
            <a:pPr lvl="1"/>
            <a:endParaRPr lang="nl-BE" dirty="0"/>
          </a:p>
          <a:p>
            <a:pPr lvl="1"/>
            <a:endParaRPr lang="nl-BE" dirty="0"/>
          </a:p>
          <a:p>
            <a:pPr lvl="1"/>
            <a:endParaRPr lang="nl-BE" dirty="0"/>
          </a:p>
          <a:p>
            <a:r>
              <a:rPr lang="nl-BE" dirty="0"/>
              <a:t>Voeg aan elke rij de </a:t>
            </a:r>
            <a:r>
              <a:rPr lang="nl-BE" dirty="0" err="1"/>
              <a:t>onclick</a:t>
            </a:r>
            <a:r>
              <a:rPr lang="nl-BE" dirty="0"/>
              <a:t> event toe met de functie van de vorige oefening</a:t>
            </a:r>
          </a:p>
        </p:txBody>
      </p:sp>
    </p:spTree>
    <p:extLst>
      <p:ext uri="{BB962C8B-B14F-4D97-AF65-F5344CB8AC3E}">
        <p14:creationId xmlns:p14="http://schemas.microsoft.com/office/powerpoint/2010/main" val="2332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1232760"/>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a:p>
            <a:endParaRPr lang="nl-BE" dirty="0"/>
          </a:p>
          <a:p>
            <a:endParaRPr lang="nl-BE" dirty="0"/>
          </a:p>
          <a:p>
            <a:endParaRPr lang="nl-BE"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2FF0-B8EC-44B8-BBF0-C95B005E9BAF}"/>
              </a:ext>
            </a:extLst>
          </p:cNvPr>
          <p:cNvSpPr>
            <a:spLocks noGrp="1"/>
          </p:cNvSpPr>
          <p:nvPr>
            <p:ph type="ctrTitle"/>
          </p:nvPr>
        </p:nvSpPr>
        <p:spPr/>
        <p:txBody>
          <a:bodyPr/>
          <a:lstStyle/>
          <a:p>
            <a:r>
              <a:rPr lang="nl-BE" dirty="0" err="1"/>
              <a:t>jQuery</a:t>
            </a:r>
            <a:endParaRPr lang="nl-BE" dirty="0"/>
          </a:p>
        </p:txBody>
      </p:sp>
      <p:sp>
        <p:nvSpPr>
          <p:cNvPr id="3" name="Text Placeholder 2">
            <a:extLst>
              <a:ext uri="{FF2B5EF4-FFF2-40B4-BE49-F238E27FC236}">
                <a16:creationId xmlns:a16="http://schemas.microsoft.com/office/drawing/2014/main" id="{3FAA7555-F117-4F7E-A318-F690E6E962CC}"/>
              </a:ext>
            </a:extLst>
          </p:cNvPr>
          <p:cNvSpPr>
            <a:spLocks noGrp="1"/>
          </p:cNvSpPr>
          <p:nvPr>
            <p:ph type="body" sz="quarter" idx="14"/>
          </p:nvPr>
        </p:nvSpPr>
        <p:spPr>
          <a:xfrm>
            <a:off x="507205" y="1989474"/>
            <a:ext cx="8025368" cy="316356"/>
          </a:xfrm>
        </p:spPr>
        <p:txBody>
          <a:bodyPr/>
          <a:lstStyle/>
          <a:p>
            <a:endParaRPr lang="nl-BE" dirty="0"/>
          </a:p>
        </p:txBody>
      </p:sp>
      <p:pic>
        <p:nvPicPr>
          <p:cNvPr id="5" name="Picture 4">
            <a:extLst>
              <a:ext uri="{FF2B5EF4-FFF2-40B4-BE49-F238E27FC236}">
                <a16:creationId xmlns:a16="http://schemas.microsoft.com/office/drawing/2014/main" id="{DB90CF80-E384-4CD6-A091-E8D29C63F4BA}"/>
              </a:ext>
            </a:extLst>
          </p:cNvPr>
          <p:cNvPicPr>
            <a:picLocks noChangeAspect="1"/>
          </p:cNvPicPr>
          <p:nvPr/>
        </p:nvPicPr>
        <p:blipFill>
          <a:blip r:embed="rId3"/>
          <a:stretch>
            <a:fillRect/>
          </a:stretch>
        </p:blipFill>
        <p:spPr>
          <a:xfrm>
            <a:off x="566737" y="1628800"/>
            <a:ext cx="8010525" cy="4257675"/>
          </a:xfrm>
          <a:prstGeom prst="rect">
            <a:avLst/>
          </a:prstGeom>
        </p:spPr>
      </p:pic>
    </p:spTree>
    <p:extLst>
      <p:ext uri="{BB962C8B-B14F-4D97-AF65-F5344CB8AC3E}">
        <p14:creationId xmlns:p14="http://schemas.microsoft.com/office/powerpoint/2010/main" val="22621906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a:t>
            </a:r>
          </a:p>
          <a:p>
            <a:pPr marL="285750" indent="-285750">
              <a:buFont typeface="Arial" panose="020B0604020202020204" pitchFamily="34" charset="0"/>
              <a:buChar char="•"/>
            </a:pPr>
            <a:r>
              <a:rPr lang="nl-BE" dirty="0"/>
              <a:t>Object </a:t>
            </a:r>
            <a:r>
              <a:rPr lang="nl-BE" dirty="0" err="1"/>
              <a:t>literals</a:t>
            </a:r>
            <a:endParaRPr lang="nl-BE" dirty="0"/>
          </a:p>
          <a:p>
            <a:pPr marL="285750" indent="-285750">
              <a:buFont typeface="Arial" panose="020B0604020202020204" pitchFamily="34" charset="0"/>
              <a:buChar char="•"/>
            </a:pPr>
            <a:r>
              <a:rPr lang="nl-BE" dirty="0" err="1"/>
              <a:t>Constructor</a:t>
            </a:r>
            <a:r>
              <a:rPr lang="nl-BE" dirty="0"/>
              <a:t> </a:t>
            </a:r>
            <a:r>
              <a:rPr lang="nl-BE" dirty="0" err="1"/>
              <a:t>function</a:t>
            </a:r>
            <a:endParaRPr lang="nl-BE" dirty="0"/>
          </a:p>
          <a:p>
            <a:pPr marL="285750" indent="-285750">
              <a:buFont typeface="Arial" panose="020B0604020202020204" pitchFamily="34" charset="0"/>
              <a:buChar char="•"/>
            </a:pPr>
            <a:r>
              <a:rPr lang="nl-BE" dirty="0"/>
              <a:t>Class (ES6)</a:t>
            </a:r>
          </a:p>
          <a:p>
            <a:pPr marL="0" indent="0">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462;p71">
            <a:extLst>
              <a:ext uri="{FF2B5EF4-FFF2-40B4-BE49-F238E27FC236}">
                <a16:creationId xmlns:a16="http://schemas.microsoft.com/office/drawing/2014/main" id="{A830B082-7BBA-45F7-906D-D84FB8E43BA0}"/>
              </a:ext>
            </a:extLst>
          </p:cNvPr>
          <p:cNvGraphicFramePr/>
          <p:nvPr>
            <p:extLst>
              <p:ext uri="{D42A27DB-BD31-4B8C-83A1-F6EECF244321}">
                <p14:modId xmlns:p14="http://schemas.microsoft.com/office/powerpoint/2010/main" val="4034849335"/>
              </p:ext>
            </p:extLst>
          </p:nvPr>
        </p:nvGraphicFramePr>
        <p:xfrm>
          <a:off x="1650335" y="2305830"/>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endParaRPr lang="nl-BE" dirty="0"/>
          </a:p>
        </p:txBody>
      </p:sp>
    </p:spTree>
    <p:extLst>
      <p:ext uri="{BB962C8B-B14F-4D97-AF65-F5344CB8AC3E}">
        <p14:creationId xmlns:p14="http://schemas.microsoft.com/office/powerpoint/2010/main" val="7955620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xfrm>
            <a:off x="507205" y="1989474"/>
            <a:ext cx="7737203" cy="4170825"/>
          </a:xfrm>
          <a:prstGeom prst="rect">
            <a:avLst/>
          </a:prstGeom>
        </p:spPr>
        <p:txBody>
          <a:bodyPr spcFirstLastPara="1" vert="horz" wrap="square" lIns="91425" tIns="91425" rIns="91425" bIns="91425" rtlCol="0" anchor="t" anchorCtr="0">
            <a:noAutofit/>
          </a:bodyPr>
          <a:lstStyle/>
          <a:p>
            <a:pPr marL="0" indent="0">
              <a:buNone/>
            </a:pPr>
            <a:r>
              <a:rPr lang="nl-BE" dirty="0"/>
              <a:t>Selecteren van een property:</a:t>
            </a:r>
          </a:p>
          <a:p>
            <a:pPr marL="0" indent="0">
              <a:buNone/>
            </a:pPr>
            <a:endParaRPr lang="nl-BE" dirty="0"/>
          </a:p>
          <a:p>
            <a:pPr marL="0" indent="0">
              <a:buNone/>
            </a:pPr>
            <a:endParaRPr lang="nl-BE" dirty="0"/>
          </a:p>
          <a:p>
            <a:pPr marL="0" indent="0">
              <a:buNone/>
            </a:pPr>
            <a:endParaRPr lang="nl-BE" dirty="0"/>
          </a:p>
          <a:p>
            <a:pPr marL="0" indent="0">
              <a:buNone/>
            </a:pPr>
            <a:r>
              <a:rPr lang="nl-BE" dirty="0"/>
              <a:t>Toevoegen van een property:</a:t>
            </a:r>
          </a:p>
          <a:p>
            <a:pPr marL="0" indent="0">
              <a:buNone/>
            </a:pPr>
            <a:endParaRPr lang="nl-BE" dirty="0"/>
          </a:p>
          <a:p>
            <a:pPr marL="0" indent="0">
              <a:buNone/>
            </a:pPr>
            <a:endParaRPr lang="nl-BE" dirty="0"/>
          </a:p>
          <a:p>
            <a:r>
              <a:rPr lang="nl-BE" dirty="0"/>
              <a:t>Verwijderen van een property:</a:t>
            </a:r>
          </a:p>
          <a:p>
            <a:pPr marL="0" indent="0">
              <a:buNone/>
            </a:pPr>
            <a:endParaRPr lang="nl-BE" dirty="0"/>
          </a:p>
          <a:p>
            <a:pPr marL="0" indent="0">
              <a:buNone/>
            </a:pPr>
            <a:endParaRPr lang="nl-BE" dirty="0"/>
          </a:p>
          <a:p>
            <a:pPr marL="0" indent="0">
              <a:buNone/>
            </a:pPr>
            <a:r>
              <a:rPr lang="nl-BE" dirty="0"/>
              <a:t>Bestaat property binnen object:</a:t>
            </a:r>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195507404"/>
              </p:ext>
            </p:extLst>
          </p:nvPr>
        </p:nvGraphicFramePr>
        <p:xfrm>
          <a:off x="3625215" y="2060848"/>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audiA1.model;</a:t>
                      </a: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mdl2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0902F297-C9DB-4AE1-90AD-0E179C35C8DC}"/>
              </a:ext>
            </a:extLst>
          </p:cNvPr>
          <p:cNvGraphicFramePr/>
          <p:nvPr>
            <p:extLst>
              <p:ext uri="{D42A27DB-BD31-4B8C-83A1-F6EECF244321}">
                <p14:modId xmlns:p14="http://schemas.microsoft.com/office/powerpoint/2010/main" val="1911426276"/>
              </p:ext>
            </p:extLst>
          </p:nvPr>
        </p:nvGraphicFramePr>
        <p:xfrm>
          <a:off x="3625215" y="33046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2;p71">
            <a:extLst>
              <a:ext uri="{FF2B5EF4-FFF2-40B4-BE49-F238E27FC236}">
                <a16:creationId xmlns:a16="http://schemas.microsoft.com/office/drawing/2014/main" id="{848C1E8B-8FE6-4882-89E0-555CBEA8D4ED}"/>
              </a:ext>
            </a:extLst>
          </p:cNvPr>
          <p:cNvGraphicFramePr/>
          <p:nvPr>
            <p:extLst>
              <p:ext uri="{D42A27DB-BD31-4B8C-83A1-F6EECF244321}">
                <p14:modId xmlns:p14="http://schemas.microsoft.com/office/powerpoint/2010/main" val="2564810165"/>
              </p:ext>
            </p:extLst>
          </p:nvPr>
        </p:nvGraphicFramePr>
        <p:xfrm>
          <a:off x="3625215" y="4168760"/>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delete</a:t>
                      </a:r>
                      <a:r>
                        <a:rPr lang="nl-BE" sz="1400" b="0" dirty="0">
                          <a:solidFill>
                            <a:srgbClr val="F8F8F2"/>
                          </a:solidFill>
                          <a:effectLst/>
                          <a:latin typeface="Consolas" panose="020B0609020204030204" pitchFamily="49" charset="0"/>
                        </a:rPr>
                        <a:t> audiA1.model;</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8" name="Google Shape;462;p71">
            <a:extLst>
              <a:ext uri="{FF2B5EF4-FFF2-40B4-BE49-F238E27FC236}">
                <a16:creationId xmlns:a16="http://schemas.microsoft.com/office/drawing/2014/main" id="{A30934BC-766F-4838-AB7F-30A629C20083}"/>
              </a:ext>
            </a:extLst>
          </p:cNvPr>
          <p:cNvGraphicFramePr/>
          <p:nvPr>
            <p:extLst>
              <p:ext uri="{D42A27DB-BD31-4B8C-83A1-F6EECF244321}">
                <p14:modId xmlns:p14="http://schemas.microsoft.com/office/powerpoint/2010/main" val="2495678548"/>
              </p:ext>
            </p:extLst>
          </p:nvPr>
        </p:nvGraphicFramePr>
        <p:xfrm>
          <a:off x="3625215" y="51048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exists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audiA1;</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621824"/>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Widely used as language independent data transfer format between computer systems</a:t>
            </a:r>
          </a:p>
        </p:txBody>
      </p:sp>
      <p:graphicFrame>
        <p:nvGraphicFramePr>
          <p:cNvPr id="5" name="Google Shape;462;p71">
            <a:extLst>
              <a:ext uri="{FF2B5EF4-FFF2-40B4-BE49-F238E27FC236}">
                <a16:creationId xmlns:a16="http://schemas.microsoft.com/office/drawing/2014/main" id="{24779963-D6CE-46EF-B26C-D040229F9E7D}"/>
              </a:ext>
            </a:extLst>
          </p:cNvPr>
          <p:cNvGraphicFramePr/>
          <p:nvPr>
            <p:extLst>
              <p:ext uri="{D42A27DB-BD31-4B8C-83A1-F6EECF244321}">
                <p14:modId xmlns:p14="http://schemas.microsoft.com/office/powerpoint/2010/main" val="2219386403"/>
              </p:ext>
            </p:extLst>
          </p:nvPr>
        </p:nvGraphicFramePr>
        <p:xfrm>
          <a:off x="2257063" y="2684150"/>
          <a:ext cx="4629875" cy="280162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audiA1 </a:t>
                      </a:r>
                      <a:r>
                        <a:rPr kumimoji="0" lang="en-US"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"make"</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"Audi"</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"model"</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"year"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AE81FF"/>
                          </a:solidFill>
                          <a:effectLst/>
                          <a:uLnTx/>
                          <a:uFillTx/>
                          <a:latin typeface="Consolas" panose="020B0609020204030204" pitchFamily="49" charset="0"/>
                          <a:ea typeface="+mn-ea"/>
                          <a:cs typeface="+mn-cs"/>
                        </a:rPr>
                        <a:t>2021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"options"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"Rims"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"Leather"</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"owner"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"John"</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lname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"Doe"</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72911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3981974"/>
          </a:xfrm>
        </p:spPr>
        <p:txBody>
          <a:bodyPr/>
          <a:lstStyle/>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en-US" b="1" dirty="0"/>
          </a:p>
          <a:p>
            <a:endParaRPr lang="en-US" dirty="0"/>
          </a:p>
          <a:p>
            <a:endParaRPr lang="en-US" dirty="0"/>
          </a:p>
          <a:p>
            <a:endParaRPr lang="en-US" dirty="0"/>
          </a:p>
          <a:p>
            <a:endParaRPr lang="en-US" dirty="0"/>
          </a:p>
          <a:p>
            <a:endParaRPr lang="en-US" dirty="0"/>
          </a:p>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endParaRPr lang="en-US" dirty="0"/>
          </a:p>
          <a:p>
            <a:endParaRPr lang="en-US" dirty="0"/>
          </a:p>
          <a:p>
            <a:endParaRPr lang="en-US" dirty="0"/>
          </a:p>
          <a:p>
            <a:endParaRPr lang="en-US" dirty="0"/>
          </a:p>
          <a:p>
            <a:endParaRPr lang="en-US" dirty="0"/>
          </a:p>
        </p:txBody>
      </p:sp>
      <p:graphicFrame>
        <p:nvGraphicFramePr>
          <p:cNvPr id="5" name="Google Shape;462;p71">
            <a:extLst>
              <a:ext uri="{FF2B5EF4-FFF2-40B4-BE49-F238E27FC236}">
                <a16:creationId xmlns:a16="http://schemas.microsoft.com/office/drawing/2014/main" id="{016512E5-6DF4-4338-A024-320965D31E9F}"/>
              </a:ext>
            </a:extLst>
          </p:cNvPr>
          <p:cNvGraphicFramePr/>
          <p:nvPr>
            <p:extLst>
              <p:ext uri="{D42A27DB-BD31-4B8C-83A1-F6EECF244321}">
                <p14:modId xmlns:p14="http://schemas.microsoft.com/office/powerpoint/2010/main" val="2972852462"/>
              </p:ext>
            </p:extLst>
          </p:nvPr>
        </p:nvGraphicFramePr>
        <p:xfrm>
          <a:off x="1773636" y="2656592"/>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JSON.</a:t>
                      </a:r>
                      <a:r>
                        <a:rPr lang="nl-BE" sz="1350" b="0" dirty="0" err="1">
                          <a:solidFill>
                            <a:srgbClr val="A6E22E"/>
                          </a:solidFill>
                          <a:effectLst/>
                          <a:latin typeface="Consolas" panose="020B0609020204030204" pitchFamily="49" charset="0"/>
                        </a:rPr>
                        <a:t>stringify</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400" b="0" dirty="0">
                          <a:solidFill>
                            <a:srgbClr val="88846F"/>
                          </a:solidFill>
                          <a:effectLst/>
                          <a:latin typeface="Consolas" panose="020B0609020204030204" pitchFamily="49" charset="0"/>
                        </a:rPr>
                        <a:t>'</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make":"Audi</a:t>
                      </a:r>
                      <a:r>
                        <a:rPr lang="nl-BE" sz="1350" b="0" dirty="0">
                          <a:solidFill>
                            <a:srgbClr val="88846F"/>
                          </a:solidFill>
                          <a:effectLst/>
                          <a:latin typeface="Consolas" panose="020B0609020204030204" pitchFamily="49" charset="0"/>
                        </a:rPr>
                        <a:t>"}</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FC7FD2B8-9C24-42E4-9602-A271E656DE20}"/>
              </a:ext>
            </a:extLst>
          </p:cNvPr>
          <p:cNvGraphicFramePr/>
          <p:nvPr>
            <p:extLst>
              <p:ext uri="{D42A27DB-BD31-4B8C-83A1-F6EECF244321}">
                <p14:modId xmlns:p14="http://schemas.microsoft.com/office/powerpoint/2010/main" val="723488327"/>
              </p:ext>
            </p:extLst>
          </p:nvPr>
        </p:nvGraphicFramePr>
        <p:xfrm>
          <a:off x="1773635" y="4497896"/>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JSON.</a:t>
                      </a:r>
                      <a:r>
                        <a:rPr lang="nl-BE" sz="1400" b="0" dirty="0" err="1">
                          <a:solidFill>
                            <a:srgbClr val="A6E22E"/>
                          </a:solidFill>
                          <a:effectLst/>
                          <a:latin typeface="Consolas" panose="020B0609020204030204" pitchFamily="49" charset="0"/>
                        </a:rPr>
                        <a:t>parse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make":"Audi</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870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r>
              <a:rPr lang="nl-BE" dirty="0"/>
              <a:t>Wat is de tekortkoming van de object </a:t>
            </a:r>
            <a:r>
              <a:rPr lang="nl-BE" dirty="0" err="1"/>
              <a:t>literal</a:t>
            </a:r>
            <a:r>
              <a:rPr lang="nl-BE" dirty="0"/>
              <a:t> ???</a:t>
            </a:r>
          </a:p>
        </p:txBody>
      </p:sp>
      <p:graphicFrame>
        <p:nvGraphicFramePr>
          <p:cNvPr id="5" name="Google Shape;462;p71">
            <a:extLst>
              <a:ext uri="{FF2B5EF4-FFF2-40B4-BE49-F238E27FC236}">
                <a16:creationId xmlns:a16="http://schemas.microsoft.com/office/drawing/2014/main" id="{7DABF477-0593-47C7-80DD-F1A2602A5B00}"/>
              </a:ext>
            </a:extLst>
          </p:cNvPr>
          <p:cNvGraphicFramePr/>
          <p:nvPr>
            <p:extLst>
              <p:ext uri="{D42A27DB-BD31-4B8C-83A1-F6EECF244321}">
                <p14:modId xmlns:p14="http://schemas.microsoft.com/office/powerpoint/2010/main" val="3296724936"/>
              </p:ext>
            </p:extLst>
          </p:nvPr>
        </p:nvGraphicFramePr>
        <p:xfrm>
          <a:off x="1650335" y="2636912"/>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57079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1</a:t>
            </a:r>
          </a:p>
        </p:txBody>
      </p:sp>
      <p:graphicFrame>
        <p:nvGraphicFramePr>
          <p:cNvPr id="462" name="Google Shape;462;p71"/>
          <p:cNvGraphicFramePr/>
          <p:nvPr>
            <p:extLst>
              <p:ext uri="{D42A27DB-BD31-4B8C-83A1-F6EECF244321}">
                <p14:modId xmlns:p14="http://schemas.microsoft.com/office/powerpoint/2010/main" val="845669710"/>
              </p:ext>
            </p:extLst>
          </p:nvPr>
        </p:nvGraphicFramePr>
        <p:xfrm>
          <a:off x="2257062" y="2536552"/>
          <a:ext cx="4629875" cy="226060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Car</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return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make: </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model: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year: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getFullName</a:t>
                      </a:r>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return</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 "</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8184511"/>
              </p:ext>
            </p:extLst>
          </p:nvPr>
        </p:nvGraphicFramePr>
        <p:xfrm>
          <a:off x="2257063" y="5184492"/>
          <a:ext cx="4629875" cy="34036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2</a:t>
            </a:r>
          </a:p>
        </p:txBody>
      </p:sp>
      <p:graphicFrame>
        <p:nvGraphicFramePr>
          <p:cNvPr id="462" name="Google Shape;462;p71"/>
          <p:cNvGraphicFramePr/>
          <p:nvPr>
            <p:extLst>
              <p:ext uri="{D42A27DB-BD31-4B8C-83A1-F6EECF244321}">
                <p14:modId xmlns:p14="http://schemas.microsoft.com/office/powerpoint/2010/main" val="753374507"/>
              </p:ext>
            </p:extLst>
          </p:nvPr>
        </p:nvGraphicFramePr>
        <p:xfrm>
          <a:off x="2257063" y="2684150"/>
          <a:ext cx="4629875" cy="204724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u="sng" dirty="0">
                          <a:solidFill>
                            <a:srgbClr val="A6E22E"/>
                          </a:solidFill>
                          <a:effectLst/>
                          <a:latin typeface="Consolas" panose="020B0609020204030204" pitchFamily="49" charset="0"/>
                        </a:rPr>
                        <a:t>Car</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this = {}; (implicitly)</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err="1">
                          <a:solidFill>
                            <a:srgbClr val="FD971F"/>
                          </a:solidFill>
                          <a:effectLst/>
                          <a:latin typeface="Consolas" panose="020B0609020204030204" pitchFamily="49" charset="0"/>
                        </a:rPr>
                        <a:t>this</a:t>
                      </a:r>
                      <a:r>
                        <a:rPr lang="en-US" sz="1400" b="0" dirty="0" err="1">
                          <a:solidFill>
                            <a:srgbClr val="F8F8F2"/>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FD971F"/>
                          </a:solidFill>
                          <a:effectLst/>
                          <a:latin typeface="Consolas" panose="020B0609020204030204" pitchFamily="49" charset="0"/>
                        </a:rPr>
                        <a:t>this</a:t>
                      </a:r>
                      <a:r>
                        <a:rPr lang="en-US" sz="1400" b="0" dirty="0" err="1">
                          <a:solidFill>
                            <a:srgbClr val="F8F8F2"/>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FD971F"/>
                          </a:solidFill>
                          <a:effectLst/>
                          <a:latin typeface="Consolas" panose="020B0609020204030204" pitchFamily="49" charset="0"/>
                        </a:rPr>
                        <a:t>this</a:t>
                      </a:r>
                      <a:r>
                        <a:rPr lang="en-US" sz="1400" b="0" dirty="0" err="1">
                          <a:solidFill>
                            <a:srgbClr val="F8F8F2"/>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return this; (implicitly)</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3752140178"/>
              </p:ext>
            </p:extLst>
          </p:nvPr>
        </p:nvGraphicFramePr>
        <p:xfrm>
          <a:off x="2257063" y="5093326"/>
          <a:ext cx="4629875" cy="34036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023798"/>
      </p:ext>
    </p:extLst>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4817</TotalTime>
  <Words>8830</Words>
  <Application>Microsoft Office PowerPoint</Application>
  <PresentationFormat>On-screen Show (4:3)</PresentationFormat>
  <Paragraphs>1254</Paragraphs>
  <Slides>153</Slides>
  <Notes>108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153</vt:i4>
      </vt:variant>
    </vt:vector>
  </HeadingPairs>
  <TitlesOfParts>
    <vt:vector size="161"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DOM</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event</vt:lpstr>
      <vt:lpstr>Oefening</vt:lpstr>
      <vt:lpstr>DOM</vt:lpstr>
      <vt:lpstr>Oefening</vt:lpstr>
      <vt:lpstr>Event listeners</vt:lpstr>
      <vt:lpstr>Event Listeners</vt:lpstr>
      <vt:lpstr>Event Listeners</vt:lpstr>
      <vt:lpstr>Oefening</vt:lpstr>
      <vt:lpstr>jQuery</vt:lpstr>
      <vt:lpstr>This</vt:lpstr>
      <vt:lpstr>‘this’</vt:lpstr>
      <vt:lpstr>Popquiz</vt:lpstr>
      <vt:lpstr>Popquiz</vt:lpstr>
      <vt:lpstr>‘this’</vt:lpstr>
      <vt:lpstr>PowerPoint Presentation</vt:lpstr>
      <vt:lpstr>Objecten</vt:lpstr>
      <vt:lpstr>Objecten</vt:lpstr>
      <vt:lpstr>Objecten – Object Literal</vt:lpstr>
      <vt:lpstr>Objecten – Object Literal</vt:lpstr>
      <vt:lpstr>Objecten - JSON</vt:lpstr>
      <vt:lpstr>Objecten - JSON</vt:lpstr>
      <vt:lpstr>Objecten – Object Literal</vt:lpstr>
      <vt:lpstr>Objecten – Constructor Functions</vt:lpstr>
      <vt:lpstr>Objecten – Constructor Functions</vt:lpstr>
      <vt:lpstr>Oefening</vt:lpstr>
      <vt:lpstr>Object - Inheritance</vt:lpstr>
      <vt:lpstr>Object - Inheritance</vt:lpstr>
      <vt:lpstr>Oefening</vt:lpstr>
      <vt:lpstr>Objects - Prototypes</vt:lpstr>
      <vt:lpstr>Objects - Prototypes</vt:lpstr>
      <vt:lpstr>Object  Prototype inheritance</vt:lpstr>
      <vt:lpstr>Oefening</vt:lpstr>
      <vt:lpstr>Closure</vt:lpstr>
      <vt:lpstr>Private variable</vt:lpstr>
      <vt:lpstr>Private variable</vt:lpstr>
      <vt:lpstr>Oefening</vt:lpstr>
      <vt:lpstr>Strict mode</vt:lpstr>
      <vt:lpstr>Strict mode</vt:lpstr>
      <vt:lpstr>Strict mode - Gebruik</vt:lpstr>
      <vt:lpstr>Strict mode - Gebruik</vt:lpstr>
      <vt:lpstr>Strict mode - example</vt:lpstr>
      <vt:lpstr>Strict mode - example</vt:lpstr>
      <vt:lpstr>Strict mode - example</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Oefening</vt:lpstr>
      <vt:lpstr>ES6</vt:lpstr>
      <vt:lpstr>Callbacks</vt:lpstr>
      <vt:lpstr>Callbacks</vt:lpstr>
      <vt:lpstr>Callbacks - Voorbeeld</vt:lpstr>
      <vt:lpstr>Oefening</vt:lpstr>
      <vt:lpstr>Callback Hell</vt:lpstr>
      <vt:lpstr>Callback Hell</vt:lpstr>
      <vt:lpstr>Promises</vt:lpstr>
      <vt:lpstr>Promises</vt:lpstr>
      <vt:lpstr>Popquiz</vt:lpstr>
      <vt:lpstr>Promises - Example</vt:lpstr>
      <vt:lpstr>Promises - Compared to Callbacks</vt:lpstr>
      <vt:lpstr>Promises - Chaining</vt:lpstr>
      <vt:lpstr>Oefening</vt:lpstr>
      <vt:lpstr>Async/await</vt:lpstr>
      <vt:lpstr>Async/await</vt:lpstr>
      <vt:lpstr>Async/await - Example</vt:lpstr>
      <vt:lpstr>Oefening</vt:lpstr>
      <vt:lpstr>PowerPoint Presentation</vt:lpstr>
      <vt:lpstr>Web APIs</vt:lpstr>
      <vt:lpstr>Web APIs</vt:lpstr>
      <vt:lpstr>Oefening</vt:lpstr>
      <vt:lpstr>Overkoepelende Oefening</vt:lpstr>
      <vt:lpstr>Overkoepelende Oefening</vt:lpstr>
      <vt:lpstr>Overkoepelende Oefening - Willekeurig voorbeeld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458</cp:revision>
  <dcterms:created xsi:type="dcterms:W3CDTF">2019-06-17T09:32:51Z</dcterms:created>
  <dcterms:modified xsi:type="dcterms:W3CDTF">2021-05-09T18:55:17Z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