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57"/>
  </p:notesMasterIdLst>
  <p:handoutMasterIdLst>
    <p:handoutMasterId r:id="rId158"/>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34" r:id="rId81"/>
    <p:sldId id="577" r:id="rId82"/>
    <p:sldId id="613" r:id="rId83"/>
    <p:sldId id="595" r:id="rId84"/>
    <p:sldId id="580" r:id="rId85"/>
    <p:sldId id="579" r:id="rId86"/>
    <p:sldId id="559" r:id="rId87"/>
    <p:sldId id="614" r:id="rId88"/>
    <p:sldId id="593" r:id="rId89"/>
    <p:sldId id="304" r:id="rId90"/>
    <p:sldId id="305" r:id="rId91"/>
    <p:sldId id="306" r:id="rId92"/>
    <p:sldId id="307" r:id="rId93"/>
    <p:sldId id="308" r:id="rId94"/>
    <p:sldId id="592" r:id="rId95"/>
    <p:sldId id="299" r:id="rId96"/>
    <p:sldId id="638" r:id="rId97"/>
    <p:sldId id="566" r:id="rId98"/>
    <p:sldId id="587" r:id="rId99"/>
    <p:sldId id="588" r:id="rId100"/>
    <p:sldId id="639" r:id="rId101"/>
    <p:sldId id="300" r:id="rId102"/>
    <p:sldId id="640" r:id="rId103"/>
    <p:sldId id="636" r:id="rId104"/>
    <p:sldId id="641" r:id="rId105"/>
    <p:sldId id="301" r:id="rId106"/>
    <p:sldId id="302" r:id="rId107"/>
    <p:sldId id="643" r:id="rId108"/>
    <p:sldId id="303" r:id="rId109"/>
    <p:sldId id="527" r:id="rId110"/>
    <p:sldId id="528" r:id="rId111"/>
    <p:sldId id="637" r:id="rId112"/>
    <p:sldId id="573" r:id="rId113"/>
    <p:sldId id="533" r:id="rId114"/>
    <p:sldId id="596" r:id="rId115"/>
    <p:sldId id="309" r:id="rId116"/>
    <p:sldId id="310" r:id="rId117"/>
    <p:sldId id="311" r:id="rId118"/>
    <p:sldId id="312" r:id="rId119"/>
    <p:sldId id="597" r:id="rId120"/>
    <p:sldId id="313" r:id="rId121"/>
    <p:sldId id="314" r:id="rId122"/>
    <p:sldId id="315" r:id="rId123"/>
    <p:sldId id="316" r:id="rId124"/>
    <p:sldId id="317" r:id="rId125"/>
    <p:sldId id="318" r:id="rId126"/>
    <p:sldId id="319" r:id="rId127"/>
    <p:sldId id="320" r:id="rId128"/>
    <p:sldId id="321" r:id="rId129"/>
    <p:sldId id="322" r:id="rId130"/>
    <p:sldId id="323" r:id="rId131"/>
    <p:sldId id="333" r:id="rId132"/>
    <p:sldId id="599" r:id="rId133"/>
    <p:sldId id="535" r:id="rId134"/>
    <p:sldId id="536" r:id="rId135"/>
    <p:sldId id="574" r:id="rId136"/>
    <p:sldId id="538" r:id="rId137"/>
    <p:sldId id="539" r:id="rId138"/>
    <p:sldId id="602" r:id="rId139"/>
    <p:sldId id="541" r:id="rId140"/>
    <p:sldId id="542" r:id="rId141"/>
    <p:sldId id="543" r:id="rId142"/>
    <p:sldId id="544" r:id="rId143"/>
    <p:sldId id="545" r:id="rId144"/>
    <p:sldId id="571" r:id="rId145"/>
    <p:sldId id="600" r:id="rId146"/>
    <p:sldId id="547" r:id="rId147"/>
    <p:sldId id="548" r:id="rId148"/>
    <p:sldId id="570" r:id="rId149"/>
    <p:sldId id="553" r:id="rId150"/>
    <p:sldId id="601" r:id="rId151"/>
    <p:sldId id="555" r:id="rId152"/>
    <p:sldId id="556" r:id="rId153"/>
    <p:sldId id="585" r:id="rId154"/>
    <p:sldId id="583" r:id="rId155"/>
    <p:sldId id="584" r:id="rId1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34"/>
            <p14:sldId id="577"/>
            <p14:sldId id="613"/>
          </p14:sldIdLst>
        </p14:section>
        <p14:section name="Event listeners" id="{82033964-5980-4094-ABDF-C75B6C8FC614}">
          <p14:sldIdLst>
            <p14:sldId id="595"/>
            <p14:sldId id="580"/>
            <p14:sldId id="579"/>
            <p14:sldId id="559"/>
            <p14:sldId id="614"/>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587"/>
            <p14:sldId id="588"/>
            <p14:sldId id="639"/>
            <p14:sldId id="300"/>
            <p14:sldId id="640"/>
            <p14:sldId id="636"/>
            <p14:sldId id="641"/>
          </p14:sldIdLst>
        </p14:section>
        <p14:section name="Prototypes" id="{842A69D2-7B85-4CE8-99C0-723115EA1A07}">
          <p14:sldIdLst>
            <p14:sldId id="301"/>
            <p14:sldId id="302"/>
            <p14:sldId id="643"/>
            <p14:sldId id="303"/>
          </p14:sldIdLst>
        </p14:section>
        <p14:section name="Closure" id="{C10D9FFC-A616-4DEA-BAC2-9C35D577920C}">
          <p14:sldIdLst>
            <p14:sldId id="527"/>
            <p14:sldId id="528"/>
            <p14:sldId id="637"/>
            <p14:sldId id="573"/>
            <p14:sldId id="533"/>
          </p14:sldIdLst>
        </p14:section>
        <p14:section name="Strict" id="{59CD1419-30A2-477E-8414-4CA2C9506205}">
          <p14:sldIdLst>
            <p14:sldId id="596"/>
            <p14:sldId id="309"/>
            <p14:sldId id="310"/>
            <p14:sldId id="311"/>
            <p14:sldId id="312"/>
          </p14:sldIdLst>
        </p14:section>
        <p14:section name="ES6" id="{D4CCB08D-7F97-4415-B83E-AD71163B988C}">
          <p14:sldIdLst>
            <p14:sldId id="597"/>
            <p14:sldId id="313"/>
            <p14:sldId id="314"/>
            <p14:sldId id="315"/>
            <p14:sldId id="316"/>
            <p14:sldId id="317"/>
            <p14:sldId id="318"/>
            <p14:sldId id="319"/>
            <p14:sldId id="320"/>
            <p14:sldId id="321"/>
            <p14:sldId id="322"/>
            <p14:sldId id="323"/>
            <p14:sldId id="333"/>
          </p14:sldIdLst>
        </p14:section>
        <p14:section name="Callbacks" id="{43635AE0-3568-45E3-A7C2-B97E9B407026}">
          <p14:sldIdLst>
            <p14:sldId id="599"/>
            <p14:sldId id="535"/>
            <p14:sldId id="536"/>
            <p14:sldId id="574"/>
            <p14:sldId id="538"/>
            <p14:sldId id="539"/>
          </p14:sldIdLst>
        </p14:section>
        <p14:section name="Promises" id="{1E029E75-C4C3-4153-ACAF-509312671351}">
          <p14:sldIdLst>
            <p14:sldId id="602"/>
            <p14:sldId id="541"/>
            <p14:sldId id="542"/>
            <p14:sldId id="543"/>
            <p14:sldId id="544"/>
            <p14:sldId id="545"/>
            <p14:sldId id="571"/>
          </p14:sldIdLst>
        </p14:section>
        <p14:section name="Async/await" id="{F4A78E04-1F22-42C5-98A1-E35068DB4C9E}">
          <p14:sldIdLst>
            <p14:sldId id="600"/>
            <p14:sldId id="547"/>
            <p14:sldId id="548"/>
            <p14:sldId id="570"/>
            <p14:sldId id="553"/>
          </p14:sldIdLst>
        </p14:section>
        <p14:section name="Web APIs" id="{1FD24772-3075-4495-8886-A88D98D2E3A8}">
          <p14:sldIdLst>
            <p14:sldId id="601"/>
            <p14:sldId id="555"/>
            <p14:sldId id="556"/>
          </p14:sldIdLst>
        </p14:section>
        <p14:section name="Overkoepelende Oefening" id="{8A6FC131-BACD-43C0-B3D6-58016E33D948}">
          <p14:sldIdLst>
            <p14:sldId id="585"/>
            <p14:sldId id="583"/>
            <p14:sldId id="584"/>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0834" autoAdjust="0"/>
  </p:normalViewPr>
  <p:slideViewPr>
    <p:cSldViewPr snapToObjects="1">
      <p:cViewPr varScale="1">
        <p:scale>
          <a:sx n="103" d="100"/>
          <a:sy n="103" d="100"/>
        </p:scale>
        <p:origin x="1674" y="114"/>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viewProps" Target="viewProp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microsoft.com/office/2016/11/relationships/changesInfo" Target="changesInfos/changesInfo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8/05/2021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8/05/2021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86.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02.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06.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12.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17.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https://developer.mozilla.org/en-US/docs/Web/JavaScript/Guide/Using_promises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3002962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45b729328_0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45b72932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 File reading, API calls, JSON Parsing (use as excercise 6)</a:t>
            </a:r>
            <a:endParaRPr/>
          </a:p>
        </p:txBody>
      </p:sp>
    </p:spTree>
    <p:extLst>
      <p:ext uri="{BB962C8B-B14F-4D97-AF65-F5344CB8AC3E}">
        <p14:creationId xmlns:p14="http://schemas.microsoft.com/office/powerpoint/2010/main" val="249384387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function will be used while explaining async/await. Take note</a:t>
            </a:r>
            <a:endParaRPr/>
          </a:p>
        </p:txBody>
      </p:sp>
    </p:spTree>
    <p:extLst>
      <p:ext uri="{BB962C8B-B14F-4D97-AF65-F5344CB8AC3E}">
        <p14:creationId xmlns:p14="http://schemas.microsoft.com/office/powerpoint/2010/main" val="14303550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43593f351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43593f35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77818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37303b96a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337303b96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Cache: Performs a request and caches the response</a:t>
            </a:r>
            <a:endParaRPr/>
          </a:p>
          <a:p>
            <a:pPr marL="0" lvl="0" indent="0" algn="l" rtl="0">
              <a:spcBef>
                <a:spcPts val="0"/>
              </a:spcBef>
              <a:spcAft>
                <a:spcPts val="0"/>
              </a:spcAft>
              <a:buNone/>
            </a:pPr>
            <a:r>
              <a:rPr lang="en"/>
              <a:t>Manifest: manifest.json</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152</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81</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Be smart, don’t use jQuery simply to use jQuery.</a:t>
            </a:r>
          </a:p>
          <a:p>
            <a:pPr marL="0" lvl="0" indent="0" algn="l" rtl="0">
              <a:spcBef>
                <a:spcPts val="0"/>
              </a:spcBef>
              <a:spcAft>
                <a:spcPts val="0"/>
              </a:spcAft>
              <a:buNone/>
            </a:pPr>
            <a:r>
              <a:rPr lang="en-US" dirty="0"/>
              <a:t>jQuery is useful for complex DOM manipulations, animations, event handling, cross-browser support</a:t>
            </a:r>
          </a:p>
          <a:p>
            <a:pPr marL="0" lvl="0" indent="0" algn="l" rtl="0">
              <a:spcBef>
                <a:spcPts val="0"/>
              </a:spcBef>
              <a:spcAft>
                <a:spcPts val="0"/>
              </a:spcAft>
              <a:buNone/>
            </a:pPr>
            <a:r>
              <a:rPr lang="en-US" dirty="0"/>
              <a:t>you do not need a library like jQuery to handle simple object selection by id or </a:t>
            </a:r>
            <a:r>
              <a:rPr lang="en-US" dirty="0" err="1"/>
              <a:t>classname</a:t>
            </a:r>
            <a:endParaRPr lang="en-US" dirty="0"/>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84</a:t>
            </a:fld>
            <a:endParaRPr lang="nl-NL"/>
          </a:p>
        </p:txBody>
      </p:sp>
    </p:spTree>
    <p:extLst>
      <p:ext uri="{BB962C8B-B14F-4D97-AF65-F5344CB8AC3E}">
        <p14:creationId xmlns:p14="http://schemas.microsoft.com/office/powerpoint/2010/main" val="27970579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97</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8/05/2021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101</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18671613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47832a2c4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47832a2c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is function scoped, </a:t>
            </a:r>
            <a:r>
              <a:rPr lang="en-US" dirty="0" err="1"/>
              <a:t>daardoor</a:t>
            </a:r>
            <a:r>
              <a:rPr lang="en-US" dirty="0"/>
              <a:t> </a:t>
            </a:r>
            <a:r>
              <a:rPr lang="en-US" dirty="0" err="1"/>
              <a:t>bestaat</a:t>
            </a:r>
            <a:r>
              <a:rPr lang="en-US" dirty="0"/>
              <a:t> “</a:t>
            </a:r>
            <a:r>
              <a:rPr lang="en-US" dirty="0" err="1"/>
              <a:t>i</a:t>
            </a:r>
            <a:r>
              <a:rPr lang="en-US" dirty="0"/>
              <a:t>” in de global context. </a:t>
            </a:r>
            <a:r>
              <a:rPr lang="en-US" dirty="0" err="1"/>
              <a:t>Zodra</a:t>
            </a:r>
            <a:r>
              <a:rPr lang="en-US" dirty="0"/>
              <a:t> de </a:t>
            </a:r>
            <a:r>
              <a:rPr lang="en-US" dirty="0" err="1"/>
              <a:t>testFunctionX</a:t>
            </a:r>
            <a:r>
              <a:rPr lang="en-US" dirty="0"/>
              <a:t>() </a:t>
            </a:r>
            <a:r>
              <a:rPr lang="en-US" dirty="0" err="1"/>
              <a:t>methoden</a:t>
            </a:r>
            <a:r>
              <a:rPr lang="en-US" dirty="0"/>
              <a:t> </a:t>
            </a:r>
            <a:r>
              <a:rPr lang="en-US" dirty="0" err="1"/>
              <a:t>worden</a:t>
            </a:r>
            <a:r>
              <a:rPr lang="en-US" dirty="0"/>
              <a:t> </a:t>
            </a:r>
            <a:r>
              <a:rPr lang="en-US" dirty="0" err="1"/>
              <a:t>uitgevoerd</a:t>
            </a:r>
            <a:r>
              <a:rPr lang="en-US" dirty="0"/>
              <a:t> is de </a:t>
            </a:r>
            <a:r>
              <a:rPr lang="en-US" dirty="0" err="1"/>
              <a:t>waarde</a:t>
            </a:r>
            <a:r>
              <a:rPr lang="en-US" dirty="0"/>
              <a:t> </a:t>
            </a:r>
            <a:r>
              <a:rPr lang="en-US" dirty="0" err="1"/>
              <a:t>dus</a:t>
            </a:r>
            <a:r>
              <a:rPr lang="en-US" dirty="0"/>
              <a:t> 3, want </a:t>
            </a:r>
            <a:r>
              <a:rPr lang="en-US" dirty="0" err="1"/>
              <a:t>na</a:t>
            </a:r>
            <a:r>
              <a:rPr lang="en-US" dirty="0"/>
              <a:t> het </a:t>
            </a:r>
            <a:r>
              <a:rPr lang="en-US" dirty="0" err="1"/>
              <a:t>doorlopen</a:t>
            </a:r>
            <a:r>
              <a:rPr lang="en-US" dirty="0"/>
              <a:t> van de for loop is de </a:t>
            </a:r>
            <a:r>
              <a:rPr lang="en-US" dirty="0" err="1"/>
              <a:t>waarde</a:t>
            </a:r>
            <a:r>
              <a:rPr lang="en-US" dirty="0"/>
              <a:t> van </a:t>
            </a:r>
            <a:r>
              <a:rPr lang="en-US" dirty="0" err="1"/>
              <a:t>i</a:t>
            </a:r>
            <a:r>
              <a:rPr lang="en-US" dirty="0"/>
              <a:t> 3.</a:t>
            </a:r>
          </a:p>
          <a:p>
            <a:pPr marL="0" lvl="0" indent="0" algn="l" rtl="0">
              <a:spcBef>
                <a:spcPts val="0"/>
              </a:spcBef>
              <a:spcAft>
                <a:spcPts val="0"/>
              </a:spcAft>
              <a:buNone/>
            </a:pPr>
            <a:r>
              <a:rPr lang="en-US" dirty="0" err="1"/>
              <a:t>Simpelste</a:t>
            </a:r>
            <a:r>
              <a:rPr lang="en-US" dirty="0"/>
              <a:t> </a:t>
            </a:r>
            <a:r>
              <a:rPr lang="en-US" dirty="0" err="1"/>
              <a:t>oplossing</a:t>
            </a:r>
            <a:r>
              <a:rPr lang="en-US" dirty="0"/>
              <a:t>: let of const </a:t>
            </a:r>
            <a:r>
              <a:rPr lang="en-US" dirty="0" err="1"/>
              <a:t>gebruiken</a:t>
            </a:r>
            <a:r>
              <a:rPr lang="en-US" dirty="0"/>
              <a:t> </a:t>
            </a:r>
            <a:r>
              <a:rPr lang="en-US" dirty="0" err="1"/>
              <a:t>ipv</a:t>
            </a:r>
            <a:r>
              <a:rPr lang="en-US" dirty="0"/>
              <a:t> var, </a:t>
            </a:r>
            <a:r>
              <a:rPr lang="en-US" dirty="0" err="1"/>
              <a:t>deze</a:t>
            </a:r>
            <a:r>
              <a:rPr lang="en-US" dirty="0"/>
              <a:t> </a:t>
            </a:r>
            <a:r>
              <a:rPr lang="en-US" dirty="0" err="1"/>
              <a:t>zijn</a:t>
            </a:r>
            <a:r>
              <a:rPr lang="en-US" dirty="0"/>
              <a:t> block scoped </a:t>
            </a:r>
            <a:r>
              <a:rPr lang="en-US" dirty="0" err="1"/>
              <a:t>en</a:t>
            </a:r>
            <a:r>
              <a:rPr lang="en-US" dirty="0"/>
              <a:t> </a:t>
            </a:r>
            <a:r>
              <a:rPr lang="en-US" dirty="0" err="1"/>
              <a:t>hebben</a:t>
            </a:r>
            <a:r>
              <a:rPr lang="en-US" dirty="0"/>
              <a:t> </a:t>
            </a:r>
            <a:r>
              <a:rPr lang="en-US" dirty="0" err="1"/>
              <a:t>een</a:t>
            </a:r>
            <a:r>
              <a:rPr lang="en-US" dirty="0"/>
              <a:t> </a:t>
            </a:r>
            <a:r>
              <a:rPr lang="en-US" dirty="0" err="1"/>
              <a:t>implementatieregel</a:t>
            </a:r>
            <a:r>
              <a:rPr lang="en-US" dirty="0"/>
              <a:t> die </a:t>
            </a:r>
            <a:r>
              <a:rPr lang="en-US" dirty="0" err="1"/>
              <a:t>zegt</a:t>
            </a:r>
            <a:r>
              <a:rPr lang="en-US" dirty="0"/>
              <a:t> </a:t>
            </a:r>
            <a:r>
              <a:rPr lang="en-US" dirty="0" err="1"/>
              <a:t>dat</a:t>
            </a:r>
            <a:r>
              <a:rPr lang="en-US" dirty="0"/>
              <a:t> </a:t>
            </a:r>
            <a:r>
              <a:rPr lang="en-US" dirty="0" err="1"/>
              <a:t>bij</a:t>
            </a:r>
            <a:r>
              <a:rPr lang="en-US" dirty="0"/>
              <a:t> </a:t>
            </a:r>
            <a:r>
              <a:rPr lang="en-US" dirty="0" err="1"/>
              <a:t>gebruik</a:t>
            </a:r>
            <a:r>
              <a:rPr lang="en-US" dirty="0"/>
              <a:t> in for </a:t>
            </a:r>
            <a:r>
              <a:rPr lang="en-US" dirty="0" err="1"/>
              <a:t>lussen</a:t>
            </a:r>
            <a:r>
              <a:rPr lang="en-US" dirty="0"/>
              <a:t> per </a:t>
            </a:r>
            <a:r>
              <a:rPr lang="en-US" dirty="0" err="1"/>
              <a:t>iteratie</a:t>
            </a:r>
            <a:r>
              <a:rPr lang="en-US" dirty="0"/>
              <a:t> </a:t>
            </a:r>
            <a:r>
              <a:rPr lang="en-US" dirty="0" err="1"/>
              <a:t>een</a:t>
            </a:r>
            <a:r>
              <a:rPr lang="en-US" dirty="0"/>
              <a:t> “</a:t>
            </a:r>
            <a:r>
              <a:rPr lang="en-US" dirty="0" err="1"/>
              <a:t>nieuwe</a:t>
            </a:r>
            <a:r>
              <a:rPr lang="en-US" dirty="0"/>
              <a:t>” </a:t>
            </a:r>
            <a:r>
              <a:rPr lang="en-US" dirty="0" err="1"/>
              <a:t>variabele</a:t>
            </a:r>
            <a:r>
              <a:rPr lang="en-US" dirty="0"/>
              <a:t> </a:t>
            </a:r>
            <a:r>
              <a:rPr lang="en-US" dirty="0" err="1"/>
              <a:t>moet</a:t>
            </a:r>
            <a:r>
              <a:rPr lang="en-US" dirty="0"/>
              <a:t> </a:t>
            </a:r>
            <a:r>
              <a:rPr lang="en-US" dirty="0" err="1"/>
              <a:t>gemaakt</a:t>
            </a:r>
            <a:r>
              <a:rPr lang="en-US" dirty="0"/>
              <a:t> </a:t>
            </a:r>
            <a:r>
              <a:rPr lang="en-US" dirty="0" err="1"/>
              <a:t>worden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01b1851a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01b1851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strict mode “this” is undefined when you’re in a function that’s not within an object.</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Assuming we are within the context of an object. In ES5 we’d have to store the this reference because, as we’ve previously seen, “this” would be the HTML element that was clicked on. However, in ES6 the arrow functions take care of this for you.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make it a lot easier to work OO in JavaScript. While previously you had to use constructor functions and could mimic inheritance using prototype chains, you can now use classes.</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564bef1c6_0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564bef1c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 the fact that Pizza is the prototype for HawaiiPizza.</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2001b1851a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2001b1851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 xmlns:ma14="http://schemas.microsoft.com/office/mac/drawingml/2011/main"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1.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2.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4.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0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0.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Breid het </a:t>
            </a:r>
            <a:r>
              <a:rPr lang="nl-BE" dirty="0" err="1"/>
              <a:t>spotify</a:t>
            </a:r>
            <a:r>
              <a:rPr lang="nl-BE" dirty="0"/>
              <a:t> project uit zodanig er meer informatie kan getoond worden over de nummer(liedjes)</a:t>
            </a:r>
          </a:p>
          <a:p>
            <a:pPr lvl="1"/>
            <a:r>
              <a:rPr lang="nl-BE" dirty="0"/>
              <a:t>Maak een song object met volgende </a:t>
            </a:r>
            <a:r>
              <a:rPr lang="nl-BE" dirty="0" err="1"/>
              <a:t>properties</a:t>
            </a:r>
            <a:r>
              <a:rPr lang="nl-BE" dirty="0"/>
              <a:t>: </a:t>
            </a:r>
            <a:r>
              <a:rPr lang="nl-BE" dirty="0" err="1"/>
              <a:t>Title</a:t>
            </a:r>
            <a:r>
              <a:rPr lang="nl-BE" dirty="0"/>
              <a:t>, Album,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32751611"/>
              </p:ext>
            </p:extLst>
          </p:nvPr>
        </p:nvGraphicFramePr>
        <p:xfrm>
          <a:off x="2256250" y="1986408"/>
          <a:ext cx="4629875" cy="321310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3021541763"/>
              </p:ext>
            </p:extLst>
          </p:nvPr>
        </p:nvGraphicFramePr>
        <p:xfrm>
          <a:off x="2257063" y="5517232"/>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508221501"/>
              </p:ext>
            </p:extLst>
          </p:nvPr>
        </p:nvGraphicFramePr>
        <p:xfrm>
          <a:off x="1668666" y="1391551"/>
          <a:ext cx="5806668" cy="424180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2335838194"/>
              </p:ext>
            </p:extLst>
          </p:nvPr>
        </p:nvGraphicFramePr>
        <p:xfrm>
          <a:off x="1668666" y="5883439"/>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1312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1689808"/>
          </a:xfrm>
        </p:spPr>
        <p:txBody>
          <a:bodyPr/>
          <a:lstStyle/>
          <a:p>
            <a:r>
              <a:rPr lang="en-US" dirty="0"/>
              <a:t>Maak </a:t>
            </a:r>
            <a:r>
              <a:rPr lang="en-US" dirty="0" err="1"/>
              <a:t>een</a:t>
            </a:r>
            <a:r>
              <a:rPr lang="en-US" dirty="0"/>
              <a:t> constructor function “Dog”</a:t>
            </a:r>
          </a:p>
          <a:p>
            <a:r>
              <a:rPr lang="en-US" dirty="0" err="1"/>
              <a:t>Voorzie</a:t>
            </a:r>
            <a:r>
              <a:rPr lang="en-US" dirty="0"/>
              <a:t> </a:t>
            </a:r>
            <a:r>
              <a:rPr lang="en-US" dirty="0" err="1"/>
              <a:t>een</a:t>
            </a:r>
            <a:r>
              <a:rPr lang="en-US" dirty="0"/>
              <a:t> </a:t>
            </a:r>
            <a:r>
              <a:rPr lang="en-US" dirty="0" err="1"/>
              <a:t>optionele</a:t>
            </a:r>
            <a:r>
              <a:rPr lang="en-US" dirty="0"/>
              <a:t> parameter “name”, </a:t>
            </a:r>
            <a:r>
              <a:rPr lang="en-US" dirty="0" err="1"/>
              <a:t>geef</a:t>
            </a:r>
            <a:r>
              <a:rPr lang="en-US" dirty="0"/>
              <a:t> </a:t>
            </a:r>
            <a:r>
              <a:rPr lang="en-US" dirty="0" err="1"/>
              <a:t>als</a:t>
            </a:r>
            <a:r>
              <a:rPr lang="en-US" dirty="0"/>
              <a:t> </a:t>
            </a:r>
            <a:r>
              <a:rPr lang="en-US" dirty="0" err="1"/>
              <a:t>standaardnaam</a:t>
            </a:r>
            <a:r>
              <a:rPr lang="en-US" dirty="0"/>
              <a:t> “Dog” </a:t>
            </a:r>
            <a:r>
              <a:rPr lang="en-US" dirty="0" err="1"/>
              <a:t>indien</a:t>
            </a:r>
            <a:r>
              <a:rPr lang="en-US" dirty="0"/>
              <a:t> </a:t>
            </a:r>
            <a:r>
              <a:rPr lang="en-US" dirty="0" err="1"/>
              <a:t>geen</a:t>
            </a:r>
            <a:r>
              <a:rPr lang="en-US" dirty="0"/>
              <a:t> name </a:t>
            </a:r>
            <a:r>
              <a:rPr lang="en-US" dirty="0" err="1"/>
              <a:t>wordt</a:t>
            </a:r>
            <a:r>
              <a:rPr lang="en-US" dirty="0"/>
              <a:t> </a:t>
            </a:r>
            <a:r>
              <a:rPr lang="en-US" dirty="0" err="1"/>
              <a:t>gespecifieerd</a:t>
            </a:r>
            <a:r>
              <a:rPr lang="en-US" dirty="0"/>
              <a:t>.</a:t>
            </a:r>
          </a:p>
          <a:p>
            <a:r>
              <a:rPr lang="en-US" dirty="0" err="1"/>
              <a:t>Maak</a:t>
            </a:r>
            <a:r>
              <a:rPr lang="en-US" dirty="0"/>
              <a:t> </a:t>
            </a:r>
            <a:r>
              <a:rPr lang="en-US" dirty="0" err="1"/>
              <a:t>een</a:t>
            </a:r>
            <a:r>
              <a:rPr lang="en-US" dirty="0"/>
              <a:t> </a:t>
            </a:r>
            <a:r>
              <a:rPr lang="en-US" dirty="0" err="1"/>
              <a:t>methode</a:t>
            </a:r>
            <a:r>
              <a:rPr lang="en-US" dirty="0"/>
              <a:t> “wiggle” op het prototype </a:t>
            </a:r>
            <a:r>
              <a:rPr lang="en-US" dirty="0" err="1"/>
              <a:t>en</a:t>
            </a:r>
            <a:r>
              <a:rPr lang="en-US" dirty="0"/>
              <a:t> </a:t>
            </a:r>
            <a:r>
              <a:rPr lang="en-US" dirty="0" err="1"/>
              <a:t>laat</a:t>
            </a:r>
            <a:r>
              <a:rPr lang="en-US" dirty="0"/>
              <a:t> </a:t>
            </a:r>
            <a:r>
              <a:rPr lang="en-US" dirty="0" err="1"/>
              <a:t>deze</a:t>
            </a:r>
            <a:r>
              <a:rPr lang="en-US" dirty="0"/>
              <a:t> “&lt;dog name&gt; is wiggling its tail!” </a:t>
            </a:r>
            <a:r>
              <a:rPr lang="en-US" dirty="0" err="1"/>
              <a:t>naar</a:t>
            </a:r>
            <a:r>
              <a:rPr lang="en-US" dirty="0"/>
              <a:t> de console </a:t>
            </a:r>
            <a:r>
              <a:rPr lang="en-US" dirty="0" err="1"/>
              <a:t>schrijven</a:t>
            </a:r>
            <a:endParaRPr lang="en-US" dirty="0"/>
          </a:p>
          <a:p>
            <a:pPr marL="0" indent="0">
              <a:buNone/>
            </a:pPr>
            <a:endParaRPr lang="nl-BE"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p:txBody>
          <a:bodyPr/>
          <a:lstStyle/>
          <a:p>
            <a:r>
              <a:rPr lang="en-US" dirty="0"/>
              <a:t>Wat </a:t>
            </a:r>
            <a:r>
              <a:rPr lang="en-US" dirty="0" err="1"/>
              <a:t>komt</a:t>
            </a:r>
            <a:r>
              <a:rPr lang="en-US" dirty="0"/>
              <a:t> </a:t>
            </a:r>
            <a:r>
              <a:rPr lang="en-US" dirty="0" err="1"/>
              <a:t>er</a:t>
            </a:r>
            <a:r>
              <a:rPr lang="en-US" dirty="0"/>
              <a:t> in de console?</a:t>
            </a:r>
            <a:endParaRPr lang="nl-BE" dirty="0"/>
          </a:p>
        </p:txBody>
      </p:sp>
      <p:graphicFrame>
        <p:nvGraphicFramePr>
          <p:cNvPr id="327" name="Google Shape;327;p49"/>
          <p:cNvGraphicFramePr/>
          <p:nvPr>
            <p:extLst>
              <p:ext uri="{D42A27DB-BD31-4B8C-83A1-F6EECF244321}">
                <p14:modId xmlns:p14="http://schemas.microsoft.com/office/powerpoint/2010/main" val="531892551"/>
              </p:ext>
            </p:extLst>
          </p:nvPr>
        </p:nvGraphicFramePr>
        <p:xfrm>
          <a:off x="1272525" y="3027706"/>
          <a:ext cx="6598950" cy="259588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makeFunc</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'VDAB’</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displayName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    }</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displayName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myFunc</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makeFunc</a:t>
                      </a:r>
                      <a:r>
                        <a:rPr lang="nl-BE" sz="1350" b="0" dirty="0">
                          <a:solidFill>
                            <a:srgbClr val="F8F8F2"/>
                          </a:solidFill>
                          <a:effectLst/>
                          <a:latin typeface="Consolas" panose="020B0609020204030204" pitchFamily="49" charset="0"/>
                        </a:rPr>
                        <a:t>();</a:t>
                      </a:r>
                    </a:p>
                    <a:p>
                      <a:r>
                        <a:rPr lang="nl-BE" sz="1350" b="0" dirty="0" err="1">
                          <a:solidFill>
                            <a:srgbClr val="A6E22E"/>
                          </a:solidFill>
                          <a:effectLst/>
                          <a:latin typeface="Consolas" panose="020B0609020204030204" pitchFamily="49" charset="0"/>
                        </a:rPr>
                        <a:t>myFunc</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927292"/>
          </a:xfrm>
        </p:spPr>
        <p:txBody>
          <a:bodyPr/>
          <a:lstStyle/>
          <a:p>
            <a:r>
              <a:rPr lang="nl-BE" dirty="0"/>
              <a:t>Probeer het </a:t>
            </a:r>
            <a:r>
              <a:rPr lang="nl-BE" dirty="0" err="1"/>
              <a:t>Closure</a:t>
            </a:r>
            <a:r>
              <a:rPr lang="nl-BE" dirty="0"/>
              <a:t> voorbeeld zelf uit</a:t>
            </a:r>
          </a:p>
          <a:p>
            <a:endParaRPr lang="nl-BE" dirty="0"/>
          </a:p>
          <a:p>
            <a:r>
              <a:rPr lang="nl-BE" dirty="0"/>
              <a:t>Probeer de </a:t>
            </a:r>
            <a:r>
              <a:rPr lang="nl-BE" dirty="0" err="1"/>
              <a:t>variable</a:t>
            </a:r>
            <a:r>
              <a:rPr lang="nl-BE" dirty="0"/>
              <a:t> name aan te passen buiten de functie </a:t>
            </a:r>
            <a:r>
              <a:rPr lang="nl-BE" dirty="0" err="1"/>
              <a:t>makeFunc</a:t>
            </a:r>
            <a:endParaRPr lang="nl-BE" dirty="0"/>
          </a:p>
        </p:txBody>
      </p:sp>
    </p:spTree>
    <p:extLst>
      <p:ext uri="{BB962C8B-B14F-4D97-AF65-F5344CB8AC3E}">
        <p14:creationId xmlns:p14="http://schemas.microsoft.com/office/powerpoint/2010/main" val="26518469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B4F1-0E43-4ED2-A1AF-465A87480C5F}"/>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4E5D2611-FB7F-411E-A137-69AE320DE20E}"/>
              </a:ext>
            </a:extLst>
          </p:cNvPr>
          <p:cNvSpPr>
            <a:spLocks noGrp="1"/>
          </p:cNvSpPr>
          <p:nvPr>
            <p:ph type="body" sz="quarter" idx="14"/>
          </p:nvPr>
        </p:nvSpPr>
        <p:spPr/>
        <p:txBody>
          <a:bodyPr/>
          <a:lstStyle/>
          <a:p>
            <a:r>
              <a:rPr lang="nl-BE" dirty="0"/>
              <a:t>Voer onderstaande code uit, wat zie je?</a:t>
            </a:r>
          </a:p>
          <a:p>
            <a:r>
              <a:rPr lang="nl-BE" dirty="0"/>
              <a:t>Waarom gebeurd dit en hoe los je het op?</a:t>
            </a:r>
          </a:p>
        </p:txBody>
      </p:sp>
      <p:graphicFrame>
        <p:nvGraphicFramePr>
          <p:cNvPr id="4" name="Google Shape;357;p53">
            <a:extLst>
              <a:ext uri="{FF2B5EF4-FFF2-40B4-BE49-F238E27FC236}">
                <a16:creationId xmlns:a16="http://schemas.microsoft.com/office/drawing/2014/main" id="{B7F179F2-CA98-47F0-B247-CF99C512B471}"/>
              </a:ext>
            </a:extLst>
          </p:cNvPr>
          <p:cNvGraphicFramePr/>
          <p:nvPr>
            <p:extLst>
              <p:ext uri="{D42A27DB-BD31-4B8C-83A1-F6EECF244321}">
                <p14:modId xmlns:p14="http://schemas.microsoft.com/office/powerpoint/2010/main" val="3557140981"/>
              </p:ext>
            </p:extLst>
          </p:nvPr>
        </p:nvGraphicFramePr>
        <p:xfrm>
          <a:off x="491775" y="2780928"/>
          <a:ext cx="8160450" cy="2619502"/>
        </p:xfrm>
        <a:graphic>
          <a:graphicData uri="http://schemas.openxmlformats.org/drawingml/2006/table">
            <a:tbl>
              <a:tblPr>
                <a:noFill/>
              </a:tblPr>
              <a:tblGrid>
                <a:gridCol w="81604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obj = {};</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75715E"/>
                          </a:solidFill>
                          <a:highlight>
                            <a:srgbClr val="272822"/>
                          </a:highlight>
                          <a:latin typeface="Consolas"/>
                          <a:ea typeface="Consolas"/>
                          <a:cs typeface="Consolas"/>
                          <a:sym typeface="Consolas"/>
                        </a:rPr>
                        <a:t>// loop creating three new functions</a:t>
                      </a: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for</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i = 0; i &lt; 3; i++)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obj[</a:t>
                      </a:r>
                      <a:r>
                        <a:rPr lang="en" sz="1100" dirty="0">
                          <a:solidFill>
                            <a:srgbClr val="A6E22E"/>
                          </a:solidFill>
                          <a:highlight>
                            <a:srgbClr val="272822"/>
                          </a:highlight>
                          <a:latin typeface="Consolas"/>
                          <a:ea typeface="Consolas"/>
                          <a:cs typeface="Consolas"/>
                          <a:sym typeface="Consolas"/>
                        </a:rPr>
                        <a:t>'testFunction'</a:t>
                      </a:r>
                      <a:r>
                        <a:rPr lang="en" sz="1100" dirty="0">
                          <a:solidFill>
                            <a:srgbClr val="DDDDDD"/>
                          </a:solidFill>
                          <a:highlight>
                            <a:srgbClr val="272822"/>
                          </a:highlight>
                          <a:latin typeface="Consolas"/>
                          <a:ea typeface="Consolas"/>
                          <a:cs typeface="Consolas"/>
                          <a:sym typeface="Consolas"/>
                        </a:rPr>
                        <a:t> + i] =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alert(i);</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75715E"/>
                          </a:solidFill>
                          <a:highlight>
                            <a:srgbClr val="272822"/>
                          </a:highlight>
                          <a:latin typeface="Consolas"/>
                          <a:ea typeface="Consolas"/>
                          <a:cs typeface="Consolas"/>
                          <a:sym typeface="Consolas"/>
                        </a:rPr>
                        <a:t>// test the functions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obj.testFunction1();</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obj.testFunction2();</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762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Oefening </a:t>
            </a:r>
            <a:r>
              <a:rPr lang="en" dirty="0"/>
              <a:t>– </a:t>
            </a:r>
            <a:r>
              <a:rPr lang="nl-BE" dirty="0"/>
              <a:t>Uitleg</a:t>
            </a:r>
            <a:endParaRPr dirty="0"/>
          </a:p>
        </p:txBody>
      </p:sp>
      <p:sp>
        <p:nvSpPr>
          <p:cNvPr id="2" name="Text Placeholder 1">
            <a:extLst>
              <a:ext uri="{FF2B5EF4-FFF2-40B4-BE49-F238E27FC236}">
                <a16:creationId xmlns:a16="http://schemas.microsoft.com/office/drawing/2014/main" id="{77C1B3CA-4AFB-47D7-9BD8-5E0A3A47E0CA}"/>
              </a:ext>
            </a:extLst>
          </p:cNvPr>
          <p:cNvSpPr>
            <a:spLocks noGrp="1"/>
          </p:cNvSpPr>
          <p:nvPr>
            <p:ph type="body" sz="quarter" idx="14"/>
          </p:nvPr>
        </p:nvSpPr>
        <p:spPr/>
        <p:txBody>
          <a:bodyPr/>
          <a:lstStyle/>
          <a:p>
            <a:endParaRPr lang="en-US"/>
          </a:p>
        </p:txBody>
      </p:sp>
      <p:graphicFrame>
        <p:nvGraphicFramePr>
          <p:cNvPr id="365" name="Google Shape;365;p54"/>
          <p:cNvGraphicFramePr/>
          <p:nvPr/>
        </p:nvGraphicFramePr>
        <p:xfrm>
          <a:off x="872825" y="2087375"/>
          <a:ext cx="7398350" cy="3005074"/>
        </p:xfrm>
        <a:graphic>
          <a:graphicData uri="http://schemas.openxmlformats.org/drawingml/2006/table">
            <a:tbl>
              <a:tblPr>
                <a:noFill/>
              </a:tblPr>
              <a:tblGrid>
                <a:gridCol w="7398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obj = {};</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loop creating three new functions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for</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i = 0; i &lt; 3; i++)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(value)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obj[</a:t>
                      </a:r>
                      <a:r>
                        <a:rPr lang="en" sz="1100">
                          <a:solidFill>
                            <a:srgbClr val="A6E22E"/>
                          </a:solidFill>
                          <a:highlight>
                            <a:srgbClr val="272822"/>
                          </a:highlight>
                          <a:latin typeface="Consolas"/>
                          <a:ea typeface="Consolas"/>
                          <a:cs typeface="Consolas"/>
                          <a:sym typeface="Consolas"/>
                        </a:rPr>
                        <a:t>'testFunction'</a:t>
                      </a:r>
                      <a:r>
                        <a:rPr lang="en" sz="1100">
                          <a:solidFill>
                            <a:srgbClr val="DDDDDD"/>
                          </a:solidFill>
                          <a:highlight>
                            <a:srgbClr val="272822"/>
                          </a:highlight>
                          <a:latin typeface="Consolas"/>
                          <a:ea typeface="Consolas"/>
                          <a:cs typeface="Consolas"/>
                          <a:sym typeface="Consolas"/>
                        </a:rPr>
                        <a:t> + value] =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alert(value);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})(i);</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test the functions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obj.testFunction0(); </a:t>
                      </a:r>
                      <a:r>
                        <a:rPr lang="en" sz="1100">
                          <a:solidFill>
                            <a:srgbClr val="75715E"/>
                          </a:solidFill>
                          <a:highlight>
                            <a:srgbClr val="272822"/>
                          </a:highlight>
                          <a:latin typeface="Consolas"/>
                          <a:ea typeface="Consolas"/>
                          <a:cs typeface="Consolas"/>
                          <a:sym typeface="Consolas"/>
                        </a:rPr>
                        <a:t>// alerts 3! Expected: 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obj.testFunction1(); </a:t>
                      </a:r>
                      <a:r>
                        <a:rPr lang="en" sz="1100">
                          <a:solidFill>
                            <a:srgbClr val="75715E"/>
                          </a:solidFill>
                          <a:highlight>
                            <a:srgbClr val="272822"/>
                          </a:highlight>
                          <a:latin typeface="Consolas"/>
                          <a:ea typeface="Consolas"/>
                          <a:cs typeface="Consolas"/>
                          <a:sym typeface="Consolas"/>
                        </a:rPr>
                        <a:t>// alerts 3! Expected: 1</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obj.testFunction2(); </a:t>
                      </a:r>
                      <a:r>
                        <a:rPr lang="en" sz="1100">
                          <a:solidFill>
                            <a:srgbClr val="75715E"/>
                          </a:solidFill>
                          <a:highlight>
                            <a:srgbClr val="272822"/>
                          </a:highlight>
                          <a:latin typeface="Consolas"/>
                          <a:ea typeface="Consolas"/>
                          <a:cs typeface="Consolas"/>
                          <a:sym typeface="Consolas"/>
                        </a:rPr>
                        <a:t>// alerts 3! Expected: 2</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3" name="Text Placeholder 2">
            <a:extLst>
              <a:ext uri="{FF2B5EF4-FFF2-40B4-BE49-F238E27FC236}">
                <a16:creationId xmlns:a16="http://schemas.microsoft.com/office/drawing/2014/main" id="{0F9C27F9-FB5A-4634-BC76-774DE08ADA3F}"/>
              </a:ext>
            </a:extLst>
          </p:cNvPr>
          <p:cNvSpPr>
            <a:spLocks noGrp="1"/>
          </p:cNvSpPr>
          <p:nvPr>
            <p:ph type="body" sz="quarter" idx="14"/>
          </p:nvPr>
        </p:nvSpPr>
        <p:spPr/>
        <p:txBody>
          <a:bodyPr/>
          <a:lstStyle/>
          <a:p>
            <a:endParaRPr lang="en-US"/>
          </a:p>
        </p:txBody>
      </p:sp>
      <p:sp>
        <p:nvSpPr>
          <p:cNvPr id="545" name="Google Shape;545;p83"/>
          <p:cNvSpPr txBox="1"/>
          <p:nvPr/>
        </p:nvSpPr>
        <p:spPr>
          <a:xfrm>
            <a:off x="1615925" y="2456125"/>
            <a:ext cx="5413800" cy="761400"/>
          </a:xfrm>
          <a:prstGeom prst="rect">
            <a:avLst/>
          </a:prstGeom>
          <a:noFill/>
          <a:ln>
            <a:noFill/>
          </a:ln>
        </p:spPr>
        <p:txBody>
          <a:bodyPr spcFirstLastPara="1" wrap="square" lIns="91425" tIns="91425" rIns="91425" bIns="91425" anchor="ctr" anchorCtr="0">
            <a:noAutofit/>
          </a:bodyPr>
          <a:lstStyle/>
          <a:p>
            <a:pPr>
              <a:lnSpc>
                <a:spcPct val="115000"/>
              </a:lnSpc>
              <a:spcAft>
                <a:spcPts val="1000"/>
              </a:spcAft>
            </a:pPr>
            <a:r>
              <a:rPr lang="en" sz="2000">
                <a:solidFill>
                  <a:srgbClr val="FFFFFF"/>
                </a:solidFill>
                <a:latin typeface="Roboto"/>
                <a:ea typeface="Roboto"/>
                <a:cs typeface="Roboto"/>
                <a:sym typeface="Roboto"/>
              </a:rPr>
              <a:t>What is ‘this’ in the following example?</a:t>
            </a:r>
            <a:endParaRPr sz="2000">
              <a:solidFill>
                <a:srgbClr val="FFFFFF"/>
              </a:solidFill>
              <a:latin typeface="Roboto"/>
              <a:ea typeface="Roboto"/>
              <a:cs typeface="Roboto"/>
              <a:sym typeface="Roboto"/>
            </a:endParaRPr>
          </a:p>
        </p:txBody>
      </p:sp>
      <p:graphicFrame>
        <p:nvGraphicFramePr>
          <p:cNvPr id="546" name="Google Shape;546;p83"/>
          <p:cNvGraphicFramePr/>
          <p:nvPr/>
        </p:nvGraphicFramePr>
        <p:xfrm>
          <a:off x="1728100" y="3137525"/>
          <a:ext cx="5684325" cy="1077214"/>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myMethod =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 </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'use strict'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myMethod();</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nvGraphicFramePr>
        <p:xfrm>
          <a:off x="1319175" y="3132825"/>
          <a:ext cx="6505625" cy="884428"/>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eat</a:t>
                      </a:r>
                      <a:r>
                        <a:rPr lang="en" sz="1100">
                          <a:solidFill>
                            <a:srgbClr val="DDDDDD"/>
                          </a:solidFill>
                          <a:highlight>
                            <a:srgbClr val="272822"/>
                          </a:highlight>
                          <a:latin typeface="Consolas"/>
                          <a:ea typeface="Consolas"/>
                          <a:cs typeface="Consolas"/>
                          <a:sym typeface="Consolas"/>
                        </a:rPr>
                        <a:t>(food = </a:t>
                      </a:r>
                      <a:r>
                        <a:rPr lang="en" sz="1100">
                          <a:solidFill>
                            <a:srgbClr val="A6E22E"/>
                          </a:solidFill>
                          <a:highlight>
                            <a:srgbClr val="272822"/>
                          </a:highlight>
                          <a:latin typeface="Consolas"/>
                          <a:ea typeface="Consolas"/>
                          <a:cs typeface="Consolas"/>
                          <a:sym typeface="Consolas"/>
                        </a:rPr>
                        <a:t>"pizza"</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.log(food);</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eat(); </a:t>
                      </a:r>
                      <a:r>
                        <a:rPr lang="en" sz="1100">
                          <a:solidFill>
                            <a:srgbClr val="75715E"/>
                          </a:solidFill>
                          <a:highlight>
                            <a:srgbClr val="272822"/>
                          </a:highlight>
                          <a:latin typeface="Consolas"/>
                          <a:ea typeface="Consolas"/>
                          <a:cs typeface="Consolas"/>
                          <a:sym typeface="Consolas"/>
                        </a:rPr>
                        <a:t>// pizza</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nvGraphicFramePr>
        <p:xfrm>
          <a:off x="1557575" y="3021125"/>
          <a:ext cx="6028850" cy="884428"/>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food = </a:t>
                      </a:r>
                      <a:r>
                        <a:rPr lang="en" sz="1100" dirty="0">
                          <a:solidFill>
                            <a:srgbClr val="A6E22E"/>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favoriteFood = </a:t>
                      </a:r>
                      <a:r>
                        <a:rPr lang="en" sz="1100" dirty="0">
                          <a:solidFill>
                            <a:srgbClr val="A6E22E"/>
                          </a:solidFill>
                          <a:highlight>
                            <a:srgbClr val="272822"/>
                          </a:highlight>
                          <a:latin typeface="Consolas"/>
                          <a:ea typeface="Consolas"/>
                          <a:cs typeface="Consolas"/>
                          <a:sym typeface="Consolas"/>
                        </a:rPr>
                        <a:t>`My favorite food is ${food}`</a:t>
                      </a:r>
                      <a:r>
                        <a:rPr lang="en" sz="1100" dirty="0">
                          <a:solidFill>
                            <a:srgbClr val="DDDDDD"/>
                          </a:solidFill>
                          <a:highlight>
                            <a:srgbClr val="272822"/>
                          </a:highlight>
                          <a:latin typeface="Consolas"/>
                          <a:ea typeface="Consolas"/>
                          <a:cs typeface="Consolas"/>
                          <a:sym typeface="Consolas"/>
                        </a:rPr>
                        <a:t>;</a:t>
                      </a:r>
                      <a:endParaRPr sz="1100" dirty="0">
                        <a:solidFill>
                          <a:srgbClr val="DDDDDD"/>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br>
                        <a:rPr lang="en" sz="1100" dirty="0">
                          <a:solidFill>
                            <a:srgbClr val="DDDDDD"/>
                          </a:solidFill>
                          <a:highlight>
                            <a:srgbClr val="272822"/>
                          </a:highlight>
                          <a:latin typeface="Consolas"/>
                          <a:ea typeface="Consolas"/>
                          <a:cs typeface="Consolas"/>
                          <a:sym typeface="Consolas"/>
                        </a:rPr>
                      </a:b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.log(favoriteFood); </a:t>
                      </a:r>
                      <a:r>
                        <a:rPr lang="en" sz="1100" dirty="0">
                          <a:solidFill>
                            <a:srgbClr val="75715E"/>
                          </a:solidFill>
                          <a:highlight>
                            <a:srgbClr val="272822"/>
                          </a:highlight>
                          <a:latin typeface="Consolas"/>
                          <a:ea typeface="Consolas"/>
                          <a:cs typeface="Consolas"/>
                          <a:sym typeface="Consolas"/>
                        </a:rPr>
                        <a:t>// My favorite food is pizza</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nvGraphicFramePr>
        <p:xfrm>
          <a:off x="1564513" y="2633875"/>
          <a:ext cx="6014950" cy="1655572"/>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food = </a:t>
                      </a:r>
                      <a:r>
                        <a:rPr lang="en" sz="1100">
                          <a:solidFill>
                            <a:srgbClr val="A6E22E"/>
                          </a:solidFill>
                          <a:highlight>
                            <a:srgbClr val="272822"/>
                          </a:highlight>
                          <a:latin typeface="Consolas"/>
                          <a:ea typeface="Consolas"/>
                          <a:cs typeface="Consolas"/>
                          <a:sym typeface="Consolas"/>
                        </a:rPr>
                        <a:t>`I'll have a</a:t>
                      </a:r>
                      <a:br>
                        <a:rPr lang="en" sz="1100">
                          <a:solidFill>
                            <a:srgbClr val="A6E22E"/>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   multi-layered</a:t>
                      </a:r>
                      <a:br>
                        <a:rPr lang="en" sz="1100">
                          <a:solidFill>
                            <a:srgbClr val="A6E22E"/>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   pizza`</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.log(food);</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I'll have a</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multi-layered</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pizza</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297325"/>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3565091237"/>
              </p:ext>
            </p:extLst>
          </p:nvPr>
        </p:nvGraphicFramePr>
        <p:xfrm>
          <a:off x="1225225" y="2491425"/>
          <a:ext cx="6693525" cy="2041144"/>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getMyPizzaAvailability</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pizza: </a:t>
                      </a:r>
                      <a:r>
                        <a:rPr lang="en" sz="1100" dirty="0">
                          <a:solidFill>
                            <a:srgbClr val="A6E22E"/>
                          </a:solidFill>
                          <a:highlight>
                            <a:srgbClr val="272822"/>
                          </a:highlight>
                          <a:latin typeface="Consolas"/>
                          <a:ea typeface="Consolas"/>
                          <a:cs typeface="Consolas"/>
                          <a:sym typeface="Consolas"/>
                        </a:rPr>
                        <a:t>"Hawaii"</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amountLeft: 10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 amountLeft, pizza } = getMyPizzaAvailability();</a:t>
                      </a:r>
                      <a:endParaRPr sz="1100" dirty="0">
                        <a:solidFill>
                          <a:srgbClr val="DDDDDD"/>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.log(amountLeft); </a:t>
                      </a:r>
                      <a:r>
                        <a:rPr lang="en" sz="1100" dirty="0">
                          <a:solidFill>
                            <a:srgbClr val="75715E"/>
                          </a:solidFill>
                          <a:highlight>
                            <a:srgbClr val="272822"/>
                          </a:highlight>
                          <a:latin typeface="Consolas"/>
                          <a:ea typeface="Consolas"/>
                          <a:cs typeface="Consolas"/>
                          <a:sym typeface="Consolas"/>
                        </a:rPr>
                        <a:t>// 10</a:t>
                      </a:r>
                      <a:br>
                        <a:rPr lang="en" sz="1100" dirty="0">
                          <a:solidFill>
                            <a:srgbClr val="DDDDDD"/>
                          </a:solidFill>
                          <a:highlight>
                            <a:srgbClr val="272822"/>
                          </a:highlight>
                          <a:latin typeface="Consolas"/>
                          <a:ea typeface="Consolas"/>
                          <a:cs typeface="Consolas"/>
                          <a:sym typeface="Consolas"/>
                        </a:rPr>
                      </a:b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.log(pizza); </a:t>
                      </a:r>
                      <a:r>
                        <a:rPr lang="en" sz="1100" dirty="0">
                          <a:solidFill>
                            <a:srgbClr val="75715E"/>
                          </a:solidFill>
                          <a:highlight>
                            <a:srgbClr val="272822"/>
                          </a:highlight>
                          <a:latin typeface="Consolas"/>
                          <a:ea typeface="Consolas"/>
                          <a:cs typeface="Consolas"/>
                          <a:sym typeface="Consolas"/>
                        </a:rPr>
                        <a:t>// Hawaii</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nvGraphicFramePr>
        <p:xfrm>
          <a:off x="2065650" y="2414150"/>
          <a:ext cx="5012675" cy="884428"/>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_this = </a:t>
                      </a:r>
                      <a:r>
                        <a:rPr lang="en" sz="1100" b="1">
                          <a:solidFill>
                            <a:srgbClr val="F92672"/>
                          </a:solidFill>
                          <a:highlight>
                            <a:srgbClr val="272822"/>
                          </a:highlight>
                          <a:latin typeface="Consolas"/>
                          <a:ea typeface="Consolas"/>
                          <a:cs typeface="Consolas"/>
                          <a:sym typeface="Consolas"/>
                        </a:rPr>
                        <a:t>this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r>
                        <a:rPr lang="en" sz="1100">
                          <a:solidFill>
                            <a:srgbClr val="A6E22E"/>
                          </a:solidFill>
                          <a:highlight>
                            <a:srgbClr val="272822"/>
                          </a:highlight>
                          <a:latin typeface="Consolas"/>
                          <a:ea typeface="Consolas"/>
                          <a:cs typeface="Consolas"/>
                          <a:sym typeface="Consolas"/>
                        </a:rPr>
                        <a:t>'.btn'</a:t>
                      </a:r>
                      <a:r>
                        <a:rPr lang="en" sz="1100">
                          <a:solidFill>
                            <a:srgbClr val="DDDDDD"/>
                          </a:solidFill>
                          <a:highlight>
                            <a:srgbClr val="272822"/>
                          </a:highlight>
                          <a:latin typeface="Consolas"/>
                          <a:ea typeface="Consolas"/>
                          <a:cs typeface="Consolas"/>
                          <a:sym typeface="Consolas"/>
                        </a:rPr>
                        <a:t>).click(</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(event){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_this.doAThing()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nvGraphicFramePr>
        <p:xfrm>
          <a:off x="2065675" y="4164475"/>
          <a:ext cx="4981350" cy="691642"/>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a:t>
                      </a:r>
                      <a:r>
                        <a:rPr lang="en" sz="1100">
                          <a:solidFill>
                            <a:srgbClr val="A6E22E"/>
                          </a:solidFill>
                          <a:highlight>
                            <a:srgbClr val="272822"/>
                          </a:highlight>
                          <a:latin typeface="Consolas"/>
                          <a:ea typeface="Consolas"/>
                          <a:cs typeface="Consolas"/>
                          <a:sym typeface="Consolas"/>
                        </a:rPr>
                        <a:t>'.btn'</a:t>
                      </a:r>
                      <a:r>
                        <a:rPr lang="en" sz="1100">
                          <a:solidFill>
                            <a:srgbClr val="DDDDDD"/>
                          </a:solidFill>
                          <a:highlight>
                            <a:srgbClr val="272822"/>
                          </a:highlight>
                          <a:latin typeface="Consolas"/>
                          <a:ea typeface="Consolas"/>
                          <a:cs typeface="Consolas"/>
                          <a:sym typeface="Consolas"/>
                        </a:rPr>
                        <a:t>).click((event)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.doAThing()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ES5</a:t>
            </a:r>
            <a:endParaRPr>
              <a:sym typeface="Roboto"/>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nvGraphicFramePr>
        <p:xfrm>
          <a:off x="1195650" y="1448125"/>
          <a:ext cx="6752700" cy="4354576"/>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class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constructor</a:t>
                      </a:r>
                      <a:r>
                        <a:rPr lang="en" sz="1100" dirty="0">
                          <a:solidFill>
                            <a:srgbClr val="DDDDDD"/>
                          </a:solidFill>
                          <a:highlight>
                            <a:srgbClr val="272822"/>
                          </a:highlight>
                          <a:latin typeface="Consolas"/>
                          <a:ea typeface="Consolas"/>
                          <a:cs typeface="Consolas"/>
                          <a:sym typeface="Consolas"/>
                        </a:rPr>
                        <a:t>(name, description)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.name = 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.description = description;</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toString()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.name + </a:t>
                      </a:r>
                      <a:r>
                        <a:rPr lang="en" sz="1100" dirty="0">
                          <a:solidFill>
                            <a:srgbClr val="A6E22E"/>
                          </a:solidFill>
                          <a:highlight>
                            <a:srgbClr val="272822"/>
                          </a:highlight>
                          <a:latin typeface="Consolas"/>
                          <a:ea typeface="Consolas"/>
                          <a:cs typeface="Consolas"/>
                          <a:sym typeface="Consolas"/>
                        </a:rPr>
                        <a:t>': '</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.description + </a:t>
                      </a:r>
                      <a:r>
                        <a:rPr lang="en" sz="1100" dirty="0">
                          <a:solidFill>
                            <a:srgbClr val="A6E22E"/>
                          </a:solidFill>
                          <a:highlight>
                            <a:srgbClr val="272822"/>
                          </a:highlight>
                          <a:latin typeface="Consolas"/>
                          <a:ea typeface="Consolas"/>
                          <a:cs typeface="Consolas"/>
                          <a:sym typeface="Consolas"/>
                        </a:rPr>
                        <a:t>')'</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class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HawaiiPizza</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extends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constructor</a:t>
                      </a:r>
                      <a:r>
                        <a:rPr lang="en" sz="1100" dirty="0">
                          <a:solidFill>
                            <a:srgbClr val="DDDDDD"/>
                          </a:solidFill>
                          <a:highlight>
                            <a:srgbClr val="272822"/>
                          </a:highlight>
                          <a:latin typeface="Consolas"/>
                          <a:ea typeface="Consolas"/>
                          <a:cs typeface="Consolas"/>
                          <a:sym typeface="Consolas"/>
                        </a:rPr>
                        <a:t>(x, y, ingredient)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super</a:t>
                      </a:r>
                      <a:r>
                        <a:rPr lang="en" sz="1100" dirty="0">
                          <a:solidFill>
                            <a:srgbClr val="DDDDDD"/>
                          </a:solidFill>
                          <a:highlight>
                            <a:srgbClr val="272822"/>
                          </a:highlight>
                          <a:latin typeface="Consolas"/>
                          <a:ea typeface="Consolas"/>
                          <a:cs typeface="Consolas"/>
                          <a:sym typeface="Consolas"/>
                        </a:rPr>
                        <a:t>(x, y);</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.ingredient = ingredient;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toString()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super</a:t>
                      </a:r>
                      <a:r>
                        <a:rPr lang="en" sz="1100" dirty="0">
                          <a:solidFill>
                            <a:srgbClr val="DDDDDD"/>
                          </a:solidFill>
                          <a:highlight>
                            <a:srgbClr val="272822"/>
                          </a:highlight>
                          <a:latin typeface="Consolas"/>
                          <a:ea typeface="Consolas"/>
                          <a:cs typeface="Consolas"/>
                          <a:sym typeface="Consolas"/>
                        </a:rPr>
                        <a:t>.toString() + </a:t>
                      </a:r>
                      <a:r>
                        <a:rPr lang="en" sz="1100" dirty="0">
                          <a:solidFill>
                            <a:srgbClr val="A6E22E"/>
                          </a:solidFill>
                          <a:highlight>
                            <a:srgbClr val="272822"/>
                          </a:highlight>
                          <a:latin typeface="Consolas"/>
                          <a:ea typeface="Consolas"/>
                          <a:cs typeface="Consolas"/>
                          <a:sym typeface="Consolas"/>
                        </a:rPr>
                        <a:t>' has '</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.ingredient;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let</a:t>
                      </a:r>
                      <a:r>
                        <a:rPr lang="en" sz="1100" dirty="0">
                          <a:solidFill>
                            <a:srgbClr val="DDDDDD"/>
                          </a:solidFill>
                          <a:highlight>
                            <a:srgbClr val="272822"/>
                          </a:highlight>
                          <a:latin typeface="Consolas"/>
                          <a:ea typeface="Consolas"/>
                          <a:cs typeface="Consolas"/>
                          <a:sym typeface="Consolas"/>
                        </a:rPr>
                        <a:t> pizza = </a:t>
                      </a:r>
                      <a:r>
                        <a:rPr lang="en" sz="1100" b="1" dirty="0">
                          <a:solidFill>
                            <a:srgbClr val="F92672"/>
                          </a:solidFill>
                          <a:highlight>
                            <a:srgbClr val="272822"/>
                          </a:highlight>
                          <a:latin typeface="Consolas"/>
                          <a:ea typeface="Consolas"/>
                          <a:cs typeface="Consolas"/>
                          <a:sym typeface="Consolas"/>
                        </a:rPr>
                        <a:t>new</a:t>
                      </a:r>
                      <a:r>
                        <a:rPr lang="en" sz="1100" dirty="0">
                          <a:solidFill>
                            <a:srgbClr val="DDDDDD"/>
                          </a:solidFill>
                          <a:highlight>
                            <a:srgbClr val="272822"/>
                          </a:highlight>
                          <a:latin typeface="Consolas"/>
                          <a:ea typeface="Consolas"/>
                          <a:cs typeface="Consolas"/>
                          <a:sym typeface="Consolas"/>
                        </a:rPr>
                        <a:t> HawaiiPizza(</a:t>
                      </a:r>
                      <a:r>
                        <a:rPr lang="en" sz="1100" dirty="0">
                          <a:solidFill>
                            <a:srgbClr val="A6E22E"/>
                          </a:solidFill>
                          <a:highlight>
                            <a:srgbClr val="272822"/>
                          </a:highlight>
                          <a:latin typeface="Consolas"/>
                          <a:ea typeface="Consolas"/>
                          <a:cs typeface="Consolas"/>
                          <a:sym typeface="Consolas"/>
                        </a:rPr>
                        <a:t>'Hawaii'</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':o'</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'pineapple'</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pizza.toString(); </a:t>
                      </a:r>
                      <a:r>
                        <a:rPr lang="en" sz="1100" dirty="0">
                          <a:solidFill>
                            <a:srgbClr val="75715E"/>
                          </a:solidFill>
                          <a:highlight>
                            <a:srgbClr val="272822"/>
                          </a:highlight>
                          <a:latin typeface="Consolas"/>
                          <a:ea typeface="Consolas"/>
                          <a:cs typeface="Consolas"/>
                          <a:sym typeface="Consolas"/>
                        </a:rPr>
                        <a:t>// '(Hawaii: :o) has pinapple'</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9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2" name="Content Placeholder 1">
            <a:extLst>
              <a:ext uri="{FF2B5EF4-FFF2-40B4-BE49-F238E27FC236}">
                <a16:creationId xmlns:a16="http://schemas.microsoft.com/office/drawing/2014/main" id="{AB1DF40B-C9F4-4457-BF75-774DA39C295C}"/>
              </a:ext>
            </a:extLst>
          </p:cNvPr>
          <p:cNvSpPr>
            <a:spLocks noGrp="1"/>
          </p:cNvSpPr>
          <p:nvPr>
            <p:ph type="body" sz="quarter" idx="14"/>
          </p:nvPr>
        </p:nvSpPr>
        <p:spPr/>
        <p:txBody>
          <a:bodyPr/>
          <a:lstStyle/>
          <a:p>
            <a:r>
              <a:rPr lang="en-US" dirty="0"/>
              <a:t>Class is </a:t>
            </a:r>
            <a:r>
              <a:rPr lang="en-US" dirty="0" err="1"/>
              <a:t>niets</a:t>
            </a:r>
            <a:r>
              <a:rPr lang="en-US" dirty="0"/>
              <a:t> </a:t>
            </a:r>
            <a:r>
              <a:rPr lang="en-US" dirty="0" err="1"/>
              <a:t>meer</a:t>
            </a:r>
            <a:r>
              <a:rPr lang="en-US" dirty="0"/>
              <a:t> dan syntactic sugar</a:t>
            </a:r>
            <a:endParaRPr lang="nl-BE" dirty="0"/>
          </a:p>
        </p:txBody>
      </p:sp>
      <p:pic>
        <p:nvPicPr>
          <p:cNvPr id="611" name="Google Shape;611;p92"/>
          <p:cNvPicPr preferRelativeResize="0"/>
          <p:nvPr/>
        </p:nvPicPr>
        <p:blipFill>
          <a:blip r:embed="rId3">
            <a:alphaModFix/>
          </a:blip>
          <a:stretch>
            <a:fillRect/>
          </a:stretch>
        </p:blipFill>
        <p:spPr>
          <a:xfrm>
            <a:off x="2105025" y="3105150"/>
            <a:ext cx="4933950" cy="1257300"/>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Blocked-Scoped Constructs Let and Const</a:t>
            </a:r>
          </a:p>
          <a:p>
            <a:pPr lvl="1"/>
            <a:r>
              <a:rPr lang="en-US" dirty="0"/>
              <a:t>Classes</a:t>
            </a:r>
            <a:endParaRPr lang="nl-BE"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aphicFrame>
        <p:nvGraphicFramePr>
          <p:cNvPr id="704" name="Google Shape;704;p104"/>
          <p:cNvGraphicFramePr/>
          <p:nvPr/>
        </p:nvGraphicFramePr>
        <p:xfrm>
          <a:off x="568550" y="4049775"/>
          <a:ext cx="3756375" cy="1077214"/>
        </p:xfrm>
        <a:graphic>
          <a:graphicData uri="http://schemas.openxmlformats.org/drawingml/2006/table">
            <a:tbl>
              <a:tblPr>
                <a:noFill/>
              </a:tblPr>
              <a:tblGrid>
                <a:gridCol w="37563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F92672"/>
                          </a:solidFill>
                          <a:highlight>
                            <a:srgbClr val="272822"/>
                          </a:highlight>
                          <a:latin typeface="Consolas"/>
                          <a:ea typeface="Consolas"/>
                          <a:cs typeface="Consolas"/>
                          <a:sym typeface="Consolas"/>
                        </a:rPr>
                        <a:t>&lt;div bent-controller=</a:t>
                      </a:r>
                      <a:r>
                        <a:rPr lang="en" sz="1100">
                          <a:solidFill>
                            <a:srgbClr val="A6E22E"/>
                          </a:solidFill>
                          <a:highlight>
                            <a:srgbClr val="272822"/>
                          </a:highlight>
                          <a:latin typeface="Consolas"/>
                          <a:ea typeface="Consolas"/>
                          <a:cs typeface="Consolas"/>
                          <a:sym typeface="Consolas"/>
                        </a:rPr>
                        <a:t>"ExampleController"</a:t>
                      </a:r>
                      <a:r>
                        <a:rPr lang="en" sz="1100">
                          <a:solidFill>
                            <a:srgbClr val="F92672"/>
                          </a:solidFill>
                          <a:highlight>
                            <a:srgbClr val="272822"/>
                          </a:highlight>
                          <a:latin typeface="Consolas"/>
                          <a:ea typeface="Consolas"/>
                          <a:cs typeface="Consolas"/>
                          <a:sym typeface="Consolas"/>
                        </a:rPr>
                        <a:t>&gt;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someString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someBoolean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someInteger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F92672"/>
                          </a:solidFill>
                          <a:highlight>
                            <a:srgbClr val="272822"/>
                          </a:highlight>
                          <a:latin typeface="Consolas"/>
                          <a:ea typeface="Consolas"/>
                          <a:cs typeface="Consolas"/>
                          <a:sym typeface="Consolas"/>
                        </a:rPr>
                        <a:t>&lt;/div&gt;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705" name="Google Shape;705;p104"/>
          <p:cNvGraphicFramePr/>
          <p:nvPr/>
        </p:nvGraphicFramePr>
        <p:xfrm>
          <a:off x="4958000" y="4049775"/>
          <a:ext cx="3725050" cy="1077214"/>
        </p:xfrm>
        <a:graphic>
          <a:graphicData uri="http://schemas.openxmlformats.org/drawingml/2006/table">
            <a:tbl>
              <a:tblPr>
                <a:noFill/>
              </a:tblPr>
              <a:tblGrid>
                <a:gridCol w="372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ExampleController</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.someString = </a:t>
                      </a:r>
                      <a:r>
                        <a:rPr lang="en" sz="1100">
                          <a:solidFill>
                            <a:srgbClr val="A6E22E"/>
                          </a:solidFill>
                          <a:highlight>
                            <a:srgbClr val="272822"/>
                          </a:highlight>
                          <a:latin typeface="Consolas"/>
                          <a:ea typeface="Consolas"/>
                          <a:cs typeface="Consolas"/>
                          <a:sym typeface="Consolas"/>
                        </a:rPr>
                        <a: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.someBoolean = </a:t>
                      </a:r>
                      <a:r>
                        <a:rPr lang="en" sz="1100" b="1">
                          <a:solidFill>
                            <a:srgbClr val="F92672"/>
                          </a:solidFill>
                          <a:highlight>
                            <a:srgbClr val="272822"/>
                          </a:highlight>
                          <a:latin typeface="Consolas"/>
                          <a:ea typeface="Consolas"/>
                          <a:cs typeface="Consolas"/>
                          <a:sym typeface="Consolas"/>
                        </a:rPr>
                        <a:t>true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.someInteger = 12;</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E699572-0D68-48F6-8947-77B1350AB26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1552AEE-8C55-4F4D-8A02-2D8067F5CE6D}"/>
              </a:ext>
            </a:extLst>
          </p:cNvPr>
          <p:cNvSpPr>
            <a:spLocks noGrp="1"/>
          </p:cNvSpPr>
          <p:nvPr>
            <p:ph type="body" sz="quarter" idx="14"/>
          </p:nvPr>
        </p:nvSpPr>
        <p:spPr/>
        <p:txBody>
          <a:bodyPr/>
          <a:lstStyle/>
          <a:p>
            <a:r>
              <a:rPr lang="en-US" dirty="0" err="1"/>
              <a:t>Schrijf</a:t>
            </a:r>
            <a:r>
              <a:rPr lang="en-US" dirty="0"/>
              <a:t> je eigen AngularJS, codename: </a:t>
            </a:r>
            <a:r>
              <a:rPr lang="en-US" dirty="0" err="1"/>
              <a:t>BentJS</a:t>
            </a:r>
            <a:endParaRPr lang="en-US" dirty="0"/>
          </a:p>
          <a:p>
            <a:r>
              <a:rPr lang="en-US" dirty="0" err="1"/>
              <a:t>Schrijf</a:t>
            </a:r>
            <a:r>
              <a:rPr lang="en-US" dirty="0"/>
              <a:t> </a:t>
            </a:r>
            <a:r>
              <a:rPr lang="en-US" dirty="0" err="1"/>
              <a:t>voor</a:t>
            </a:r>
            <a:r>
              <a:rPr lang="en-US" dirty="0"/>
              <a:t> </a:t>
            </a:r>
            <a:r>
              <a:rPr lang="en-US" dirty="0" err="1"/>
              <a:t>onderstaande</a:t>
            </a:r>
            <a:r>
              <a:rPr lang="en-US" dirty="0"/>
              <a:t> code het framework op </a:t>
            </a:r>
            <a:r>
              <a:rPr lang="en-US" dirty="0" err="1"/>
              <a:t>alles</a:t>
            </a:r>
            <a:r>
              <a:rPr lang="en-US" dirty="0"/>
              <a:t> </a:t>
            </a:r>
            <a:r>
              <a:rPr lang="en-US" dirty="0" err="1"/>
              <a:t>aan</a:t>
            </a:r>
            <a:r>
              <a:rPr lang="en-US" dirty="0"/>
              <a:t> </a:t>
            </a:r>
            <a:r>
              <a:rPr lang="en-US" dirty="0" err="1"/>
              <a:t>elkaar</a:t>
            </a:r>
            <a:r>
              <a:rPr lang="en-US" dirty="0"/>
              <a:t> </a:t>
            </a:r>
            <a:r>
              <a:rPr lang="en-US" dirty="0" err="1"/>
              <a:t>te</a:t>
            </a:r>
            <a:r>
              <a:rPr lang="en-US" dirty="0"/>
              <a:t> </a:t>
            </a:r>
            <a:r>
              <a:rPr lang="en-US" dirty="0" err="1"/>
              <a:t>verbinden</a:t>
            </a:r>
            <a:endParaRPr lang="en-US" dirty="0"/>
          </a:p>
          <a:p>
            <a:endParaRPr lang="en-US" dirty="0"/>
          </a:p>
          <a:p>
            <a:r>
              <a:rPr lang="en-US" dirty="0"/>
              <a:t>Extra: </a:t>
            </a:r>
            <a:r>
              <a:rPr lang="en-US" dirty="0" err="1"/>
              <a:t>Voorzie</a:t>
            </a:r>
            <a:r>
              <a:rPr lang="en-US" dirty="0"/>
              <a:t> </a:t>
            </a:r>
            <a:r>
              <a:rPr lang="en-US" dirty="0" err="1"/>
              <a:t>ook</a:t>
            </a:r>
            <a:r>
              <a:rPr lang="en-US" dirty="0"/>
              <a:t> 2-way binding (inputs)</a:t>
            </a:r>
          </a:p>
          <a:p>
            <a:pPr lvl="1"/>
            <a:r>
              <a:rPr lang="en-US" dirty="0"/>
              <a:t>&lt;input bent-bind=“</a:t>
            </a:r>
            <a:r>
              <a:rPr lang="en-US" dirty="0" err="1"/>
              <a:t>someInput</a:t>
            </a:r>
            <a:r>
              <a:rPr lang="en-US" dirty="0"/>
              <a:t>”/&gt;</a:t>
            </a:r>
            <a:endParaRPr lang="nl-BE"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sp>
        <p:nvSpPr>
          <p:cNvPr id="388" name="Google Shape;388;p57"/>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389" name="Google Shape;389;p57"/>
          <p:cNvGraphicFramePr/>
          <p:nvPr/>
        </p:nvGraphicFramePr>
        <p:xfrm>
          <a:off x="2084475" y="2565400"/>
          <a:ext cx="4975050" cy="2041144"/>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greeting</a:t>
                      </a:r>
                      <a:r>
                        <a:rPr lang="en" sz="1100">
                          <a:solidFill>
                            <a:srgbClr val="DDDDDD"/>
                          </a:solidFill>
                          <a:highlight>
                            <a:srgbClr val="272822"/>
                          </a:highlight>
                          <a:latin typeface="Consolas"/>
                          <a:ea typeface="Consolas"/>
                          <a:cs typeface="Consolas"/>
                          <a:sym typeface="Consolas"/>
                        </a:rPr>
                        <a:t>(name)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a:t>
                      </a:r>
                      <a:r>
                        <a:rPr lang="en" sz="1100">
                          <a:solidFill>
                            <a:srgbClr val="A6E22E"/>
                          </a:solidFill>
                          <a:highlight>
                            <a:srgbClr val="272822"/>
                          </a:highlight>
                          <a:latin typeface="Consolas"/>
                          <a:ea typeface="Consolas"/>
                          <a:cs typeface="Consolas"/>
                          <a:sym typeface="Consolas"/>
                        </a:rPr>
                        <a:t>'Hello '</a:t>
                      </a:r>
                      <a:r>
                        <a:rPr lang="en" sz="1100">
                          <a:solidFill>
                            <a:srgbClr val="DDDDDD"/>
                          </a:solidFill>
                          <a:highlight>
                            <a:srgbClr val="272822"/>
                          </a:highlight>
                          <a:latin typeface="Consolas"/>
                          <a:ea typeface="Consolas"/>
                          <a:cs typeface="Consolas"/>
                          <a:sym typeface="Consolas"/>
                        </a:rPr>
                        <a:t> + 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processUserInput</a:t>
                      </a:r>
                      <a:r>
                        <a:rPr lang="en" sz="1100">
                          <a:solidFill>
                            <a:srgbClr val="DDDDDD"/>
                          </a:solidFill>
                          <a:highlight>
                            <a:srgbClr val="272822"/>
                          </a:highlight>
                          <a:latin typeface="Consolas"/>
                          <a:ea typeface="Consolas"/>
                          <a:cs typeface="Consolas"/>
                          <a:sym typeface="Consolas"/>
                        </a:rPr>
                        <a:t>(callback)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name = prompt(</a:t>
                      </a:r>
                      <a:r>
                        <a:rPr lang="en" sz="1100">
                          <a:solidFill>
                            <a:srgbClr val="A6E22E"/>
                          </a:solidFill>
                          <a:highlight>
                            <a:srgbClr val="272822"/>
                          </a:highlight>
                          <a:latin typeface="Consolas"/>
                          <a:ea typeface="Consolas"/>
                          <a:cs typeface="Consolas"/>
                          <a:sym typeface="Consolas"/>
                        </a:rPr>
                        <a:t>'Please enter your name.'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callback(name);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processUserInput(greeting);</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118A-8E57-483E-84C3-8D90E9631876}"/>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50797DD9-0A42-4234-A941-392950C14819}"/>
              </a:ext>
            </a:extLst>
          </p:cNvPr>
          <p:cNvSpPr>
            <a:spLocks noGrp="1"/>
          </p:cNvSpPr>
          <p:nvPr>
            <p:ph type="body" sz="quarter" idx="14"/>
          </p:nvPr>
        </p:nvSpPr>
        <p:spPr/>
        <p:txBody>
          <a:bodyPr/>
          <a:lstStyle/>
          <a:p>
            <a:r>
              <a:rPr lang="en-US" dirty="0" err="1"/>
              <a:t>Schrijf</a:t>
            </a:r>
            <a:r>
              <a:rPr lang="en-US" dirty="0"/>
              <a:t> </a:t>
            </a:r>
            <a:r>
              <a:rPr lang="en-US" dirty="0" err="1"/>
              <a:t>een</a:t>
            </a:r>
            <a:r>
              <a:rPr lang="en-US" dirty="0"/>
              <a:t> </a:t>
            </a:r>
            <a:r>
              <a:rPr lang="en-US" dirty="0" err="1"/>
              <a:t>methode</a:t>
            </a:r>
            <a:r>
              <a:rPr lang="en-US" dirty="0"/>
              <a:t> die 2 callbacks </a:t>
            </a:r>
            <a:r>
              <a:rPr lang="en-US" dirty="0" err="1"/>
              <a:t>binnenkrijgt</a:t>
            </a:r>
            <a:endParaRPr lang="en-US" dirty="0"/>
          </a:p>
          <a:p>
            <a:pPr marL="0" indent="0">
              <a:buNone/>
            </a:pPr>
            <a:r>
              <a:rPr lang="en-US" dirty="0"/>
              <a:t>	</a:t>
            </a:r>
            <a:r>
              <a:rPr lang="en-US" dirty="0" err="1"/>
              <a:t>rollADice</a:t>
            </a:r>
            <a:r>
              <a:rPr lang="en-US" dirty="0"/>
              <a:t>(</a:t>
            </a:r>
            <a:r>
              <a:rPr lang="en-US" dirty="0" err="1"/>
              <a:t>successCallback</a:t>
            </a:r>
            <a:r>
              <a:rPr lang="en-US" dirty="0"/>
              <a:t>, </a:t>
            </a:r>
            <a:r>
              <a:rPr lang="en-US" dirty="0" err="1"/>
              <a:t>failureCallback</a:t>
            </a:r>
            <a:r>
              <a:rPr lang="en-US" dirty="0"/>
              <a:t>);</a:t>
            </a:r>
          </a:p>
          <a:p>
            <a:r>
              <a:rPr lang="en-US" dirty="0" err="1"/>
              <a:t>Genereer</a:t>
            </a:r>
            <a:r>
              <a:rPr lang="en-US" dirty="0"/>
              <a:t> </a:t>
            </a:r>
            <a:r>
              <a:rPr lang="en-US" dirty="0" err="1"/>
              <a:t>een</a:t>
            </a:r>
            <a:r>
              <a:rPr lang="en-US" dirty="0"/>
              <a:t> </a:t>
            </a:r>
            <a:r>
              <a:rPr lang="en-US" dirty="0" err="1"/>
              <a:t>nummer</a:t>
            </a:r>
            <a:r>
              <a:rPr lang="en-US" dirty="0"/>
              <a:t> </a:t>
            </a:r>
            <a:r>
              <a:rPr lang="en-US" dirty="0" err="1"/>
              <a:t>tussen</a:t>
            </a:r>
            <a:r>
              <a:rPr lang="en-US" dirty="0"/>
              <a:t> 0 </a:t>
            </a:r>
            <a:r>
              <a:rPr lang="en-US" dirty="0" err="1"/>
              <a:t>en</a:t>
            </a:r>
            <a:r>
              <a:rPr lang="en-US" dirty="0"/>
              <a:t> 6. </a:t>
            </a:r>
            <a:r>
              <a:rPr lang="en-US" dirty="0" err="1"/>
              <a:t>Roep</a:t>
            </a:r>
            <a:r>
              <a:rPr lang="en-US" dirty="0"/>
              <a:t> </a:t>
            </a:r>
            <a:r>
              <a:rPr lang="en-US" dirty="0" err="1"/>
              <a:t>successCallback</a:t>
            </a:r>
            <a:r>
              <a:rPr lang="en-US" dirty="0"/>
              <a:t> op met het </a:t>
            </a:r>
            <a:r>
              <a:rPr lang="en-US" dirty="0" err="1"/>
              <a:t>gegenereerde</a:t>
            </a:r>
            <a:r>
              <a:rPr lang="en-US" dirty="0"/>
              <a:t> </a:t>
            </a:r>
            <a:r>
              <a:rPr lang="en-US" dirty="0" err="1"/>
              <a:t>getal</a:t>
            </a:r>
            <a:endParaRPr lang="en-US" dirty="0"/>
          </a:p>
          <a:p>
            <a:r>
              <a:rPr lang="en-US" dirty="0"/>
              <a:t>Pas nu de </a:t>
            </a:r>
            <a:r>
              <a:rPr lang="en-US" dirty="0" err="1"/>
              <a:t>functie</a:t>
            </a:r>
            <a:r>
              <a:rPr lang="en-US" dirty="0"/>
              <a:t> </a:t>
            </a:r>
            <a:r>
              <a:rPr lang="en-US" dirty="0" err="1"/>
              <a:t>aan</a:t>
            </a:r>
            <a:r>
              <a:rPr lang="en-US" dirty="0"/>
              <a:t> </a:t>
            </a:r>
            <a:r>
              <a:rPr lang="en-US" dirty="0" err="1"/>
              <a:t>zodat</a:t>
            </a:r>
            <a:r>
              <a:rPr lang="en-US" dirty="0"/>
              <a:t>, </a:t>
            </a:r>
            <a:r>
              <a:rPr lang="en-US" dirty="0" err="1"/>
              <a:t>indien</a:t>
            </a:r>
            <a:r>
              <a:rPr lang="en-US" dirty="0"/>
              <a:t> het </a:t>
            </a:r>
            <a:r>
              <a:rPr lang="en-US" dirty="0" err="1"/>
              <a:t>getal</a:t>
            </a:r>
            <a:r>
              <a:rPr lang="en-US" dirty="0"/>
              <a:t> 5 is, de </a:t>
            </a:r>
            <a:r>
              <a:rPr lang="en-US" dirty="0" err="1"/>
              <a:t>errorCallback</a:t>
            </a:r>
            <a:r>
              <a:rPr lang="en-US" dirty="0"/>
              <a:t> </a:t>
            </a:r>
            <a:r>
              <a:rPr lang="en-US" dirty="0" err="1"/>
              <a:t>wordt</a:t>
            </a:r>
            <a:r>
              <a:rPr lang="en-US" dirty="0"/>
              <a:t> </a:t>
            </a:r>
            <a:r>
              <a:rPr lang="en-US" dirty="0" err="1"/>
              <a:t>aangeroepen</a:t>
            </a:r>
            <a:endParaRPr lang="en-US" dirty="0"/>
          </a:p>
          <a:p>
            <a:r>
              <a:rPr lang="en-US" dirty="0" err="1"/>
              <a:t>Schrijf</a:t>
            </a:r>
            <a:r>
              <a:rPr lang="en-US" dirty="0"/>
              <a:t> </a:t>
            </a:r>
            <a:r>
              <a:rPr lang="en-US" dirty="0" err="1"/>
              <a:t>een</a:t>
            </a:r>
            <a:r>
              <a:rPr lang="en-US" dirty="0"/>
              <a:t> success </a:t>
            </a:r>
            <a:r>
              <a:rPr lang="en-US" dirty="0" err="1"/>
              <a:t>en</a:t>
            </a:r>
            <a:r>
              <a:rPr lang="en-US" dirty="0"/>
              <a:t> failure </a:t>
            </a:r>
            <a:r>
              <a:rPr lang="en-US" dirty="0" err="1"/>
              <a:t>functie</a:t>
            </a:r>
            <a:r>
              <a:rPr lang="en-US" dirty="0"/>
              <a:t> die </a:t>
            </a:r>
            <a:r>
              <a:rPr lang="en-US" dirty="0" err="1"/>
              <a:t>naar</a:t>
            </a:r>
            <a:r>
              <a:rPr lang="en-US" dirty="0"/>
              <a:t> de console </a:t>
            </a:r>
            <a:r>
              <a:rPr lang="en-US" dirty="0" err="1"/>
              <a:t>schrijven</a:t>
            </a:r>
            <a:r>
              <a:rPr lang="en-US" dirty="0"/>
              <a:t>, </a:t>
            </a:r>
            <a:r>
              <a:rPr lang="en-US" dirty="0" err="1"/>
              <a:t>geef</a:t>
            </a:r>
            <a:r>
              <a:rPr lang="en-US" dirty="0"/>
              <a:t> </a:t>
            </a:r>
            <a:r>
              <a:rPr lang="en-US" dirty="0" err="1"/>
              <a:t>deze</a:t>
            </a:r>
            <a:r>
              <a:rPr lang="en-US" dirty="0"/>
              <a:t> </a:t>
            </a:r>
            <a:r>
              <a:rPr lang="en-US" dirty="0" err="1"/>
              <a:t>mee</a:t>
            </a:r>
            <a:r>
              <a:rPr lang="en-US" dirty="0"/>
              <a:t> </a:t>
            </a:r>
            <a:r>
              <a:rPr lang="en-US" dirty="0" err="1"/>
              <a:t>aan</a:t>
            </a:r>
            <a:r>
              <a:rPr lang="en-US" dirty="0"/>
              <a:t> </a:t>
            </a:r>
            <a:r>
              <a:rPr lang="en-US" dirty="0" err="1"/>
              <a:t>rollADice</a:t>
            </a:r>
            <a:r>
              <a:rPr lang="en-US" dirty="0"/>
              <a:t> </a:t>
            </a:r>
            <a:r>
              <a:rPr lang="en-US" dirty="0" err="1"/>
              <a:t>en</a:t>
            </a:r>
            <a:r>
              <a:rPr lang="en-US" dirty="0"/>
              <a:t> test je code</a:t>
            </a:r>
            <a:endParaRPr lang="nl-BE" dirty="0"/>
          </a:p>
        </p:txBody>
      </p:sp>
    </p:spTree>
    <p:extLst>
      <p:ext uri="{BB962C8B-B14F-4D97-AF65-F5344CB8AC3E}">
        <p14:creationId xmlns:p14="http://schemas.microsoft.com/office/powerpoint/2010/main" val="27507867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3010511638"/>
              </p:ext>
            </p:extLst>
          </p:nvPr>
        </p:nvGraphicFramePr>
        <p:xfrm>
          <a:off x="152400" y="1432916"/>
          <a:ext cx="8843150" cy="4740148"/>
        </p:xfrm>
        <a:graphic>
          <a:graphicData uri="http://schemas.openxmlformats.org/drawingml/2006/table">
            <a:tbl>
              <a:tblPr>
                <a:noFill/>
              </a:tblPr>
              <a:tblGrid>
                <a:gridCol w="8843150">
                  <a:extLst>
                    <a:ext uri="{9D8B030D-6E8A-4147-A177-3AD203B41FA5}">
                      <a16:colId xmlns:a16="http://schemas.microsoft.com/office/drawing/2014/main" val="20000"/>
                    </a:ext>
                  </a:extLst>
                </a:gridCol>
              </a:tblGrid>
              <a:tr h="4507350">
                <a:tc>
                  <a:txBody>
                    <a:bodyPr/>
                    <a:lstStyle/>
                    <a:p>
                      <a:pPr marL="0" lvl="0" indent="0" algn="l" rtl="0">
                        <a:lnSpc>
                          <a:spcPct val="115000"/>
                        </a:lnSpc>
                        <a:spcBef>
                          <a:spcPts val="0"/>
                        </a:spcBef>
                        <a:spcAft>
                          <a:spcPts val="0"/>
                        </a:spcAft>
                        <a:buNone/>
                      </a:pPr>
                      <a:r>
                        <a:rPr lang="en" sz="1100" dirty="0">
                          <a:solidFill>
                            <a:srgbClr val="DDDDDD"/>
                          </a:solidFill>
                          <a:highlight>
                            <a:srgbClr val="272822"/>
                          </a:highlight>
                          <a:latin typeface="Consolas"/>
                          <a:ea typeface="Consolas"/>
                          <a:cs typeface="Consolas"/>
                          <a:sym typeface="Consolas"/>
                        </a:rPr>
                        <a:t>fs.readdir(source,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files)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finding files: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files.forEach(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(filename, fileIndex)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gm(source + filename).size(</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values)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identifying file size: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 + </a:t>
                      </a:r>
                      <a:r>
                        <a:rPr lang="en" sz="1100" dirty="0">
                          <a:solidFill>
                            <a:srgbClr val="A6E22E"/>
                          </a:solidFill>
                          <a:highlight>
                            <a:srgbClr val="272822"/>
                          </a:highlight>
                          <a:latin typeface="Consolas"/>
                          <a:ea typeface="Consolas"/>
                          <a:cs typeface="Consolas"/>
                          <a:sym typeface="Consolas"/>
                        </a:rPr>
                        <a:t>' : '</a:t>
                      </a:r>
                      <a:r>
                        <a:rPr lang="en" sz="1100" dirty="0">
                          <a:solidFill>
                            <a:srgbClr val="DDDDDD"/>
                          </a:solidFill>
                          <a:highlight>
                            <a:srgbClr val="272822"/>
                          </a:highlight>
                          <a:latin typeface="Consolas"/>
                          <a:ea typeface="Consolas"/>
                          <a:cs typeface="Consolas"/>
                          <a:sym typeface="Consolas"/>
                        </a:rPr>
                        <a:t> + values)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aspect = (values.width / values.height)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widths.forEach(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(width, widthIndex)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height = </a:t>
                      </a:r>
                      <a:r>
                        <a:rPr lang="en" sz="1100" dirty="0">
                          <a:solidFill>
                            <a:srgbClr val="A6E22E"/>
                          </a:solidFill>
                          <a:highlight>
                            <a:srgbClr val="272822"/>
                          </a:highlight>
                          <a:latin typeface="Consolas"/>
                          <a:ea typeface="Consolas"/>
                          <a:cs typeface="Consolas"/>
                          <a:sym typeface="Consolas"/>
                        </a:rPr>
                        <a:t>Math</a:t>
                      </a:r>
                      <a:r>
                        <a:rPr lang="en" sz="1100" dirty="0">
                          <a:solidFill>
                            <a:srgbClr val="DDDDDD"/>
                          </a:solidFill>
                          <a:highlight>
                            <a:srgbClr val="272822"/>
                          </a:highlight>
                          <a:latin typeface="Consolas"/>
                          <a:ea typeface="Consolas"/>
                          <a:cs typeface="Consolas"/>
                          <a:sym typeface="Consolas"/>
                        </a:rPr>
                        <a:t>.round(width / aspect)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'resizing '</a:t>
                      </a:r>
                      <a:r>
                        <a:rPr lang="en" sz="1100" dirty="0">
                          <a:solidFill>
                            <a:srgbClr val="DDDDDD"/>
                          </a:solidFill>
                          <a:highlight>
                            <a:srgbClr val="272822"/>
                          </a:highlight>
                          <a:latin typeface="Consolas"/>
                          <a:ea typeface="Consolas"/>
                          <a:cs typeface="Consolas"/>
                          <a:sym typeface="Consolas"/>
                        </a:rPr>
                        <a:t> + filename + </a:t>
                      </a:r>
                      <a:r>
                        <a:rPr lang="en" sz="1100" dirty="0">
                          <a:solidFill>
                            <a:srgbClr val="A6E22E"/>
                          </a:solidFill>
                          <a:highlight>
                            <a:srgbClr val="272822"/>
                          </a:highlight>
                          <a:latin typeface="Consolas"/>
                          <a:ea typeface="Consolas"/>
                          <a:cs typeface="Consolas"/>
                          <a:sym typeface="Consolas"/>
                        </a:rPr>
                        <a:t>'to '</a:t>
                      </a:r>
                      <a:r>
                        <a:rPr lang="en" sz="1100" dirty="0">
                          <a:solidFill>
                            <a:srgbClr val="DDDDDD"/>
                          </a:solidFill>
                          <a:highlight>
                            <a:srgbClr val="272822"/>
                          </a:highlight>
                          <a:latin typeface="Consolas"/>
                          <a:ea typeface="Consolas"/>
                          <a:cs typeface="Consolas"/>
                          <a:sym typeface="Consolas"/>
                        </a:rPr>
                        <a:t> + height + </a:t>
                      </a:r>
                      <a:r>
                        <a:rPr lang="en" sz="1100" dirty="0">
                          <a:solidFill>
                            <a:srgbClr val="A6E22E"/>
                          </a:solidFill>
                          <a:highlight>
                            <a:srgbClr val="272822"/>
                          </a:highlight>
                          <a:latin typeface="Consolas"/>
                          <a:ea typeface="Consolas"/>
                          <a:cs typeface="Consolas"/>
                          <a:sym typeface="Consolas"/>
                        </a:rPr>
                        <a:t>'x'</a:t>
                      </a:r>
                      <a:r>
                        <a:rPr lang="en" sz="1100" dirty="0">
                          <a:solidFill>
                            <a:srgbClr val="DDDDDD"/>
                          </a:solidFill>
                          <a:highlight>
                            <a:srgbClr val="272822"/>
                          </a:highlight>
                          <a:latin typeface="Consolas"/>
                          <a:ea typeface="Consolas"/>
                          <a:cs typeface="Consolas"/>
                          <a:sym typeface="Consolas"/>
                        </a:rPr>
                        <a:t> + 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.resize(width, height).write(dest + </a:t>
                      </a:r>
                      <a:r>
                        <a:rPr lang="en" sz="1100" dirty="0">
                          <a:solidFill>
                            <a:srgbClr val="A6E22E"/>
                          </a:solidFill>
                          <a:highlight>
                            <a:srgbClr val="272822"/>
                          </a:highlight>
                          <a:latin typeface="Consolas"/>
                          <a:ea typeface="Consolas"/>
                          <a:cs typeface="Consolas"/>
                          <a:sym typeface="Consolas"/>
                        </a:rPr>
                        <a:t>'w'</a:t>
                      </a:r>
                      <a:r>
                        <a:rPr lang="en" sz="1100" dirty="0">
                          <a:solidFill>
                            <a:srgbClr val="DDDDDD"/>
                          </a:solidFill>
                          <a:highlight>
                            <a:srgbClr val="272822"/>
                          </a:highlight>
                          <a:latin typeface="Consolas"/>
                          <a:ea typeface="Consolas"/>
                          <a:cs typeface="Consolas"/>
                          <a:sym typeface="Consolas"/>
                        </a:rPr>
                        <a:t> + width + </a:t>
                      </a:r>
                      <a:r>
                        <a:rPr lang="en" sz="1100" dirty="0">
                          <a:solidFill>
                            <a:srgbClr val="A6E22E"/>
                          </a:solidFill>
                          <a:highlight>
                            <a:srgbClr val="272822"/>
                          </a:highlight>
                          <a:latin typeface="Consolas"/>
                          <a:ea typeface="Consolas"/>
                          <a:cs typeface="Consolas"/>
                          <a:sym typeface="Consolas"/>
                        </a:rPr>
                        <a:t>'_'</a:t>
                      </a:r>
                      <a:r>
                        <a:rPr lang="en" sz="1100" dirty="0">
                          <a:solidFill>
                            <a:srgbClr val="DDDDDD"/>
                          </a:solidFill>
                          <a:highlight>
                            <a:srgbClr val="272822"/>
                          </a:highlight>
                          <a:latin typeface="Consolas"/>
                          <a:ea typeface="Consolas"/>
                          <a:cs typeface="Consolas"/>
                          <a:sym typeface="Consolas"/>
                        </a:rPr>
                        <a:t> + filename,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writing file: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}.bind(</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2" name="Content Placeholder 1">
            <a:extLst>
              <a:ext uri="{FF2B5EF4-FFF2-40B4-BE49-F238E27FC236}">
                <a16:creationId xmlns:a16="http://schemas.microsoft.com/office/drawing/2014/main" id="{0803DAF6-BF0C-44B8-A278-50662E782AD5}"/>
              </a:ext>
            </a:extLst>
          </p:cNvPr>
          <p:cNvSpPr>
            <a:spLocks noGrp="1"/>
          </p:cNvSpPr>
          <p:nvPr>
            <p:ph type="body" sz="quarter" idx="14"/>
          </p:nvPr>
        </p:nvSpPr>
        <p:spPr/>
        <p:txBody>
          <a:bodyPr/>
          <a:lstStyle/>
          <a:p>
            <a:r>
              <a:rPr lang="en" dirty="0">
                <a:sym typeface="Roboto"/>
              </a:rPr>
              <a:t>“A Promise is an object representing the eventual completion or failure of an asynchronous operation.”</a:t>
            </a:r>
            <a:endParaRPr lang="nl-BE" dirty="0"/>
          </a:p>
        </p:txBody>
      </p:sp>
    </p:spTree>
    <p:extLst>
      <p:ext uri="{BB962C8B-B14F-4D97-AF65-F5344CB8AC3E}">
        <p14:creationId xmlns:p14="http://schemas.microsoft.com/office/powerpoint/2010/main" val="297960475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72BA8266-6F65-409A-9C85-AEC309307015}"/>
              </a:ext>
            </a:extLst>
          </p:cNvPr>
          <p:cNvSpPr>
            <a:spLocks noGrp="1"/>
          </p:cNvSpPr>
          <p:nvPr>
            <p:ph type="body" sz="quarter" idx="14"/>
          </p:nvPr>
        </p:nvSpPr>
        <p:spPr/>
        <p:txBody>
          <a:bodyPr/>
          <a:lstStyle/>
          <a:p>
            <a:r>
              <a:rPr lang="en-US" dirty="0" err="1"/>
              <a:t>Geef</a:t>
            </a:r>
            <a:r>
              <a:rPr lang="en-US" dirty="0"/>
              <a:t> </a:t>
            </a:r>
            <a:r>
              <a:rPr lang="en-US" dirty="0" err="1"/>
              <a:t>voorbeelden</a:t>
            </a:r>
            <a:r>
              <a:rPr lang="en-US" dirty="0"/>
              <a:t> van scenario’s </a:t>
            </a:r>
            <a:r>
              <a:rPr lang="en-US" dirty="0" err="1"/>
              <a:t>waarin</a:t>
            </a:r>
            <a:r>
              <a:rPr lang="en-US" dirty="0"/>
              <a:t> promises </a:t>
            </a:r>
            <a:r>
              <a:rPr lang="en-US" dirty="0" err="1"/>
              <a:t>nuttig</a:t>
            </a:r>
            <a:r>
              <a:rPr lang="en-US" dirty="0"/>
              <a:t> </a:t>
            </a:r>
            <a:r>
              <a:rPr lang="en-US" dirty="0" err="1"/>
              <a:t>zouden</a:t>
            </a:r>
            <a:r>
              <a:rPr lang="en-US" dirty="0"/>
              <a:t> </a:t>
            </a:r>
            <a:r>
              <a:rPr lang="en-US" dirty="0" err="1"/>
              <a:t>kunnen</a:t>
            </a:r>
            <a:r>
              <a:rPr lang="en-US" dirty="0"/>
              <a:t> </a:t>
            </a:r>
            <a:r>
              <a:rPr lang="en-US" dirty="0" err="1"/>
              <a:t>zijn</a:t>
            </a:r>
            <a:endParaRPr lang="nl-BE" dirty="0"/>
          </a:p>
        </p:txBody>
      </p:sp>
    </p:spTree>
    <p:extLst>
      <p:ext uri="{BB962C8B-B14F-4D97-AF65-F5344CB8AC3E}">
        <p14:creationId xmlns:p14="http://schemas.microsoft.com/office/powerpoint/2010/main" val="406808496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nvGraphicFramePr>
        <p:xfrm>
          <a:off x="1266050" y="2312125"/>
          <a:ext cx="6611900" cy="1462786"/>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resolveAfter2Seconds</a:t>
                      </a:r>
                      <a:r>
                        <a:rPr lang="en" sz="1100">
                          <a:solidFill>
                            <a:srgbClr val="DDDDDD"/>
                          </a:solidFill>
                          <a:highlight>
                            <a:srgbClr val="272822"/>
                          </a:highlight>
                          <a:latin typeface="Consolas"/>
                          <a:ea typeface="Consolas"/>
                          <a:cs typeface="Consolas"/>
                          <a:sym typeface="Consolas"/>
                        </a:rPr>
                        <a:t>(x)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return</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new</a:t>
                      </a: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Promise</a:t>
                      </a:r>
                      <a:r>
                        <a:rPr lang="en" sz="1100">
                          <a:solidFill>
                            <a:srgbClr val="DDDDDD"/>
                          </a:solidFill>
                          <a:highlight>
                            <a:srgbClr val="272822"/>
                          </a:highlight>
                          <a:latin typeface="Consolas"/>
                          <a:ea typeface="Consolas"/>
                          <a:cs typeface="Consolas"/>
                          <a:sym typeface="Consolas"/>
                        </a:rPr>
                        <a:t>(resolve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setTimeout(()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resolve(x);</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 2000);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nvGraphicFramePr>
        <p:xfrm>
          <a:off x="1266050" y="4146700"/>
          <a:ext cx="6611900" cy="691642"/>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resolveAfter2Seconds(20).then(v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.log(v);  </a:t>
                      </a:r>
                      <a:r>
                        <a:rPr lang="en" sz="1100">
                          <a:solidFill>
                            <a:srgbClr val="75715E"/>
                          </a:solidFill>
                          <a:highlight>
                            <a:srgbClr val="272822"/>
                          </a:highlight>
                          <a:latin typeface="Consolas"/>
                          <a:ea typeface="Consolas"/>
                          <a:cs typeface="Consolas"/>
                          <a:sym typeface="Consolas"/>
                        </a:rPr>
                        <a:t>// prints 20 after 2 seconds.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nvGraphicFramePr>
        <p:xfrm>
          <a:off x="943088" y="1675525"/>
          <a:ext cx="7257825" cy="1656144"/>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endParaRPr sz="1100" b="1">
                        <a:solidFill>
                          <a:srgbClr val="F92672"/>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successCallback</a:t>
                      </a:r>
                      <a:r>
                        <a:rPr lang="en" sz="1100">
                          <a:solidFill>
                            <a:srgbClr val="DDDDDD"/>
                          </a:solidFill>
                          <a:highlight>
                            <a:srgbClr val="272822"/>
                          </a:highlight>
                          <a:latin typeface="Consolas"/>
                          <a:ea typeface="Consolas"/>
                          <a:cs typeface="Consolas"/>
                          <a:sym typeface="Consolas"/>
                        </a:rPr>
                        <a:t>(result)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succeeded with "</a:t>
                      </a:r>
                      <a:r>
                        <a:rPr lang="en" sz="1100">
                          <a:solidFill>
                            <a:srgbClr val="DDDDDD"/>
                          </a:solidFill>
                          <a:highlight>
                            <a:srgbClr val="272822"/>
                          </a:highlight>
                          <a:latin typeface="Consolas"/>
                          <a:ea typeface="Consolas"/>
                          <a:cs typeface="Consolas"/>
                          <a:sym typeface="Consolas"/>
                        </a:rPr>
                        <a:t> + 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failureCallback</a:t>
                      </a:r>
                      <a:r>
                        <a:rPr lang="en" sz="1100">
                          <a:solidFill>
                            <a:srgbClr val="DDDDDD"/>
                          </a:solidFill>
                          <a:highlight>
                            <a:srgbClr val="272822"/>
                          </a:highlight>
                          <a:latin typeface="Consolas"/>
                          <a:ea typeface="Consolas"/>
                          <a:cs typeface="Consolas"/>
                          <a:sym typeface="Consolas"/>
                        </a:rPr>
                        <a:t>(error)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failed with "</a:t>
                      </a:r>
                      <a:r>
                        <a:rPr lang="en" sz="1100">
                          <a:solidFill>
                            <a:srgbClr val="DDDDDD"/>
                          </a:solidFill>
                          <a:highlight>
                            <a:srgbClr val="272822"/>
                          </a:highlight>
                          <a:latin typeface="Consolas"/>
                          <a:ea typeface="Consolas"/>
                          <a:cs typeface="Consolas"/>
                          <a:sym typeface="Consolas"/>
                        </a:rPr>
                        <a:t> + error);</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nvGraphicFramePr>
        <p:xfrm>
          <a:off x="990950" y="3967725"/>
          <a:ext cx="7257825" cy="1270572"/>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without promises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resolveAfter2Seconds(x, successCallback, failureCallback);</a:t>
                      </a: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 promises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let</a:t>
                      </a:r>
                      <a:r>
                        <a:rPr lang="en" sz="1100">
                          <a:solidFill>
                            <a:srgbClr val="DDDDDD"/>
                          </a:solidFill>
                          <a:highlight>
                            <a:srgbClr val="272822"/>
                          </a:highlight>
                          <a:latin typeface="Consolas"/>
                          <a:ea typeface="Consolas"/>
                          <a:cs typeface="Consolas"/>
                          <a:sym typeface="Consolas"/>
                        </a:rPr>
                        <a:t> promise = doSomething();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promise.then(successCallback, failureCallback);</a:t>
                      </a:r>
                      <a:endParaRPr sz="11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nvGraphicFramePr>
        <p:xfrm>
          <a:off x="901213" y="2870200"/>
          <a:ext cx="7341575" cy="1077214"/>
        </p:xfrm>
        <a:graphic>
          <a:graphicData uri="http://schemas.openxmlformats.org/drawingml/2006/table">
            <a:tbl>
              <a:tblPr>
                <a:noFill/>
              </a:tblPr>
              <a:tblGrid>
                <a:gridCol w="73415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doFirstThing()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.then(result =&gt; doSecondThing(result))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.then(newResult =&gt; doThirdThing(newResult))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.then(finalResult =&gt;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`Got the final result: ${finalResult}`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.catch(failureCallback);</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nvGraphicFramePr>
        <p:xfrm>
          <a:off x="943088" y="2632000"/>
          <a:ext cx="7257825" cy="1848358"/>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async</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add1</a:t>
                      </a:r>
                      <a:r>
                        <a:rPr lang="en" sz="1100" dirty="0">
                          <a:solidFill>
                            <a:srgbClr val="DDDDDD"/>
                          </a:solidFill>
                          <a:highlight>
                            <a:srgbClr val="272822"/>
                          </a:highlight>
                          <a:latin typeface="Consolas"/>
                          <a:ea typeface="Consolas"/>
                          <a:cs typeface="Consolas"/>
                          <a:sym typeface="Consolas"/>
                        </a:rPr>
                        <a:t>(x)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a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resolveAfter2Seconds(20);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b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resolveAfter2Seconds(30);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x + a + b;</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add1(10).then(v =&gt;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.log(v);  </a:t>
                      </a:r>
                      <a:r>
                        <a:rPr lang="en" sz="1100" dirty="0">
                          <a:solidFill>
                            <a:srgbClr val="75715E"/>
                          </a:solidFill>
                          <a:highlight>
                            <a:srgbClr val="272822"/>
                          </a:highlight>
                          <a:latin typeface="Consolas"/>
                          <a:ea typeface="Consolas"/>
                          <a:cs typeface="Consolas"/>
                          <a:sym typeface="Consolas"/>
                        </a:rPr>
                        <a:t>// prints 60 after 4 seconds.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1"/>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220935746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Web APIs</a:t>
            </a:r>
            <a:endParaRPr/>
          </a:p>
        </p:txBody>
      </p:sp>
      <p:sp>
        <p:nvSpPr>
          <p:cNvPr id="2" name="Content Placeholder 1">
            <a:extLst>
              <a:ext uri="{FF2B5EF4-FFF2-40B4-BE49-F238E27FC236}">
                <a16:creationId xmlns:a16="http://schemas.microsoft.com/office/drawing/2014/main" id="{8708493B-1370-435E-8646-CDB4525C8011}"/>
              </a:ext>
            </a:extLst>
          </p:cNvPr>
          <p:cNvSpPr>
            <a:spLocks noGrp="1"/>
          </p:cNvSpPr>
          <p:nvPr>
            <p:ph type="body" sz="quarter" idx="14"/>
          </p:nvPr>
        </p:nvSpPr>
        <p:spPr/>
        <p:txBody>
          <a:bodyPr/>
          <a:lstStyle/>
          <a:p>
            <a:pPr marL="457200" indent="-317500">
              <a:buSzPts val="1400"/>
              <a:buChar char="●"/>
            </a:pPr>
            <a:r>
              <a:rPr lang="en-US" dirty="0"/>
              <a:t>Service workers</a:t>
            </a:r>
          </a:p>
          <a:p>
            <a:pPr marL="914400" lvl="1" indent="-317500">
              <a:buSzPts val="1400"/>
              <a:buChar char="○"/>
            </a:pPr>
            <a:r>
              <a:rPr lang="en-US" dirty="0"/>
              <a:t>Progressive Web Apps</a:t>
            </a:r>
          </a:p>
          <a:p>
            <a:pPr marL="914400" lvl="1" indent="-317500">
              <a:buSzPts val="1400"/>
              <a:buChar char="○"/>
            </a:pPr>
            <a:r>
              <a:rPr lang="en-US" dirty="0"/>
              <a:t>Cache</a:t>
            </a:r>
          </a:p>
          <a:p>
            <a:pPr marL="457200" indent="-317500">
              <a:buSzPts val="1400"/>
              <a:buChar char="●"/>
            </a:pPr>
            <a:r>
              <a:rPr lang="en-US" dirty="0"/>
              <a:t>Manifest</a:t>
            </a:r>
          </a:p>
          <a:p>
            <a:endParaRPr lang="en-US" dirty="0"/>
          </a:p>
          <a:p>
            <a:pPr marL="457200" indent="-317500">
              <a:buSzPts val="1400"/>
              <a:buChar char="●"/>
            </a:pPr>
            <a:r>
              <a:rPr lang="en-US" dirty="0"/>
              <a:t>Notifications</a:t>
            </a:r>
          </a:p>
          <a:p>
            <a:pPr marL="457200" indent="-317500">
              <a:buSzPts val="1400"/>
              <a:buChar char="●"/>
            </a:pPr>
            <a:r>
              <a:rPr lang="en-US" dirty="0"/>
              <a:t>Payment requests</a:t>
            </a:r>
          </a:p>
          <a:p>
            <a:pPr marL="457200" indent="-317500">
              <a:buSzPts val="1400"/>
              <a:buChar char="●"/>
            </a:pPr>
            <a:r>
              <a:rPr lang="en-US" dirty="0"/>
              <a:t>Web share API</a:t>
            </a:r>
          </a:p>
          <a:p>
            <a:pPr marL="457200" indent="-317500">
              <a:buSzPts val="1400"/>
              <a:buChar char="●"/>
            </a:pPr>
            <a:r>
              <a:rPr lang="en-US" dirty="0" err="1"/>
              <a:t>WebUSB</a:t>
            </a:r>
            <a:endParaRPr lang="en-US" dirty="0"/>
          </a:p>
          <a:p>
            <a:pPr marL="457200" indent="-317500">
              <a:buSzPts val="1400"/>
              <a:buChar char="●"/>
            </a:pPr>
            <a:r>
              <a:rPr lang="en-US" dirty="0"/>
              <a:t>Geofencing</a:t>
            </a:r>
          </a:p>
          <a:p>
            <a:pPr marL="457200" indent="-317500">
              <a:buSzPts val="1400"/>
              <a:buChar char="●"/>
            </a:pPr>
            <a:r>
              <a:rPr lang="en-US" dirty="0"/>
              <a:t>Presentation API</a:t>
            </a:r>
          </a:p>
          <a:p>
            <a:endParaRPr lang="en-US" dirty="0"/>
          </a:p>
          <a:p>
            <a:pPr marL="457200" indent="-317500">
              <a:buSzPts val="1400"/>
              <a:buChar char="●"/>
            </a:pPr>
            <a:r>
              <a:rPr lang="en-US" dirty="0"/>
              <a:t>Intersection Observer</a:t>
            </a:r>
          </a:p>
        </p:txBody>
      </p:sp>
      <p:sp>
        <p:nvSpPr>
          <p:cNvPr id="587" name="Google Shape;587;p83"/>
          <p:cNvSpPr txBox="1"/>
          <p:nvPr/>
        </p:nvSpPr>
        <p:spPr>
          <a:xfrm>
            <a:off x="536650" y="2836600"/>
            <a:ext cx="4014300" cy="2634600"/>
          </a:xfrm>
          <a:prstGeom prst="rect">
            <a:avLst/>
          </a:prstGeom>
          <a:noFill/>
          <a:ln>
            <a:noFill/>
          </a:ln>
        </p:spPr>
        <p:txBody>
          <a:bodyPr spcFirstLastPara="1" wrap="square" lIns="91425" tIns="91425" rIns="91425" bIns="91425" anchor="t" anchorCtr="0">
            <a:noAutofit/>
          </a:bodyPr>
          <a:lstStyle/>
          <a:p>
            <a:pPr marL="457200" indent="-317500">
              <a:buSzPts val="1400"/>
              <a:buChar char="●"/>
            </a:pPr>
            <a:endParaRPr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Oefening</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r>
              <a:rPr lang="en" dirty="0"/>
              <a:t>Recreate the following gif using Intersection Observer</a:t>
            </a: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0768"/>
            <a:ext cx="2598898" cy="5270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596816"/>
          </a:xfrm>
        </p:spPr>
        <p:txBody>
          <a:bodyPr/>
          <a:lstStyle/>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1031935"/>
          </a:xfrm>
        </p:spPr>
        <p:txBody>
          <a:bodyPr/>
          <a:lstStyle/>
          <a:p>
            <a:r>
              <a:rPr lang="nl-BE" dirty="0" err="1"/>
              <a:t>This</a:t>
            </a:r>
            <a:endParaRPr lang="nl-BE" dirty="0"/>
          </a:p>
          <a:p>
            <a:r>
              <a:rPr lang="nl-BE" dirty="0"/>
              <a:t>DOM</a:t>
            </a:r>
          </a:p>
          <a:p>
            <a:r>
              <a:rPr lang="nl-BE" dirty="0" err="1"/>
              <a:t>Eventlisteners</a:t>
            </a:r>
            <a:endParaRPr lang="nl-BE" dirty="0"/>
          </a:p>
          <a:p>
            <a:r>
              <a:rPr lang="nl-BE" dirty="0"/>
              <a:t>Objecten</a:t>
            </a:r>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662065440"/>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2FF0-B8EC-44B8-BBF0-C95B005E9BAF}"/>
              </a:ext>
            </a:extLst>
          </p:cNvPr>
          <p:cNvSpPr>
            <a:spLocks noGrp="1"/>
          </p:cNvSpPr>
          <p:nvPr>
            <p:ph type="ctrTitle"/>
          </p:nvPr>
        </p:nvSpPr>
        <p:spPr/>
        <p:txBody>
          <a:bodyPr/>
          <a:lstStyle/>
          <a:p>
            <a:r>
              <a:rPr lang="nl-BE" dirty="0" err="1"/>
              <a:t>jQuery</a:t>
            </a:r>
            <a:endParaRPr lang="nl-BE" dirty="0"/>
          </a:p>
        </p:txBody>
      </p:sp>
      <p:sp>
        <p:nvSpPr>
          <p:cNvPr id="3" name="Text Placeholder 2">
            <a:extLst>
              <a:ext uri="{FF2B5EF4-FFF2-40B4-BE49-F238E27FC236}">
                <a16:creationId xmlns:a16="http://schemas.microsoft.com/office/drawing/2014/main" id="{3FAA7555-F117-4F7E-A318-F690E6E962CC}"/>
              </a:ext>
            </a:extLst>
          </p:cNvPr>
          <p:cNvSpPr>
            <a:spLocks noGrp="1"/>
          </p:cNvSpPr>
          <p:nvPr>
            <p:ph type="body" sz="quarter" idx="14"/>
          </p:nvPr>
        </p:nvSpPr>
        <p:spPr>
          <a:xfrm>
            <a:off x="507205" y="1989474"/>
            <a:ext cx="8025368" cy="316356"/>
          </a:xfrm>
        </p:spPr>
        <p:txBody>
          <a:bodyPr/>
          <a:lstStyle/>
          <a:p>
            <a:endParaRPr lang="nl-BE" dirty="0"/>
          </a:p>
        </p:txBody>
      </p:sp>
      <p:pic>
        <p:nvPicPr>
          <p:cNvPr id="5" name="Picture 4">
            <a:extLst>
              <a:ext uri="{FF2B5EF4-FFF2-40B4-BE49-F238E27FC236}">
                <a16:creationId xmlns:a16="http://schemas.microsoft.com/office/drawing/2014/main" id="{DB90CF80-E384-4CD6-A091-E8D29C63F4BA}"/>
              </a:ext>
            </a:extLst>
          </p:cNvPr>
          <p:cNvPicPr>
            <a:picLocks noChangeAspect="1"/>
          </p:cNvPicPr>
          <p:nvPr/>
        </p:nvPicPr>
        <p:blipFill>
          <a:blip r:embed="rId3"/>
          <a:stretch>
            <a:fillRect/>
          </a:stretch>
        </p:blipFill>
        <p:spPr>
          <a:xfrm>
            <a:off x="566737" y="1628800"/>
            <a:ext cx="8010525" cy="4257675"/>
          </a:xfrm>
          <a:prstGeom prst="rect">
            <a:avLst/>
          </a:prstGeom>
        </p:spPr>
      </p:pic>
    </p:spTree>
    <p:extLst>
      <p:ext uri="{BB962C8B-B14F-4D97-AF65-F5344CB8AC3E}">
        <p14:creationId xmlns:p14="http://schemas.microsoft.com/office/powerpoint/2010/main" val="22621906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1911426276"/>
              </p:ext>
            </p:extLst>
          </p:nvPr>
        </p:nvGraphicFramePr>
        <p:xfrm>
          <a:off x="3625215" y="33046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extLst>
              <p:ext uri="{D42A27DB-BD31-4B8C-83A1-F6EECF244321}">
                <p14:modId xmlns:p14="http://schemas.microsoft.com/office/powerpoint/2010/main" val="2219386403"/>
              </p:ext>
            </p:extLst>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extLst>
              <p:ext uri="{D42A27DB-BD31-4B8C-83A1-F6EECF244321}">
                <p14:modId xmlns:p14="http://schemas.microsoft.com/office/powerpoint/2010/main" val="475227996"/>
              </p:ext>
            </p:extLst>
          </p:nvPr>
        </p:nvGraphicFramePr>
        <p:xfrm>
          <a:off x="2287642" y="2656592"/>
          <a:ext cx="4464494" cy="546100"/>
        </p:xfrm>
        <a:graphic>
          <a:graphicData uri="http://schemas.openxmlformats.org/drawingml/2006/table">
            <a:tbl>
              <a:tblPr>
                <a:noFill/>
              </a:tblPr>
              <a:tblGrid>
                <a:gridCol w="446449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extLst>
              <p:ext uri="{D42A27DB-BD31-4B8C-83A1-F6EECF244321}">
                <p14:modId xmlns:p14="http://schemas.microsoft.com/office/powerpoint/2010/main" val="1009912343"/>
              </p:ext>
            </p:extLst>
          </p:nvPr>
        </p:nvGraphicFramePr>
        <p:xfrm>
          <a:off x="2287642" y="4497896"/>
          <a:ext cx="4464494" cy="340360"/>
        </p:xfrm>
        <a:graphic>
          <a:graphicData uri="http://schemas.openxmlformats.org/drawingml/2006/table">
            <a:tbl>
              <a:tblPr>
                <a:noFill/>
              </a:tblPr>
              <a:tblGrid>
                <a:gridCol w="44644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87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p:txBody>
          <a:bodyPr/>
          <a:lstStyle/>
          <a:p>
            <a:endParaRPr lang="en-US"/>
          </a:p>
        </p:txBody>
      </p:sp>
      <p:graphicFrame>
        <p:nvGraphicFramePr>
          <p:cNvPr id="462" name="Google Shape;462;p71"/>
          <p:cNvGraphicFramePr/>
          <p:nvPr>
            <p:extLst>
              <p:ext uri="{D42A27DB-BD31-4B8C-83A1-F6EECF244321}">
                <p14:modId xmlns:p14="http://schemas.microsoft.com/office/powerpoint/2010/main" val="214006788"/>
              </p:ext>
            </p:extLst>
          </p:nvPr>
        </p:nvGraphicFramePr>
        <p:xfrm>
          <a:off x="2257062" y="2298700"/>
          <a:ext cx="4629875" cy="226060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Car</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return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make: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model: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year: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getFullName</a:t>
                      </a:r>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return</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 "</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056512348"/>
              </p:ext>
            </p:extLst>
          </p:nvPr>
        </p:nvGraphicFramePr>
        <p:xfrm>
          <a:off x="2257063" y="4941168"/>
          <a:ext cx="4629875" cy="33274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p:txBody>
          <a:bodyPr/>
          <a:lstStyle/>
          <a:p>
            <a:endParaRPr lang="en-US"/>
          </a:p>
        </p:txBody>
      </p:sp>
      <p:graphicFrame>
        <p:nvGraphicFramePr>
          <p:cNvPr id="462" name="Google Shape;462;p71"/>
          <p:cNvGraphicFramePr/>
          <p:nvPr>
            <p:extLst>
              <p:ext uri="{D42A27DB-BD31-4B8C-83A1-F6EECF244321}">
                <p14:modId xmlns:p14="http://schemas.microsoft.com/office/powerpoint/2010/main" val="753374507"/>
              </p:ext>
            </p:extLst>
          </p:nvPr>
        </p:nvGraphicFramePr>
        <p:xfrm>
          <a:off x="2257063" y="2684150"/>
          <a:ext cx="4629875" cy="204724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u="sng" dirty="0">
                          <a:solidFill>
                            <a:srgbClr val="A6E22E"/>
                          </a:solidFill>
                          <a:effectLst/>
                          <a:latin typeface="Consolas" panose="020B0609020204030204" pitchFamily="49" charset="0"/>
                        </a:rPr>
                        <a:t>Car</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this = {}; (implicitly)</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return this; (implicitly)</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977934254"/>
              </p:ext>
            </p:extLst>
          </p:nvPr>
        </p:nvGraphicFramePr>
        <p:xfrm>
          <a:off x="2257063" y="5093326"/>
          <a:ext cx="4629875" cy="33274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4562</TotalTime>
  <Words>8616</Words>
  <Application>Microsoft Office PowerPoint</Application>
  <PresentationFormat>On-screen Show (4:3)</PresentationFormat>
  <Paragraphs>1162</Paragraphs>
  <Slides>152</Slides>
  <Notes>110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152</vt:i4>
      </vt:variant>
    </vt:vector>
  </HeadingPairs>
  <TitlesOfParts>
    <vt:vector size="160"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event</vt:lpstr>
      <vt:lpstr>Oefening</vt:lpstr>
      <vt:lpstr>DOM</vt:lpstr>
      <vt:lpstr>Oefening</vt:lpstr>
      <vt:lpstr>Event listeners</vt:lpstr>
      <vt:lpstr>Event Listeners</vt:lpstr>
      <vt:lpstr>Event Listeners</vt:lpstr>
      <vt:lpstr>Oefening</vt:lpstr>
      <vt:lpstr>jQuery</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JSON</vt:lpstr>
      <vt:lpstr>Objecten - JSON</vt:lpstr>
      <vt:lpstr>Objecten – Object Literal</vt:lpstr>
      <vt:lpstr>Objecten – Constructor Functions</vt:lpstr>
      <vt:lpstr>Objecten – Constructor Functions</vt:lpstr>
      <vt:lpstr>Oefening</vt:lpstr>
      <vt:lpstr>Object - Inheritance</vt:lpstr>
      <vt:lpstr>Objects - Prototypes</vt:lpstr>
      <vt:lpstr>Objects - Prototypes</vt:lpstr>
      <vt:lpstr>Object  Prototype inheritance</vt:lpstr>
      <vt:lpstr>Oefening</vt:lpstr>
      <vt:lpstr>Closure</vt:lpstr>
      <vt:lpstr>Popquiz</vt:lpstr>
      <vt:lpstr>Oefening</vt:lpstr>
      <vt:lpstr>Oefening</vt:lpstr>
      <vt:lpstr>Oefening – Uitleg</vt:lpstr>
      <vt:lpstr>Strict mode</vt:lpstr>
      <vt:lpstr>Strict mode</vt:lpstr>
      <vt:lpstr>Strict mode - example</vt:lpstr>
      <vt:lpstr>Strict mode - example</vt:lpstr>
      <vt:lpstr>Popquiz</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ES6 - Class</vt:lpstr>
      <vt:lpstr>Oefening</vt:lpstr>
      <vt:lpstr>ES6</vt:lpstr>
      <vt:lpstr>Oefening</vt:lpstr>
      <vt:lpstr>Callbacks</vt:lpstr>
      <vt:lpstr>Callbacks</vt:lpstr>
      <vt:lpstr>Callbacks - Voorbeeld</vt:lpstr>
      <vt:lpstr>Oefening</vt:lpstr>
      <vt:lpstr>Callback Hell</vt:lpstr>
      <vt:lpstr>Callback Hell</vt:lpstr>
      <vt:lpstr>Promises</vt:lpstr>
      <vt:lpstr>Promises</vt:lpstr>
      <vt:lpstr>Popquiz</vt:lpstr>
      <vt:lpstr>Promises - Example</vt:lpstr>
      <vt:lpstr>Promises - Compared to Callbacks</vt:lpstr>
      <vt:lpstr>Promises - Chaining</vt:lpstr>
      <vt:lpstr>Oefening</vt:lpstr>
      <vt:lpstr>Async/await</vt:lpstr>
      <vt:lpstr>Async/await</vt:lpstr>
      <vt:lpstr>Async/await - Example</vt:lpstr>
      <vt:lpstr>Oefening</vt:lpstr>
      <vt:lpstr>PowerPoint Presentation</vt:lpstr>
      <vt:lpstr>Web APIs</vt:lpstr>
      <vt:lpstr>Web APIs</vt:lpstr>
      <vt:lpstr>Oefening</vt:lpstr>
      <vt:lpstr>Overkoepelende Oefening</vt:lpstr>
      <vt:lpstr>Overkoepelende Oefening</vt:lpstr>
      <vt:lpstr>Overkoepelende Oefening - Willekeurig voorbeeld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372</cp:revision>
  <dcterms:created xsi:type="dcterms:W3CDTF">2019-06-17T09:32:51Z</dcterms:created>
  <dcterms:modified xsi:type="dcterms:W3CDTF">2021-05-08T18:53:35Z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