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89"/>
  </p:notesMasterIdLst>
  <p:handoutMasterIdLst>
    <p:handoutMasterId r:id="rId190"/>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53" r:id="rId81"/>
    <p:sldId id="634" r:id="rId82"/>
    <p:sldId id="577" r:id="rId83"/>
    <p:sldId id="613" r:id="rId84"/>
    <p:sldId id="680" r:id="rId85"/>
    <p:sldId id="681" r:id="rId86"/>
    <p:sldId id="682" r:id="rId87"/>
    <p:sldId id="683" r:id="rId88"/>
    <p:sldId id="684" r:id="rId89"/>
    <p:sldId id="685" r:id="rId90"/>
    <p:sldId id="686" r:id="rId91"/>
    <p:sldId id="688" r:id="rId92"/>
    <p:sldId id="690" r:id="rId93"/>
    <p:sldId id="689" r:id="rId94"/>
    <p:sldId id="595" r:id="rId95"/>
    <p:sldId id="580" r:id="rId96"/>
    <p:sldId id="579" r:id="rId97"/>
    <p:sldId id="559" r:id="rId98"/>
    <p:sldId id="596" r:id="rId99"/>
    <p:sldId id="309" r:id="rId100"/>
    <p:sldId id="650" r:id="rId101"/>
    <p:sldId id="651" r:id="rId102"/>
    <p:sldId id="310" r:id="rId103"/>
    <p:sldId id="311" r:id="rId104"/>
    <p:sldId id="652" r:id="rId105"/>
    <p:sldId id="670" r:id="rId106"/>
    <p:sldId id="593" r:id="rId107"/>
    <p:sldId id="304" r:id="rId108"/>
    <p:sldId id="305" r:id="rId109"/>
    <p:sldId id="306" r:id="rId110"/>
    <p:sldId id="307" r:id="rId111"/>
    <p:sldId id="308" r:id="rId112"/>
    <p:sldId id="592" r:id="rId113"/>
    <p:sldId id="299" r:id="rId114"/>
    <p:sldId id="638" r:id="rId115"/>
    <p:sldId id="566" r:id="rId116"/>
    <p:sldId id="639" r:id="rId117"/>
    <p:sldId id="300" r:id="rId118"/>
    <p:sldId id="640" r:id="rId119"/>
    <p:sldId id="636" r:id="rId120"/>
    <p:sldId id="641" r:id="rId121"/>
    <p:sldId id="646" r:id="rId122"/>
    <p:sldId id="648" r:id="rId123"/>
    <p:sldId id="301" r:id="rId124"/>
    <p:sldId id="302" r:id="rId125"/>
    <p:sldId id="644" r:id="rId126"/>
    <p:sldId id="303" r:id="rId127"/>
    <p:sldId id="527" r:id="rId128"/>
    <p:sldId id="528" r:id="rId129"/>
    <p:sldId id="649" r:id="rId130"/>
    <p:sldId id="637" r:id="rId131"/>
    <p:sldId id="678" r:id="rId132"/>
    <p:sldId id="587" r:id="rId133"/>
    <p:sldId id="588" r:id="rId134"/>
    <p:sldId id="597" r:id="rId135"/>
    <p:sldId id="313" r:id="rId136"/>
    <p:sldId id="314" r:id="rId137"/>
    <p:sldId id="315" r:id="rId138"/>
    <p:sldId id="316" r:id="rId139"/>
    <p:sldId id="317" r:id="rId140"/>
    <p:sldId id="318" r:id="rId141"/>
    <p:sldId id="319" r:id="rId142"/>
    <p:sldId id="674" r:id="rId143"/>
    <p:sldId id="673" r:id="rId144"/>
    <p:sldId id="320" r:id="rId145"/>
    <p:sldId id="675" r:id="rId146"/>
    <p:sldId id="323" r:id="rId147"/>
    <p:sldId id="322" r:id="rId148"/>
    <p:sldId id="599" r:id="rId149"/>
    <p:sldId id="535" r:id="rId150"/>
    <p:sldId id="658" r:id="rId151"/>
    <p:sldId id="657" r:id="rId152"/>
    <p:sldId id="536" r:id="rId153"/>
    <p:sldId id="660" r:id="rId154"/>
    <p:sldId id="664" r:id="rId155"/>
    <p:sldId id="538" r:id="rId156"/>
    <p:sldId id="539" r:id="rId157"/>
    <p:sldId id="671" r:id="rId158"/>
    <p:sldId id="602" r:id="rId159"/>
    <p:sldId id="541" r:id="rId160"/>
    <p:sldId id="543" r:id="rId161"/>
    <p:sldId id="544" r:id="rId162"/>
    <p:sldId id="545" r:id="rId163"/>
    <p:sldId id="571" r:id="rId164"/>
    <p:sldId id="600" r:id="rId165"/>
    <p:sldId id="547" r:id="rId166"/>
    <p:sldId id="548" r:id="rId167"/>
    <p:sldId id="570" r:id="rId168"/>
    <p:sldId id="601" r:id="rId169"/>
    <p:sldId id="663" r:id="rId170"/>
    <p:sldId id="676" r:id="rId171"/>
    <p:sldId id="677" r:id="rId172"/>
    <p:sldId id="679" r:id="rId173"/>
    <p:sldId id="662" r:id="rId174"/>
    <p:sldId id="661" r:id="rId175"/>
    <p:sldId id="556" r:id="rId176"/>
    <p:sldId id="672" r:id="rId177"/>
    <p:sldId id="655" r:id="rId178"/>
    <p:sldId id="656" r:id="rId179"/>
    <p:sldId id="585" r:id="rId180"/>
    <p:sldId id="583" r:id="rId181"/>
    <p:sldId id="584" r:id="rId182"/>
    <p:sldId id="654" r:id="rId183"/>
    <p:sldId id="669" r:id="rId184"/>
    <p:sldId id="666" r:id="rId185"/>
    <p:sldId id="667" r:id="rId186"/>
    <p:sldId id="668" r:id="rId187"/>
    <p:sldId id="665" r:id="rId18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53"/>
            <p14:sldId id="634"/>
            <p14:sldId id="577"/>
            <p14:sldId id="613"/>
          </p14:sldIdLst>
        </p14:section>
        <p14:section name="BOM" id="{3EB1E532-50E1-4ED9-B47E-2A5FCEA10871}">
          <p14:sldIdLst>
            <p14:sldId id="680"/>
            <p14:sldId id="681"/>
            <p14:sldId id="682"/>
            <p14:sldId id="683"/>
            <p14:sldId id="684"/>
            <p14:sldId id="685"/>
            <p14:sldId id="686"/>
            <p14:sldId id="688"/>
            <p14:sldId id="690"/>
            <p14:sldId id="689"/>
          </p14:sldIdLst>
        </p14:section>
        <p14:section name="Event listeners" id="{82033964-5980-4094-ABDF-C75B6C8FC614}">
          <p14:sldIdLst>
            <p14:sldId id="595"/>
            <p14:sldId id="580"/>
            <p14:sldId id="579"/>
            <p14:sldId id="559"/>
          </p14:sldIdLst>
        </p14:section>
        <p14:section name="Strict" id="{59CD1419-30A2-477E-8414-4CA2C9506205}">
          <p14:sldIdLst>
            <p14:sldId id="596"/>
            <p14:sldId id="309"/>
            <p14:sldId id="650"/>
            <p14:sldId id="651"/>
            <p14:sldId id="310"/>
            <p14:sldId id="311"/>
            <p14:sldId id="652"/>
            <p14:sldId id="670"/>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639"/>
            <p14:sldId id="300"/>
            <p14:sldId id="640"/>
            <p14:sldId id="636"/>
            <p14:sldId id="641"/>
            <p14:sldId id="646"/>
            <p14:sldId id="648"/>
          </p14:sldIdLst>
        </p14:section>
        <p14:section name="Prototypes" id="{842A69D2-7B85-4CE8-99C0-723115EA1A07}">
          <p14:sldIdLst>
            <p14:sldId id="301"/>
            <p14:sldId id="302"/>
            <p14:sldId id="644"/>
            <p14:sldId id="303"/>
          </p14:sldIdLst>
        </p14:section>
        <p14:section name="Closure" id="{C10D9FFC-A616-4DEA-BAC2-9C35D577920C}">
          <p14:sldIdLst>
            <p14:sldId id="527"/>
            <p14:sldId id="528"/>
            <p14:sldId id="649"/>
            <p14:sldId id="637"/>
          </p14:sldIdLst>
        </p14:section>
        <p14:section name="JSON" id="{4901627C-2A9F-4EA9-9756-2C0C6C488B13}">
          <p14:sldIdLst>
            <p14:sldId id="678"/>
            <p14:sldId id="587"/>
            <p14:sldId id="588"/>
          </p14:sldIdLst>
        </p14:section>
        <p14:section name="ES6" id="{D4CCB08D-7F97-4415-B83E-AD71163B988C}">
          <p14:sldIdLst>
            <p14:sldId id="597"/>
            <p14:sldId id="313"/>
            <p14:sldId id="314"/>
            <p14:sldId id="315"/>
            <p14:sldId id="316"/>
            <p14:sldId id="317"/>
            <p14:sldId id="318"/>
            <p14:sldId id="319"/>
            <p14:sldId id="674"/>
            <p14:sldId id="673"/>
            <p14:sldId id="320"/>
            <p14:sldId id="675"/>
            <p14:sldId id="323"/>
            <p14:sldId id="322"/>
          </p14:sldIdLst>
        </p14:section>
        <p14:section name="Callbacks" id="{43635AE0-3568-45E3-A7C2-B97E9B407026}">
          <p14:sldIdLst>
            <p14:sldId id="599"/>
            <p14:sldId id="535"/>
            <p14:sldId id="658"/>
            <p14:sldId id="657"/>
            <p14:sldId id="536"/>
            <p14:sldId id="660"/>
            <p14:sldId id="664"/>
            <p14:sldId id="538"/>
            <p14:sldId id="539"/>
            <p14:sldId id="671"/>
          </p14:sldIdLst>
        </p14:section>
        <p14:section name="Promises" id="{1E029E75-C4C3-4153-ACAF-509312671351}">
          <p14:sldIdLst>
            <p14:sldId id="602"/>
            <p14:sldId id="541"/>
            <p14:sldId id="543"/>
            <p14:sldId id="544"/>
            <p14:sldId id="545"/>
            <p14:sldId id="571"/>
          </p14:sldIdLst>
        </p14:section>
        <p14:section name="Async/await" id="{F4A78E04-1F22-42C5-98A1-E35068DB4C9E}">
          <p14:sldIdLst>
            <p14:sldId id="600"/>
            <p14:sldId id="547"/>
            <p14:sldId id="548"/>
            <p14:sldId id="570"/>
          </p14:sldIdLst>
        </p14:section>
        <p14:section name="Web APIs" id="{1FD24772-3075-4495-8886-A88D98D2E3A8}">
          <p14:sldIdLst>
            <p14:sldId id="601"/>
            <p14:sldId id="663"/>
            <p14:sldId id="676"/>
            <p14:sldId id="677"/>
            <p14:sldId id="679"/>
            <p14:sldId id="662"/>
            <p14:sldId id="661"/>
            <p14:sldId id="556"/>
            <p14:sldId id="672"/>
          </p14:sldIdLst>
        </p14:section>
        <p14:section name="Frameworks" id="{AA3C99A1-74B8-4545-9607-BF3EB4536EB4}">
          <p14:sldIdLst>
            <p14:sldId id="655"/>
            <p14:sldId id="656"/>
          </p14:sldIdLst>
        </p14:section>
        <p14:section name="Overkoepelende Oefening" id="{8A6FC131-BACD-43C0-B3D6-58016E33D948}">
          <p14:sldIdLst>
            <p14:sldId id="585"/>
            <p14:sldId id="583"/>
            <p14:sldId id="584"/>
          </p14:sldIdLst>
        </p14:section>
        <p14:section name="Extra oefeningen" id="{54C103A1-2AB1-410F-8D59-23EF3722AB8F}">
          <p14:sldIdLst>
            <p14:sldId id="654"/>
            <p14:sldId id="669"/>
            <p14:sldId id="666"/>
            <p14:sldId id="667"/>
            <p14:sldId id="668"/>
            <p14:sldId id="665"/>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8602" autoAdjust="0"/>
  </p:normalViewPr>
  <p:slideViewPr>
    <p:cSldViewPr snapToObjects="1">
      <p:cViewPr varScale="1">
        <p:scale>
          <a:sx n="101" d="100"/>
          <a:sy n="101" d="100"/>
        </p:scale>
        <p:origin x="1716" y="102"/>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viewProps" Target="viewProp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theme" Target="theme/theme1.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microsoft.com/office/2016/11/relationships/changesInfo" Target="changesInfos/changesInfo1.xml"/><Relationship Id="rId190" Type="http://schemas.openxmlformats.org/officeDocument/2006/relationships/handoutMaster" Target="handoutMasters/handout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microsoft.com/office/2015/10/relationships/revisionInfo" Target="revisionInfo.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17/05/2021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17/05/2021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96.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104.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20.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24.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32.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u="sng" dirty="0">
                <a:solidFill>
                  <a:schemeClr val="hlink"/>
                </a:solidFill>
                <a:hlinkClick r:id="rId3"/>
              </a:rPr>
              <a:t>https://www.digitalocean.com/community/tutorials/understanding-the-event-loop-callbacks-promises-and-async-await-in-javascript</a:t>
            </a:r>
          </a:p>
          <a:p>
            <a:pPr marL="0" lvl="0" indent="0" algn="l" rtl="0">
              <a:spcBef>
                <a:spcPts val="0"/>
              </a:spcBef>
              <a:spcAft>
                <a:spcPts val="0"/>
              </a:spcAft>
              <a:buNone/>
            </a:pPr>
            <a:endParaRPr lang="en" u="sng" dirty="0">
              <a:solidFill>
                <a:schemeClr val="hlink"/>
              </a:solidFill>
              <a:hlinkClick r:id="rId3"/>
            </a:endParaRPr>
          </a:p>
          <a:p>
            <a:pPr marL="0" lvl="0" indent="0" algn="l" rtl="0">
              <a:spcBef>
                <a:spcPts val="0"/>
              </a:spcBef>
              <a:spcAft>
                <a:spcPts val="0"/>
              </a:spcAft>
              <a:buNone/>
            </a:pPr>
            <a:r>
              <a:rPr lang="en" u="sng" dirty="0">
                <a:solidFill>
                  <a:schemeClr val="hlink"/>
                </a:solidFill>
                <a:hlinkClick r:id="rId3"/>
              </a:rPr>
              <a:t>https://developer.mozilla.org/en-US/docs/Web/JavaScript/Guide/Using_promises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3002962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function will be used while explaining async/await. Take note</a:t>
            </a:r>
            <a:endParaRPr dirty="0"/>
          </a:p>
        </p:txBody>
      </p:sp>
    </p:spTree>
    <p:extLst>
      <p:ext uri="{BB962C8B-B14F-4D97-AF65-F5344CB8AC3E}">
        <p14:creationId xmlns:p14="http://schemas.microsoft.com/office/powerpoint/2010/main" val="14303550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168</a:t>
            </a:fld>
            <a:endParaRPr lang="nl-NL"/>
          </a:p>
        </p:txBody>
      </p:sp>
    </p:spTree>
    <p:extLst>
      <p:ext uri="{BB962C8B-B14F-4D97-AF65-F5344CB8AC3E}">
        <p14:creationId xmlns:p14="http://schemas.microsoft.com/office/powerpoint/2010/main" val="246236640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169</a:t>
            </a:fld>
            <a:endParaRPr lang="nl-NL"/>
          </a:p>
        </p:txBody>
      </p:sp>
    </p:spTree>
    <p:extLst>
      <p:ext uri="{BB962C8B-B14F-4D97-AF65-F5344CB8AC3E}">
        <p14:creationId xmlns:p14="http://schemas.microsoft.com/office/powerpoint/2010/main" val="2176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178</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181</a:t>
            </a:fld>
            <a:endParaRPr lang="nl-NL"/>
          </a:p>
        </p:txBody>
      </p:sp>
    </p:spTree>
    <p:extLst>
      <p:ext uri="{BB962C8B-B14F-4D97-AF65-F5344CB8AC3E}">
        <p14:creationId xmlns:p14="http://schemas.microsoft.com/office/powerpoint/2010/main" val="386866984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https://www.w3schools.com/html/tryit.asp?filename=tryhtml5_audio_all</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184</a:t>
            </a:fld>
            <a:endParaRPr lang="nl-NL"/>
          </a:p>
        </p:txBody>
      </p:sp>
    </p:spTree>
    <p:extLst>
      <p:ext uri="{BB962C8B-B14F-4D97-AF65-F5344CB8AC3E}">
        <p14:creationId xmlns:p14="http://schemas.microsoft.com/office/powerpoint/2010/main" val="261149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77</a:t>
            </a:fld>
            <a:endParaRPr lang="nl-NL"/>
          </a:p>
        </p:txBody>
      </p:sp>
    </p:spTree>
    <p:extLst>
      <p:ext uri="{BB962C8B-B14F-4D97-AF65-F5344CB8AC3E}">
        <p14:creationId xmlns:p14="http://schemas.microsoft.com/office/powerpoint/2010/main" val="303930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92</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113</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117</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17/05/2021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118</a:t>
            </a:fld>
            <a:endParaRPr lang="nl-NL"/>
          </a:p>
        </p:txBody>
      </p:sp>
    </p:spTree>
    <p:extLst>
      <p:ext uri="{BB962C8B-B14F-4D97-AF65-F5344CB8AC3E}">
        <p14:creationId xmlns:p14="http://schemas.microsoft.com/office/powerpoint/2010/main" val="37983604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392897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466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Classes make it a lot easier to work OO in JavaScript. While previously you had to use constructor functions and could mimic inheritance using prototype chains, you can now use classes.</a:t>
            </a:r>
          </a:p>
          <a:p>
            <a:pPr marL="0" lvl="0" indent="0" algn="l" rtl="0">
              <a:spcBef>
                <a:spcPts val="0"/>
              </a:spcBef>
              <a:spcAft>
                <a:spcPts val="0"/>
              </a:spcAft>
              <a:buNone/>
            </a:pPr>
            <a:endParaRPr lang="en" dirty="0"/>
          </a:p>
          <a:p>
            <a:pPr marL="0" lvl="0" indent="0" algn="l" rtl="0">
              <a:spcBef>
                <a:spcPts val="0"/>
              </a:spcBef>
              <a:spcAft>
                <a:spcPts val="0"/>
              </a:spcAft>
              <a:buNone/>
            </a:pPr>
            <a:r>
              <a:rPr lang="nl-BE" dirty="0"/>
              <a:t>P</a:t>
            </a:r>
            <a:r>
              <a:rPr lang="en" dirty="0"/>
              <a:t>rivate prop like: </a:t>
            </a:r>
            <a:r>
              <a:rPr lang="en" i="1" dirty="0"/>
              <a:t>this</a:t>
            </a:r>
            <a:r>
              <a:rPr lang="en" i="1"/>
              <a:t>.#count (caniuse !!!)</a:t>
            </a:r>
            <a:endParaRPr i="1" dirty="0"/>
          </a:p>
        </p:txBody>
      </p:sp>
    </p:spTree>
    <p:extLst>
      <p:ext uri="{BB962C8B-B14F-4D97-AF65-F5344CB8AC3E}">
        <p14:creationId xmlns:p14="http://schemas.microsoft.com/office/powerpoint/2010/main" val="19798864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i="1" dirty="0"/>
              <a:t>Export default en Export kunnen ook onderaan opgenomen worden!</a:t>
            </a:r>
            <a:endParaRPr i="1"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2429560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5144191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97658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 xmlns:ma14="http://schemas.microsoft.com/office/mac/drawingml/2011/main"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3.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10.xml"/><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1.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2.xml"/><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hyperlink" Target="https://www.w3schools.com/howto/howto_js_tabs.asp" TargetMode="External"/><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w3schools.com/howto/howto_js_toggle_dark_mode.asp" TargetMode="Externa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Strict mode - example</a:t>
            </a:r>
            <a:endParaRPr dirty="0"/>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9045-47AD-4D48-AFFD-2258EBC2D3E0}"/>
              </a:ext>
            </a:extLst>
          </p:cNvPr>
          <p:cNvSpPr>
            <a:spLocks noGrp="1"/>
          </p:cNvSpPr>
          <p:nvPr>
            <p:ph type="ctrTitle"/>
          </p:nvPr>
        </p:nvSpPr>
        <p:spPr/>
        <p:txBody>
          <a:bodyPr/>
          <a:lstStyle/>
          <a:p>
            <a:r>
              <a:rPr lang="en" dirty="0"/>
              <a:t>Strict mode - example</a:t>
            </a:r>
            <a:endParaRPr lang="nl-BE" dirty="0"/>
          </a:p>
        </p:txBody>
      </p:sp>
      <p:sp>
        <p:nvSpPr>
          <p:cNvPr id="3" name="Text Placeholder 2">
            <a:extLst>
              <a:ext uri="{FF2B5EF4-FFF2-40B4-BE49-F238E27FC236}">
                <a16:creationId xmlns:a16="http://schemas.microsoft.com/office/drawing/2014/main" id="{70EC5A08-1409-469B-9F17-40E48B30AE18}"/>
              </a:ext>
            </a:extLst>
          </p:cNvPr>
          <p:cNvSpPr>
            <a:spLocks noGrp="1"/>
          </p:cNvSpPr>
          <p:nvPr>
            <p:ph type="body" sz="quarter" idx="14"/>
          </p:nvPr>
        </p:nvSpPr>
        <p:spPr>
          <a:xfrm>
            <a:off x="507205" y="1989474"/>
            <a:ext cx="8025368" cy="927292"/>
          </a:xfrm>
        </p:spPr>
        <p:txBody>
          <a:bodyPr/>
          <a:lstStyle/>
          <a:p>
            <a:pPr rtl="0"/>
            <a:r>
              <a:rPr lang="en-US" dirty="0"/>
              <a:t>In strict mode “this” is undefined when you’re in a function that’s not within an object.</a:t>
            </a:r>
          </a:p>
          <a:p>
            <a:endParaRPr lang="en-US" dirty="0"/>
          </a:p>
          <a:p>
            <a:endParaRPr lang="nl-BE" dirty="0"/>
          </a:p>
        </p:txBody>
      </p:sp>
      <p:graphicFrame>
        <p:nvGraphicFramePr>
          <p:cNvPr id="4" name="Google Shape;546;p83">
            <a:extLst>
              <a:ext uri="{FF2B5EF4-FFF2-40B4-BE49-F238E27FC236}">
                <a16:creationId xmlns:a16="http://schemas.microsoft.com/office/drawing/2014/main" id="{069F30AF-D375-472C-8D88-A708F2755B46}"/>
              </a:ext>
            </a:extLst>
          </p:cNvPr>
          <p:cNvGraphicFramePr/>
          <p:nvPr>
            <p:extLst>
              <p:ext uri="{D42A27DB-BD31-4B8C-83A1-F6EECF244321}">
                <p14:modId xmlns:p14="http://schemas.microsoft.com/office/powerpoint/2010/main" val="3264244984"/>
              </p:ext>
            </p:extLst>
          </p:nvPr>
        </p:nvGraphicFramePr>
        <p:xfrm>
          <a:off x="1728100" y="3137525"/>
          <a:ext cx="5684325" cy="1361440"/>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FD971F"/>
                          </a:solidFill>
                          <a:effectLst/>
                          <a:latin typeface="Consolas" panose="020B0609020204030204" pitchFamily="49" charset="0"/>
                        </a:rPr>
                        <a:t>this</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91645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2A5EF9-5479-4666-8B44-2E793B06AC8F}"/>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D6AE1C4D-FA5A-40E1-AB1A-5E8AB0C821C5}"/>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36197248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345952" lvl="1" indent="-285750">
              <a:buFont typeface="Arial" panose="020B0604020202020204" pitchFamily="34" charset="0"/>
              <a:buChar char="•"/>
            </a:pPr>
            <a:r>
              <a:rPr lang="nl-BE" dirty="0"/>
              <a:t>Manier 1 (Object </a:t>
            </a:r>
            <a:r>
              <a:rPr lang="nl-BE" dirty="0" err="1"/>
              <a:t>literals</a:t>
            </a:r>
            <a:r>
              <a:rPr lang="nl-BE" dirty="0"/>
              <a:t>)</a:t>
            </a:r>
          </a:p>
          <a:p>
            <a:pPr marL="345952" lvl="1" indent="-285750">
              <a:buFont typeface="Arial" panose="020B0604020202020204" pitchFamily="34" charset="0"/>
              <a:buChar char="•"/>
            </a:pPr>
            <a:r>
              <a:rPr lang="nl-BE" dirty="0"/>
              <a:t>Manier 2 (New </a:t>
            </a:r>
            <a:r>
              <a:rPr lang="nl-BE" dirty="0" err="1"/>
              <a:t>keyword</a:t>
            </a:r>
            <a:r>
              <a:rPr lang="nl-BE" dirty="0"/>
              <a:t>)</a:t>
            </a:r>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2249624341"/>
              </p:ext>
            </p:extLst>
          </p:nvPr>
        </p:nvGraphicFramePr>
        <p:xfrm>
          <a:off x="3625215" y="3304664"/>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endParaRPr lang="nl-BE" sz="1400" b="0" dirty="0">
                        <a:solidFill>
                          <a:srgbClr val="F8F8F2"/>
                        </a:solidFill>
                        <a:effectLst/>
                        <a:latin typeface="Consolas" panose="020B0609020204030204" pitchFamily="49" charset="0"/>
                      </a:endParaRPr>
                    </a:p>
                    <a:p>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audiA1.model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1</a:t>
            </a:r>
          </a:p>
        </p:txBody>
      </p:sp>
      <p:graphicFrame>
        <p:nvGraphicFramePr>
          <p:cNvPr id="462" name="Google Shape;462;p71"/>
          <p:cNvGraphicFramePr/>
          <p:nvPr>
            <p:extLst>
              <p:ext uri="{D42A27DB-BD31-4B8C-83A1-F6EECF244321}">
                <p14:modId xmlns:p14="http://schemas.microsoft.com/office/powerpoint/2010/main" val="2862832590"/>
              </p:ext>
            </p:extLst>
          </p:nvPr>
        </p:nvGraphicFramePr>
        <p:xfrm>
          <a:off x="1957206" y="2535177"/>
          <a:ext cx="5229588" cy="2184400"/>
        </p:xfrm>
        <a:graphic>
          <a:graphicData uri="http://schemas.openxmlformats.org/drawingml/2006/table">
            <a:tbl>
              <a:tblPr>
                <a:noFill/>
              </a:tblPr>
              <a:tblGrid>
                <a:gridCol w="5229588">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make: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model: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year: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return</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.make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.model</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330375867"/>
              </p:ext>
            </p:extLst>
          </p:nvPr>
        </p:nvGraphicFramePr>
        <p:xfrm>
          <a:off x="1957206" y="5184492"/>
          <a:ext cx="5229587" cy="340360"/>
        </p:xfrm>
        <a:graphic>
          <a:graphicData uri="http://schemas.openxmlformats.org/drawingml/2006/table">
            <a:tbl>
              <a:tblPr>
                <a:noFill/>
              </a:tblPr>
              <a:tblGrid>
                <a:gridCol w="522958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2</a:t>
            </a:r>
          </a:p>
        </p:txBody>
      </p:sp>
      <p:graphicFrame>
        <p:nvGraphicFramePr>
          <p:cNvPr id="462" name="Google Shape;462;p71"/>
          <p:cNvGraphicFramePr/>
          <p:nvPr>
            <p:extLst>
              <p:ext uri="{D42A27DB-BD31-4B8C-83A1-F6EECF244321}">
                <p14:modId xmlns:p14="http://schemas.microsoft.com/office/powerpoint/2010/main" val="974153523"/>
              </p:ext>
            </p:extLst>
          </p:nvPr>
        </p:nvGraphicFramePr>
        <p:xfrm>
          <a:off x="2257063" y="2561312"/>
          <a:ext cx="4629875" cy="259588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 {};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return this;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3994549006"/>
              </p:ext>
            </p:extLst>
          </p:nvPr>
        </p:nvGraphicFramePr>
        <p:xfrm>
          <a:off x="2257063" y="5536912"/>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Pas het </a:t>
            </a:r>
            <a:r>
              <a:rPr lang="nl-BE" dirty="0" err="1"/>
              <a:t>Spotify</a:t>
            </a:r>
            <a:r>
              <a:rPr lang="nl-BE" dirty="0"/>
              <a:t> project aan zodanig er meer informatie kan getoond worden over de nummers(liedjes)</a:t>
            </a:r>
          </a:p>
          <a:p>
            <a:pPr lvl="1"/>
            <a:r>
              <a:rPr lang="nl-BE" dirty="0"/>
              <a:t>Maak een </a:t>
            </a:r>
            <a:r>
              <a:rPr lang="nl-BE" dirty="0" err="1"/>
              <a:t>PlaylistItem</a:t>
            </a:r>
            <a:r>
              <a:rPr lang="nl-BE" dirty="0"/>
              <a:t> object met volgende </a:t>
            </a:r>
            <a:r>
              <a:rPr lang="nl-BE" dirty="0" err="1"/>
              <a:t>properties</a:t>
            </a:r>
            <a:r>
              <a:rPr lang="nl-BE" dirty="0"/>
              <a:t>: Index, </a:t>
            </a:r>
            <a:r>
              <a:rPr lang="nl-BE" dirty="0" err="1"/>
              <a:t>Title</a:t>
            </a:r>
            <a:r>
              <a:rPr lang="nl-BE" dirty="0"/>
              <a:t>, Album, </a:t>
            </a:r>
            <a:r>
              <a:rPr lang="nl-BE" dirty="0" err="1"/>
              <a:t>DateAdded</a:t>
            </a:r>
            <a:r>
              <a:rPr lang="nl-BE" dirty="0"/>
              <a:t>,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593239982"/>
              </p:ext>
            </p:extLst>
          </p:nvPr>
        </p:nvGraphicFramePr>
        <p:xfrm>
          <a:off x="1454894" y="1412776"/>
          <a:ext cx="6232583" cy="403606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power: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481348203"/>
              </p:ext>
            </p:extLst>
          </p:nvPr>
        </p:nvGraphicFramePr>
        <p:xfrm>
          <a:off x="1454894" y="5755600"/>
          <a:ext cx="6232583" cy="55372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26404723"/>
              </p:ext>
            </p:extLst>
          </p:nvPr>
        </p:nvGraphicFramePr>
        <p:xfrm>
          <a:off x="1508786" y="1475080"/>
          <a:ext cx="6126427" cy="362458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1430814164"/>
              </p:ext>
            </p:extLst>
          </p:nvPr>
        </p:nvGraphicFramePr>
        <p:xfrm>
          <a:off x="1508786" y="5445224"/>
          <a:ext cx="6126427" cy="74422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'100pk'</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(audiA1.</a:t>
                      </a:r>
                      <a:r>
                        <a:rPr lang="en-US" sz="1350" b="0" dirty="0">
                          <a:solidFill>
                            <a:srgbClr val="A6E22E"/>
                          </a:solidFill>
                          <a:effectLst/>
                          <a:latin typeface="Consolas" panose="020B0609020204030204" pitchFamily="49" charset="0"/>
                        </a:rPr>
                        <a:t>start</a:t>
                      </a:r>
                      <a:r>
                        <a:rPr lang="en-US" sz="1350" b="0" dirty="0">
                          <a:solidFill>
                            <a:srgbClr val="F8F8F2"/>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619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2F83F-AAC0-4265-AE71-E26574AFEB85}"/>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F0D8A174-3FC7-4B19-8AED-430643A0B072}"/>
              </a:ext>
            </a:extLst>
          </p:cNvPr>
          <p:cNvSpPr>
            <a:spLocks noGrp="1"/>
          </p:cNvSpPr>
          <p:nvPr>
            <p:ph type="body" sz="quarter" idx="14"/>
          </p:nvPr>
        </p:nvSpPr>
        <p:spPr>
          <a:xfrm>
            <a:off x="507205" y="1989474"/>
            <a:ext cx="8025368" cy="621824"/>
          </a:xfrm>
        </p:spPr>
        <p:txBody>
          <a:bodyPr/>
          <a:lstStyle/>
          <a:p>
            <a:r>
              <a:rPr lang="nl-BE" dirty="0"/>
              <a:t>Maak een Song object die volgende </a:t>
            </a:r>
            <a:r>
              <a:rPr lang="nl-BE" dirty="0" err="1"/>
              <a:t>properties</a:t>
            </a:r>
            <a:r>
              <a:rPr lang="nl-BE" dirty="0"/>
              <a:t> bevat: </a:t>
            </a:r>
            <a:r>
              <a:rPr lang="nl-BE" dirty="0" err="1"/>
              <a:t>Title</a:t>
            </a:r>
            <a:r>
              <a:rPr lang="nl-BE" dirty="0"/>
              <a:t>, Album en </a:t>
            </a:r>
            <a:r>
              <a:rPr lang="nl-BE" dirty="0" err="1"/>
              <a:t>Duration</a:t>
            </a:r>
            <a:endParaRPr lang="nl-BE" dirty="0"/>
          </a:p>
          <a:p>
            <a:r>
              <a:rPr lang="nl-BE" dirty="0"/>
              <a:t>Laat het </a:t>
            </a:r>
            <a:r>
              <a:rPr lang="nl-BE" dirty="0" err="1"/>
              <a:t>PlaylistItem</a:t>
            </a:r>
            <a:r>
              <a:rPr lang="nl-BE" dirty="0"/>
              <a:t> object hiervan overerven</a:t>
            </a:r>
          </a:p>
        </p:txBody>
      </p:sp>
    </p:spTree>
    <p:extLst>
      <p:ext uri="{BB962C8B-B14F-4D97-AF65-F5344CB8AC3E}">
        <p14:creationId xmlns:p14="http://schemas.microsoft.com/office/powerpoint/2010/main" val="370703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792049629"/>
              </p:ext>
            </p:extLst>
          </p:nvPr>
        </p:nvGraphicFramePr>
        <p:xfrm>
          <a:off x="1500153" y="1391551"/>
          <a:ext cx="6143694" cy="424180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91590738"/>
              </p:ext>
            </p:extLst>
          </p:nvPr>
        </p:nvGraphicFramePr>
        <p:xfrm>
          <a:off x="1500153" y="5883439"/>
          <a:ext cx="6143694" cy="55372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83872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316356"/>
          </a:xfrm>
        </p:spPr>
        <p:txBody>
          <a:bodyPr/>
          <a:lstStyle/>
          <a:p>
            <a:r>
              <a:rPr lang="en-US" dirty="0"/>
              <a:t>Pas het Spotify project </a:t>
            </a:r>
            <a:r>
              <a:rPr lang="en-US" dirty="0" err="1"/>
              <a:t>aan</a:t>
            </a:r>
            <a:r>
              <a:rPr lang="en-US" dirty="0"/>
              <a:t> </a:t>
            </a:r>
            <a:r>
              <a:rPr lang="en-US" dirty="0" err="1"/>
              <a:t>zodanig</a:t>
            </a:r>
            <a:r>
              <a:rPr lang="en-US" dirty="0"/>
              <a:t> </a:t>
            </a:r>
            <a:r>
              <a:rPr lang="en-US" dirty="0" err="1"/>
              <a:t>deze</a:t>
            </a:r>
            <a:r>
              <a:rPr lang="en-US" dirty="0"/>
              <a:t> </a:t>
            </a:r>
            <a:r>
              <a:rPr lang="en-US" dirty="0" err="1"/>
              <a:t>gebruik</a:t>
            </a:r>
            <a:r>
              <a:rPr lang="en-US" dirty="0"/>
              <a:t> </a:t>
            </a:r>
            <a:r>
              <a:rPr lang="en-US" dirty="0" err="1"/>
              <a:t>maakt</a:t>
            </a:r>
            <a:r>
              <a:rPr lang="en-US" dirty="0"/>
              <a:t> van Prototypes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24904153"/>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9267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451357479"/>
              </p:ext>
            </p:extLst>
          </p:nvPr>
        </p:nvGraphicFramePr>
        <p:xfrm>
          <a:off x="1267454" y="5329719"/>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16228049"/>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u="none" dirty="0">
                          <a:solidFill>
                            <a:srgbClr val="A6E22E"/>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1737928927"/>
              </p:ext>
            </p:extLst>
          </p:nvPr>
        </p:nvGraphicFramePr>
        <p:xfrm>
          <a:off x="1267454" y="5323552"/>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382773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265184696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1BE7125-CEC7-4DF2-A8A6-2508E7558E08}"/>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07101D1-FA6B-4254-A370-F5AFF54182F5}"/>
              </a:ext>
            </a:extLst>
          </p:cNvPr>
          <p:cNvSpPr>
            <a:spLocks noGrp="1"/>
          </p:cNvSpPr>
          <p:nvPr>
            <p:ph type="ctrTitle"/>
          </p:nvPr>
        </p:nvSpPr>
        <p:spPr/>
        <p:txBody>
          <a:bodyPr/>
          <a:lstStyle/>
          <a:p>
            <a:r>
              <a:rPr lang="nl-BE" dirty="0"/>
              <a:t>JSON</a:t>
            </a:r>
          </a:p>
        </p:txBody>
      </p:sp>
    </p:spTree>
    <p:extLst>
      <p:ext uri="{BB962C8B-B14F-4D97-AF65-F5344CB8AC3E}">
        <p14:creationId xmlns:p14="http://schemas.microsoft.com/office/powerpoint/2010/main" val="853906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9685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nvGraphicFramePr>
        <p:xfrm>
          <a:off x="1773636" y="2656592"/>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nvGraphicFramePr>
        <p:xfrm>
          <a:off x="1773635" y="4497896"/>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65756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p>
          <a:p>
            <a:r>
              <a:rPr lang="en" dirty="0"/>
              <a:t>Modules</a:t>
            </a:r>
            <a:endParaRPr dirty="0"/>
          </a:p>
          <a:p>
            <a:pPr marL="0" indent="0">
              <a:spcBef>
                <a:spcPts val="1600"/>
              </a:spcBef>
              <a:spcAft>
                <a:spcPts val="1600"/>
              </a:spcAft>
              <a:buNone/>
            </a:pPr>
            <a:endParaRPr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extLst>
              <p:ext uri="{D42A27DB-BD31-4B8C-83A1-F6EECF244321}">
                <p14:modId xmlns:p14="http://schemas.microsoft.com/office/powerpoint/2010/main" val="3991751330"/>
              </p:ext>
            </p:extLst>
          </p:nvPr>
        </p:nvGraphicFramePr>
        <p:xfrm>
          <a:off x="1319175" y="3132825"/>
          <a:ext cx="6505625" cy="1155700"/>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food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"pizza"</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(food);</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pizza</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extLst>
              <p:ext uri="{D42A27DB-BD31-4B8C-83A1-F6EECF244321}">
                <p14:modId xmlns:p14="http://schemas.microsoft.com/office/powerpoint/2010/main" val="1069080576"/>
              </p:ext>
            </p:extLst>
          </p:nvPr>
        </p:nvGraphicFramePr>
        <p:xfrm>
          <a:off x="1557575" y="3021125"/>
          <a:ext cx="6028850" cy="1155700"/>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"pizza"</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8F8F2"/>
                          </a:solidFill>
                          <a:effectLst/>
                          <a:latin typeface="Consolas" panose="020B0609020204030204" pitchFamily="49" charset="0"/>
                          <a:ea typeface="+mn-ea"/>
                          <a:cs typeface="+mn-cs"/>
                        </a:rPr>
                        <a:t>+ </a:t>
                      </a:r>
                      <a:r>
                        <a:rPr lang="en-US" sz="1350" b="0" dirty="0">
                          <a:solidFill>
                            <a:srgbClr val="F8F8F2"/>
                          </a:solidFill>
                          <a:effectLst/>
                          <a:latin typeface="Consolas" panose="020B0609020204030204" pitchFamily="49" charset="0"/>
                        </a:rPr>
                        <a:t>food;</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food</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err="1">
                          <a:solidFill>
                            <a:srgbClr val="F8F8F2"/>
                          </a:solidFill>
                          <a:effectLst/>
                          <a:latin typeface="Consolas" panose="020B0609020204030204" pitchFamily="49" charset="0"/>
                        </a:rPr>
                        <a:t>favoriteFood</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My favorite food is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extLst>
              <p:ext uri="{D42A27DB-BD31-4B8C-83A1-F6EECF244321}">
                <p14:modId xmlns:p14="http://schemas.microsoft.com/office/powerpoint/2010/main" val="3991329846"/>
              </p:ext>
            </p:extLst>
          </p:nvPr>
        </p:nvGraphicFramePr>
        <p:xfrm>
          <a:off x="1564513" y="2633875"/>
          <a:ext cx="6014950" cy="1772920"/>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`I'll have a</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pizza`</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(food);</a:t>
                      </a:r>
                    </a:p>
                    <a:p>
                      <a:r>
                        <a:rPr lang="en-US" sz="1350" b="0" dirty="0">
                          <a:solidFill>
                            <a:srgbClr val="88846F"/>
                          </a:solidFill>
                          <a:effectLst/>
                          <a:latin typeface="Consolas" panose="020B0609020204030204" pitchFamily="49" charset="0"/>
                        </a:rPr>
                        <a:t>// I'll have a</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555676"/>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1702842510"/>
              </p:ext>
            </p:extLst>
          </p:nvPr>
        </p:nvGraphicFramePr>
        <p:xfrm>
          <a:off x="1225225" y="2207235"/>
          <a:ext cx="6693525" cy="2184400"/>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pizza: </a:t>
                      </a:r>
                      <a:r>
                        <a:rPr lang="nl-BE" sz="1350" b="0" dirty="0">
                          <a:solidFill>
                            <a:srgbClr val="E6DB74"/>
                          </a:solidFill>
                          <a:effectLst/>
                          <a:latin typeface="Consolas" panose="020B0609020204030204" pitchFamily="49" charset="0"/>
                        </a:rPr>
                        <a:t>"Hawaii"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pizza }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(pizza); </a:t>
                      </a:r>
                      <a:r>
                        <a:rPr lang="nl-BE" sz="1350" b="0" dirty="0">
                          <a:solidFill>
                            <a:srgbClr val="88846F"/>
                          </a:solidFill>
                          <a:effectLst/>
                          <a:latin typeface="Consolas" panose="020B0609020204030204" pitchFamily="49" charset="0"/>
                        </a:rPr>
                        <a:t>// Hawaii</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extLst>
              <p:ext uri="{D42A27DB-BD31-4B8C-83A1-F6EECF244321}">
                <p14:modId xmlns:p14="http://schemas.microsoft.com/office/powerpoint/2010/main" val="3337613507"/>
              </p:ext>
            </p:extLst>
          </p:nvPr>
        </p:nvGraphicFramePr>
        <p:xfrm>
          <a:off x="2065650" y="2414150"/>
          <a:ext cx="5012675" cy="744220"/>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hello</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"Hello World!"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extLst>
              <p:ext uri="{D42A27DB-BD31-4B8C-83A1-F6EECF244321}">
                <p14:modId xmlns:p14="http://schemas.microsoft.com/office/powerpoint/2010/main" val="4016790485"/>
              </p:ext>
            </p:extLst>
          </p:nvPr>
        </p:nvGraphicFramePr>
        <p:xfrm>
          <a:off x="2065675" y="4164475"/>
          <a:ext cx="4981350" cy="744220"/>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hello</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World!"</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endParaRPr dirty="0">
              <a:sym typeface="Roboto"/>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a:xfrm>
            <a:off x="507205" y="1989474"/>
            <a:ext cx="8025368" cy="3140205"/>
          </a:xfrm>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endParaRPr lang="en-US" dirty="0">
              <a:sym typeface="Roboto"/>
            </a:endParaRPr>
          </a:p>
          <a:p>
            <a:endParaRPr lang="en-US" dirty="0">
              <a:sym typeface="Roboto"/>
            </a:endParaRPr>
          </a:p>
          <a:p>
            <a:endParaRPr lang="en-US" dirty="0">
              <a:sym typeface="Roboto"/>
            </a:endParaRPr>
          </a:p>
          <a:p>
            <a:endParaRPr lang="en-US" dirty="0">
              <a:sym typeface="Roboto"/>
            </a:endParaRP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graphicFrame>
        <p:nvGraphicFramePr>
          <p:cNvPr id="5" name="Google Shape;586;p89">
            <a:extLst>
              <a:ext uri="{FF2B5EF4-FFF2-40B4-BE49-F238E27FC236}">
                <a16:creationId xmlns:a16="http://schemas.microsoft.com/office/drawing/2014/main" id="{27BF729D-F1CA-441F-B441-D402C7F3C6A9}"/>
              </a:ext>
            </a:extLst>
          </p:cNvPr>
          <p:cNvGraphicFramePr/>
          <p:nvPr>
            <p:extLst>
              <p:ext uri="{D42A27DB-BD31-4B8C-83A1-F6EECF244321}">
                <p14:modId xmlns:p14="http://schemas.microsoft.com/office/powerpoint/2010/main" val="2624278809"/>
              </p:ext>
            </p:extLst>
          </p:nvPr>
        </p:nvGraphicFramePr>
        <p:xfrm>
          <a:off x="3570859" y="3068307"/>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count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586;p89">
            <a:extLst>
              <a:ext uri="{FF2B5EF4-FFF2-40B4-BE49-F238E27FC236}">
                <a16:creationId xmlns:a16="http://schemas.microsoft.com/office/drawing/2014/main" id="{5FC929A0-123C-4641-9036-3A4F0FF3BB8C}"/>
              </a:ext>
            </a:extLst>
          </p:cNvPr>
          <p:cNvGraphicFramePr/>
          <p:nvPr>
            <p:extLst>
              <p:ext uri="{D42A27DB-BD31-4B8C-83A1-F6EECF244321}">
                <p14:modId xmlns:p14="http://schemas.microsoft.com/office/powerpoint/2010/main" val="965083743"/>
              </p:ext>
            </p:extLst>
          </p:nvPr>
        </p:nvGraphicFramePr>
        <p:xfrm>
          <a:off x="3570859" y="4789319"/>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pi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3.14</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extLst>
              <p:ext uri="{D42A27DB-BD31-4B8C-83A1-F6EECF244321}">
                <p14:modId xmlns:p14="http://schemas.microsoft.com/office/powerpoint/2010/main" val="3118122985"/>
              </p:ext>
            </p:extLst>
          </p:nvPr>
        </p:nvGraphicFramePr>
        <p:xfrm>
          <a:off x="1195650" y="1512024"/>
          <a:ext cx="6752700" cy="4859020"/>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power;</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extends</a:t>
                      </a:r>
                      <a:r>
                        <a:rPr lang="nl-BE" sz="1350" b="0" dirty="0">
                          <a:solidFill>
                            <a:srgbClr val="F8F8F2"/>
                          </a:solidFill>
                          <a:effectLst/>
                          <a:latin typeface="Consolas" panose="020B0609020204030204" pitchFamily="49" charset="0"/>
                        </a:rPr>
                        <a:t> </a:t>
                      </a:r>
                      <a:r>
                        <a:rPr lang="nl-BE" sz="1350" b="0" i="1"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super</a:t>
                      </a:r>
                      <a:r>
                        <a:rPr lang="nl-BE" sz="1350" b="0" dirty="0">
                          <a:solidFill>
                            <a:srgbClr val="F8F8F2"/>
                          </a:solidFill>
                          <a:effectLst/>
                          <a:latin typeface="Consolas" panose="020B0609020204030204" pitchFamily="49" charset="0"/>
                        </a:rPr>
                        <a:t>(power);</a:t>
                      </a: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D971F"/>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private property</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.#make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make;</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model;</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824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8BB0-CE9D-46BF-B4A5-09939776AD43}"/>
              </a:ext>
            </a:extLst>
          </p:cNvPr>
          <p:cNvSpPr>
            <a:spLocks noGrp="1"/>
          </p:cNvSpPr>
          <p:nvPr>
            <p:ph type="ctrTitle"/>
          </p:nvPr>
        </p:nvSpPr>
        <p:spPr/>
        <p:txBody>
          <a:bodyPr/>
          <a:lstStyle/>
          <a:p>
            <a:r>
              <a:rPr lang="nl-BE" dirty="0"/>
              <a:t>ES6 - Module</a:t>
            </a:r>
          </a:p>
        </p:txBody>
      </p:sp>
      <p:sp>
        <p:nvSpPr>
          <p:cNvPr id="4" name="Text Placeholder 3">
            <a:extLst>
              <a:ext uri="{FF2B5EF4-FFF2-40B4-BE49-F238E27FC236}">
                <a16:creationId xmlns:a16="http://schemas.microsoft.com/office/drawing/2014/main" id="{6C581414-C0C6-49CF-9B57-6D7A72E8EA04}"/>
              </a:ext>
            </a:extLst>
          </p:cNvPr>
          <p:cNvSpPr>
            <a:spLocks noGrp="1"/>
          </p:cNvSpPr>
          <p:nvPr>
            <p:ph type="body" sz="quarter" idx="14"/>
          </p:nvPr>
        </p:nvSpPr>
        <p:spPr>
          <a:xfrm>
            <a:off x="507205" y="1989474"/>
            <a:ext cx="8025368" cy="2253231"/>
          </a:xfrm>
        </p:spPr>
        <p:txBody>
          <a:bodyPr/>
          <a:lstStyle/>
          <a:p>
            <a:r>
              <a:rPr lang="nl-BE" dirty="0"/>
              <a:t>Logica verspreiden over meerdere files die automatisch geladen worden</a:t>
            </a:r>
          </a:p>
          <a:p>
            <a:pPr lvl="1"/>
            <a:r>
              <a:rPr lang="nl-BE" dirty="0"/>
              <a:t>Export (default)</a:t>
            </a:r>
          </a:p>
          <a:p>
            <a:pPr lvl="1"/>
            <a:r>
              <a:rPr lang="nl-BE" dirty="0"/>
              <a:t>Import</a:t>
            </a:r>
          </a:p>
          <a:p>
            <a:pPr lvl="1"/>
            <a:endParaRPr lang="nl-BE" dirty="0"/>
          </a:p>
          <a:p>
            <a:r>
              <a:rPr lang="nl-BE" dirty="0"/>
              <a:t>Scripts worden altijd </a:t>
            </a:r>
            <a:r>
              <a:rPr lang="nl-BE" dirty="0" err="1"/>
              <a:t>deferred</a:t>
            </a:r>
            <a:r>
              <a:rPr lang="nl-BE" dirty="0"/>
              <a:t> ingeladen (</a:t>
            </a:r>
            <a:r>
              <a:rPr lang="nl-BE" dirty="0" err="1"/>
              <a:t>defer</a:t>
            </a:r>
            <a:r>
              <a:rPr lang="nl-BE" dirty="0"/>
              <a:t>)</a:t>
            </a:r>
          </a:p>
          <a:p>
            <a:r>
              <a:rPr lang="nl-BE" dirty="0"/>
              <a:t>Automatisch gebruik van </a:t>
            </a:r>
            <a:r>
              <a:rPr lang="nl-BE" dirty="0" err="1"/>
              <a:t>strict</a:t>
            </a:r>
            <a:r>
              <a:rPr lang="nl-BE" dirty="0"/>
              <a:t> mode (“</a:t>
            </a:r>
            <a:r>
              <a:rPr lang="nl-BE" dirty="0" err="1"/>
              <a:t>use</a:t>
            </a:r>
            <a:r>
              <a:rPr lang="nl-BE" dirty="0"/>
              <a:t> </a:t>
            </a:r>
            <a:r>
              <a:rPr lang="nl-BE" dirty="0" err="1"/>
              <a:t>strict</a:t>
            </a:r>
            <a:r>
              <a:rPr lang="nl-BE" dirty="0"/>
              <a:t>”)</a:t>
            </a:r>
          </a:p>
          <a:p>
            <a:r>
              <a:rPr lang="nl-BE" i="1" dirty="0" err="1"/>
              <a:t>This</a:t>
            </a:r>
            <a:r>
              <a:rPr lang="nl-BE" dirty="0"/>
              <a:t> is </a:t>
            </a:r>
            <a:r>
              <a:rPr lang="nl-BE" dirty="0" err="1"/>
              <a:t>undefined</a:t>
            </a:r>
            <a:r>
              <a:rPr lang="nl-BE" dirty="0"/>
              <a:t>. Waar dit anders het globale object is</a:t>
            </a:r>
          </a:p>
          <a:p>
            <a:endParaRPr lang="nl-BE" dirty="0"/>
          </a:p>
        </p:txBody>
      </p:sp>
    </p:spTree>
    <p:extLst>
      <p:ext uri="{BB962C8B-B14F-4D97-AF65-F5344CB8AC3E}">
        <p14:creationId xmlns:p14="http://schemas.microsoft.com/office/powerpoint/2010/main" val="144617222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ES6 - Module</a:t>
            </a:r>
            <a:endParaRPr dirty="0"/>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a:xfrm>
            <a:off x="397718" y="1772817"/>
            <a:ext cx="1509986" cy="316356"/>
          </a:xfrm>
        </p:spPr>
        <p:txBody>
          <a:bodyPr/>
          <a:lstStyle/>
          <a:p>
            <a:pPr algn="r"/>
            <a:r>
              <a:rPr lang="en-US" dirty="0"/>
              <a:t>index.html</a:t>
            </a:r>
          </a:p>
        </p:txBody>
      </p:sp>
      <p:graphicFrame>
        <p:nvGraphicFramePr>
          <p:cNvPr id="604" name="Google Shape;604;p91"/>
          <p:cNvGraphicFramePr/>
          <p:nvPr>
            <p:extLst>
              <p:ext uri="{D42A27DB-BD31-4B8C-83A1-F6EECF244321}">
                <p14:modId xmlns:p14="http://schemas.microsoft.com/office/powerpoint/2010/main" val="3414342358"/>
              </p:ext>
            </p:extLst>
          </p:nvPr>
        </p:nvGraphicFramePr>
        <p:xfrm>
          <a:off x="2166282" y="1772816"/>
          <a:ext cx="5176550" cy="767080"/>
        </p:xfrm>
        <a:graphic>
          <a:graphicData uri="http://schemas.openxmlformats.org/drawingml/2006/table">
            <a:tbl>
              <a:tblPr>
                <a:noFill/>
              </a:tblPr>
              <a:tblGrid>
                <a:gridCol w="5176550">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body</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"module"</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src</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"main.js"</a:t>
                      </a:r>
                      <a:r>
                        <a:rPr lang="en-US" sz="1400" b="0" dirty="0">
                          <a:solidFill>
                            <a:srgbClr val="F8F8F2"/>
                          </a:solidFill>
                          <a:effectLst/>
                          <a:latin typeface="Consolas" panose="020B0609020204030204" pitchFamily="49" charset="0"/>
                        </a:rPr>
                        <a:t>&gt;&lt;/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body</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604;p91">
            <a:extLst>
              <a:ext uri="{FF2B5EF4-FFF2-40B4-BE49-F238E27FC236}">
                <a16:creationId xmlns:a16="http://schemas.microsoft.com/office/drawing/2014/main" id="{4ED3E890-8780-4331-8FFC-65C1EE92CE10}"/>
              </a:ext>
            </a:extLst>
          </p:cNvPr>
          <p:cNvGraphicFramePr/>
          <p:nvPr>
            <p:extLst>
              <p:ext uri="{D42A27DB-BD31-4B8C-83A1-F6EECF244321}">
                <p14:modId xmlns:p14="http://schemas.microsoft.com/office/powerpoint/2010/main" val="256916716"/>
              </p:ext>
            </p:extLst>
          </p:nvPr>
        </p:nvGraphicFramePr>
        <p:xfrm>
          <a:off x="2166282" y="2827465"/>
          <a:ext cx="5176550" cy="980440"/>
        </p:xfrm>
        <a:graphic>
          <a:graphicData uri="http://schemas.openxmlformats.org/drawingml/2006/table">
            <a:tbl>
              <a:tblPr>
                <a:noFill/>
              </a:tblPr>
              <a:tblGrid>
                <a:gridCol w="5176550">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import</a:t>
                      </a:r>
                      <a:r>
                        <a:rPr lang="nl-BE" sz="1400" b="0" dirty="0">
                          <a:solidFill>
                            <a:srgbClr val="F8F8F2"/>
                          </a:solidFill>
                          <a:effectLst/>
                          <a:latin typeface="Consolas" panose="020B0609020204030204" pitchFamily="49" charset="0"/>
                        </a:rPr>
                        <a:t> User, { </a:t>
                      </a:r>
                      <a:r>
                        <a:rPr lang="nl-BE" sz="1400" b="0" dirty="0" err="1">
                          <a:solidFill>
                            <a:srgbClr val="F8F8F2"/>
                          </a:solidFill>
                          <a:effectLst/>
                          <a:latin typeface="Consolas" panose="020B0609020204030204" pitchFamily="49" charset="0"/>
                        </a:rPr>
                        <a:t>greetUser</a:t>
                      </a:r>
                      <a:r>
                        <a:rPr lang="nl-BE" sz="1400" b="0" dirty="0">
                          <a:solidFill>
                            <a:srgbClr val="F8F8F2"/>
                          </a:solidFill>
                          <a:effectLst/>
                          <a:latin typeface="Consolas" panose="020B0609020204030204" pitchFamily="49" charset="0"/>
                        </a:rPr>
                        <a:t> } </a:t>
                      </a:r>
                      <a:r>
                        <a:rPr lang="nl-BE" sz="1400" b="0" dirty="0" err="1">
                          <a:solidFill>
                            <a:srgbClr val="F92672"/>
                          </a:solidFill>
                          <a:effectLst/>
                          <a:latin typeface="Consolas" panose="020B0609020204030204" pitchFamily="49" charset="0"/>
                        </a:rPr>
                        <a:t>from</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'./user.js'</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newUser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User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"John"</a:t>
                      </a:r>
                      <a:r>
                        <a:rPr lang="nl-BE" sz="1400" b="0" dirty="0">
                          <a:solidFill>
                            <a:srgbClr val="F8F8F2"/>
                          </a:solidFill>
                          <a:effectLst/>
                          <a:latin typeface="Consolas" panose="020B0609020204030204" pitchFamily="49" charset="0"/>
                        </a:rPr>
                        <a:t>);</a:t>
                      </a:r>
                    </a:p>
                    <a:p>
                      <a:r>
                        <a:rPr lang="nl-BE" sz="1400" b="0" dirty="0" err="1">
                          <a:solidFill>
                            <a:srgbClr val="A6E22E"/>
                          </a:solidFill>
                          <a:effectLst/>
                          <a:latin typeface="Consolas" panose="020B0609020204030204" pitchFamily="49" charset="0"/>
                        </a:rPr>
                        <a:t>greetUser</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newUser</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604;p91">
            <a:extLst>
              <a:ext uri="{FF2B5EF4-FFF2-40B4-BE49-F238E27FC236}">
                <a16:creationId xmlns:a16="http://schemas.microsoft.com/office/drawing/2014/main" id="{6D68450A-8F29-4F27-BD82-49D769CBF566}"/>
              </a:ext>
            </a:extLst>
          </p:cNvPr>
          <p:cNvGraphicFramePr/>
          <p:nvPr>
            <p:extLst>
              <p:ext uri="{D42A27DB-BD31-4B8C-83A1-F6EECF244321}">
                <p14:modId xmlns:p14="http://schemas.microsoft.com/office/powerpoint/2010/main" val="1043545827"/>
              </p:ext>
            </p:extLst>
          </p:nvPr>
        </p:nvGraphicFramePr>
        <p:xfrm>
          <a:off x="2166282" y="4095474"/>
          <a:ext cx="5176550" cy="2047240"/>
        </p:xfrm>
        <a:graphic>
          <a:graphicData uri="http://schemas.openxmlformats.org/drawingml/2006/table">
            <a:tbl>
              <a:tblPr>
                <a:noFill/>
              </a:tblPr>
              <a:tblGrid>
                <a:gridCol w="5176550">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export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default</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class</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User</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constructor</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FD971F"/>
                          </a:solidFill>
                          <a:effectLst/>
                          <a:latin typeface="Consolas" panose="020B0609020204030204" pitchFamily="49" charset="0"/>
                        </a:rPr>
                        <a:t>this</a:t>
                      </a:r>
                      <a:r>
                        <a:rPr lang="nl-BE" sz="1400" b="0" dirty="0">
                          <a:solidFill>
                            <a:srgbClr val="F8F8F2"/>
                          </a:solidFill>
                          <a:effectLst/>
                          <a:latin typeface="Consolas" panose="020B0609020204030204" pitchFamily="49" charset="0"/>
                        </a:rPr>
                        <a:t>.name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i="1" dirty="0">
                          <a:solidFill>
                            <a:srgbClr val="FD971F"/>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a:solidFill>
                            <a:srgbClr val="F92672"/>
                          </a:solidFill>
                          <a:effectLst/>
                          <a:latin typeface="Consolas" panose="020B0609020204030204" pitchFamily="49" charset="0"/>
                        </a:rPr>
                        <a:t>export</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greetUser</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user</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Hellow</a:t>
                      </a:r>
                      <a:r>
                        <a:rPr lang="nl-BE" sz="1400" b="0" dirty="0">
                          <a:solidFill>
                            <a:srgbClr val="E6DB74"/>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user</a:t>
                      </a:r>
                      <a:r>
                        <a:rPr lang="nl-BE" sz="1400" b="0" dirty="0">
                          <a:solidFill>
                            <a:srgbClr val="F8F8F2"/>
                          </a:solidFill>
                          <a:effectLst/>
                          <a:latin typeface="Consolas" panose="020B0609020204030204" pitchFamily="49" charset="0"/>
                        </a:rPr>
                        <a:t>.name</a:t>
                      </a:r>
                      <a:r>
                        <a:rPr lang="nl-BE" sz="1400" b="0" dirty="0">
                          <a:solidFill>
                            <a:srgbClr val="F9267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7" name="Text Placeholder 2">
            <a:extLst>
              <a:ext uri="{FF2B5EF4-FFF2-40B4-BE49-F238E27FC236}">
                <a16:creationId xmlns:a16="http://schemas.microsoft.com/office/drawing/2014/main" id="{A3DF1D83-BD7A-436E-84BF-E92F694AF469}"/>
              </a:ext>
            </a:extLst>
          </p:cNvPr>
          <p:cNvSpPr txBox="1">
            <a:spLocks/>
          </p:cNvSpPr>
          <p:nvPr/>
        </p:nvSpPr>
        <p:spPr>
          <a:xfrm>
            <a:off x="397718" y="2827465"/>
            <a:ext cx="1509986" cy="316356"/>
          </a:xfrm>
          <a:prstGeom prst="rect">
            <a:avLst/>
          </a:prstGeom>
        </p:spPr>
        <p:txBody>
          <a:bodyPr vert="horz" wrap="square" lIns="0" tIns="108000" rIns="0" bIns="0" rtlCol="0">
            <a:spAutoFit/>
          </a:bodyPr>
          <a:lst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a:lstStyle>
          <a:p>
            <a:pPr algn="r"/>
            <a:r>
              <a:rPr lang="en-US" dirty="0"/>
              <a:t>main.js</a:t>
            </a:r>
          </a:p>
        </p:txBody>
      </p:sp>
      <p:sp>
        <p:nvSpPr>
          <p:cNvPr id="8" name="Text Placeholder 2">
            <a:extLst>
              <a:ext uri="{FF2B5EF4-FFF2-40B4-BE49-F238E27FC236}">
                <a16:creationId xmlns:a16="http://schemas.microsoft.com/office/drawing/2014/main" id="{06B999B4-217C-453D-A998-8499E02916F4}"/>
              </a:ext>
            </a:extLst>
          </p:cNvPr>
          <p:cNvSpPr txBox="1">
            <a:spLocks/>
          </p:cNvSpPr>
          <p:nvPr/>
        </p:nvSpPr>
        <p:spPr>
          <a:xfrm>
            <a:off x="395536" y="4095474"/>
            <a:ext cx="1512168" cy="316356"/>
          </a:xfrm>
          <a:prstGeom prst="rect">
            <a:avLst/>
          </a:prstGeom>
        </p:spPr>
        <p:txBody>
          <a:bodyPr vert="horz" wrap="square" lIns="0" tIns="108000" rIns="0" bIns="0" rtlCol="0">
            <a:spAutoFit/>
          </a:bodyPr>
          <a:lst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a:lstStyle>
          <a:p>
            <a:pPr algn="r"/>
            <a:r>
              <a:rPr lang="en-US" dirty="0"/>
              <a:t>user.js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8B6E-7606-4F98-919F-3C1A341A979C}"/>
              </a:ext>
            </a:extLst>
          </p:cNvPr>
          <p:cNvSpPr>
            <a:spLocks noGrp="1"/>
          </p:cNvSpPr>
          <p:nvPr>
            <p:ph type="ctrTitle"/>
          </p:nvPr>
        </p:nvSpPr>
        <p:spPr/>
        <p:txBody>
          <a:bodyPr/>
          <a:lstStyle/>
          <a:p>
            <a:r>
              <a:rPr lang="nl-BE" dirty="0"/>
              <a:t>ES6 - Module</a:t>
            </a:r>
          </a:p>
        </p:txBody>
      </p:sp>
      <p:sp>
        <p:nvSpPr>
          <p:cNvPr id="3" name="Text Placeholder 2">
            <a:extLst>
              <a:ext uri="{FF2B5EF4-FFF2-40B4-BE49-F238E27FC236}">
                <a16:creationId xmlns:a16="http://schemas.microsoft.com/office/drawing/2014/main" id="{15133629-114D-40FE-ABC9-3A3B4178A052}"/>
              </a:ext>
            </a:extLst>
          </p:cNvPr>
          <p:cNvSpPr>
            <a:spLocks noGrp="1"/>
          </p:cNvSpPr>
          <p:nvPr>
            <p:ph type="body" sz="quarter" idx="14"/>
          </p:nvPr>
        </p:nvSpPr>
        <p:spPr>
          <a:xfrm>
            <a:off x="507205" y="1989474"/>
            <a:ext cx="8025368" cy="316356"/>
          </a:xfrm>
        </p:spPr>
        <p:txBody>
          <a:bodyPr/>
          <a:lstStyle/>
          <a:p>
            <a:r>
              <a:rPr lang="nl-BE" dirty="0" err="1"/>
              <a:t>Fallback</a:t>
            </a:r>
            <a:r>
              <a:rPr lang="nl-BE" dirty="0"/>
              <a:t>!</a:t>
            </a:r>
          </a:p>
        </p:txBody>
      </p:sp>
      <p:graphicFrame>
        <p:nvGraphicFramePr>
          <p:cNvPr id="4" name="Google Shape;604;p91">
            <a:extLst>
              <a:ext uri="{FF2B5EF4-FFF2-40B4-BE49-F238E27FC236}">
                <a16:creationId xmlns:a16="http://schemas.microsoft.com/office/drawing/2014/main" id="{431894B9-AD5E-4FE0-B926-B58A7720AA55}"/>
              </a:ext>
            </a:extLst>
          </p:cNvPr>
          <p:cNvGraphicFramePr/>
          <p:nvPr>
            <p:extLst>
              <p:ext uri="{D42A27DB-BD31-4B8C-83A1-F6EECF244321}">
                <p14:modId xmlns:p14="http://schemas.microsoft.com/office/powerpoint/2010/main" val="2161939772"/>
              </p:ext>
            </p:extLst>
          </p:nvPr>
        </p:nvGraphicFramePr>
        <p:xfrm>
          <a:off x="2342980" y="2649043"/>
          <a:ext cx="4353818" cy="1620520"/>
        </p:xfrm>
        <a:graphic>
          <a:graphicData uri="http://schemas.openxmlformats.org/drawingml/2006/table">
            <a:tbl>
              <a:tblPr>
                <a:noFill/>
              </a:tblPr>
              <a:tblGrid>
                <a:gridCol w="4353818">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"module"</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alert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"Runs in modern browsers"</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nomodule</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alert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"Runs in </a:t>
                      </a:r>
                      <a:r>
                        <a:rPr lang="nl-BE" sz="1400" b="0" dirty="0" err="1">
                          <a:solidFill>
                            <a:srgbClr val="E6DB74"/>
                          </a:solidFill>
                          <a:effectLst/>
                          <a:latin typeface="Consolas" panose="020B0609020204030204" pitchFamily="49" charset="0"/>
                        </a:rPr>
                        <a:t>old</a:t>
                      </a:r>
                      <a:r>
                        <a:rPr lang="nl-BE" sz="1400" b="0" dirty="0">
                          <a:solidFill>
                            <a:srgbClr val="E6DB74"/>
                          </a:solidFill>
                          <a:effectLst/>
                          <a:latin typeface="Consolas" panose="020B0609020204030204" pitchFamily="49" charset="0"/>
                        </a:rPr>
                        <a:t> browsers"</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850071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a:xfrm>
            <a:off x="507205" y="1989474"/>
            <a:ext cx="8025368" cy="2225724"/>
          </a:xfrm>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Let and Const</a:t>
            </a:r>
          </a:p>
          <a:p>
            <a:pPr lvl="1"/>
            <a:r>
              <a:rPr lang="en-US" dirty="0"/>
              <a:t>Classes</a:t>
            </a:r>
          </a:p>
          <a:p>
            <a:pPr lvl="1"/>
            <a:r>
              <a:rPr lang="en-US"/>
              <a:t>Modules</a:t>
            </a:r>
            <a:endParaRPr lang="nl-BE"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nvGraphicFramePr>
        <p:xfrm>
          <a:off x="2084475" y="2336800"/>
          <a:ext cx="4975050" cy="2184400"/>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prompt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Please</a:t>
                      </a:r>
                      <a:r>
                        <a:rPr lang="nl-BE" sz="1350" b="0" dirty="0">
                          <a:solidFill>
                            <a:srgbClr val="E6DB74"/>
                          </a:solidFill>
                          <a:effectLst/>
                          <a:latin typeface="Consolas" panose="020B0609020204030204" pitchFamily="49" charset="0"/>
                        </a:rPr>
                        <a:t> enter </a:t>
                      </a:r>
                      <a:r>
                        <a:rPr lang="nl-BE" sz="1350" b="0" dirty="0" err="1">
                          <a:solidFill>
                            <a:srgbClr val="E6DB74"/>
                          </a:solidFill>
                          <a:effectLst/>
                          <a:latin typeface="Consolas" panose="020B0609020204030204" pitchFamily="49" charset="0"/>
                        </a:rPr>
                        <a:t>your</a:t>
                      </a:r>
                      <a:r>
                        <a:rPr lang="nl-BE" sz="1350" b="0" dirty="0">
                          <a:solidFill>
                            <a:srgbClr val="E6DB74"/>
                          </a:solidFill>
                          <a:effectLst/>
                          <a:latin typeface="Consolas" panose="020B0609020204030204" pitchFamily="49" charset="0"/>
                        </a:rPr>
                        <a:t> 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308965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B2ABD8-7325-41BF-8A59-76216CB103A7}"/>
              </a:ext>
            </a:extLst>
          </p:cNvPr>
          <p:cNvSpPr>
            <a:spLocks noGrp="1"/>
          </p:cNvSpPr>
          <p:nvPr>
            <p:ph type="ctrTitle"/>
          </p:nvPr>
        </p:nvSpPr>
        <p:spPr/>
        <p:txBody>
          <a:bodyPr/>
          <a:lstStyle/>
          <a:p>
            <a:r>
              <a:rPr lang="nl-BE" dirty="0"/>
              <a:t>Waar gebruikt</a:t>
            </a:r>
          </a:p>
        </p:txBody>
      </p:sp>
      <p:sp>
        <p:nvSpPr>
          <p:cNvPr id="5" name="Text Placeholder 4">
            <a:extLst>
              <a:ext uri="{FF2B5EF4-FFF2-40B4-BE49-F238E27FC236}">
                <a16:creationId xmlns:a16="http://schemas.microsoft.com/office/drawing/2014/main" id="{B78A28D4-EFE3-4D20-AADB-A604BAC25C7C}"/>
              </a:ext>
            </a:extLst>
          </p:cNvPr>
          <p:cNvSpPr>
            <a:spLocks noGrp="1"/>
          </p:cNvSpPr>
          <p:nvPr>
            <p:ph type="body" sz="quarter" idx="14"/>
          </p:nvPr>
        </p:nvSpPr>
        <p:spPr>
          <a:xfrm>
            <a:off x="507205" y="1989474"/>
            <a:ext cx="8025368" cy="1473787"/>
          </a:xfrm>
        </p:spPr>
        <p:txBody>
          <a:bodyPr/>
          <a:lstStyle/>
          <a:p>
            <a:r>
              <a:rPr lang="nl-BE" dirty="0"/>
              <a:t>Events</a:t>
            </a:r>
          </a:p>
          <a:p>
            <a:r>
              <a:rPr lang="nl-BE" dirty="0" err="1"/>
              <a:t>Foreach</a:t>
            </a:r>
            <a:endParaRPr lang="nl-BE" dirty="0"/>
          </a:p>
          <a:p>
            <a:r>
              <a:rPr lang="nl-BE" dirty="0" err="1"/>
              <a:t>SetTimeout</a:t>
            </a:r>
            <a:r>
              <a:rPr lang="nl-BE" dirty="0"/>
              <a:t>/</a:t>
            </a:r>
            <a:r>
              <a:rPr lang="nl-BE" dirty="0" err="1"/>
              <a:t>SetInterval</a:t>
            </a:r>
            <a:endParaRPr lang="nl-BE" dirty="0"/>
          </a:p>
          <a:p>
            <a:r>
              <a:rPr lang="nl-BE" dirty="0"/>
              <a:t>Web </a:t>
            </a:r>
            <a:r>
              <a:rPr lang="nl-BE" dirty="0" err="1"/>
              <a:t>API’s</a:t>
            </a:r>
            <a:endParaRPr lang="nl-BE" dirty="0"/>
          </a:p>
          <a:p>
            <a:pPr lvl="1"/>
            <a:r>
              <a:rPr lang="nl-BE" dirty="0" err="1"/>
              <a:t>Fetch</a:t>
            </a:r>
            <a:endParaRPr lang="nl-BE" dirty="0"/>
          </a:p>
        </p:txBody>
      </p:sp>
    </p:spTree>
    <p:extLst>
      <p:ext uri="{BB962C8B-B14F-4D97-AF65-F5344CB8AC3E}">
        <p14:creationId xmlns:p14="http://schemas.microsoft.com/office/powerpoint/2010/main" val="50853442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Event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1129954368"/>
              </p:ext>
            </p:extLst>
          </p:nvPr>
        </p:nvGraphicFramePr>
        <p:xfrm>
          <a:off x="1888077" y="2349500"/>
          <a:ext cx="5367845" cy="980440"/>
        </p:xfrm>
        <a:graphic>
          <a:graphicData uri="http://schemas.openxmlformats.org/drawingml/2006/table">
            <a:tbl>
              <a:tblPr>
                <a:noFill/>
              </a:tblPr>
              <a:tblGrid>
                <a:gridCol w="5367845">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querySelector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element.onclick</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do </a:t>
                      </a:r>
                      <a:r>
                        <a:rPr lang="nl-BE" sz="1400" b="0" dirty="0" err="1">
                          <a:solidFill>
                            <a:srgbClr val="88846F"/>
                          </a:solidFill>
                          <a:effectLst/>
                          <a:latin typeface="Consolas" panose="020B0609020204030204" pitchFamily="49" charset="0"/>
                        </a:rPr>
                        <a:t>something</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ForEach</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3212368594"/>
              </p:ext>
            </p:extLst>
          </p:nvPr>
        </p:nvGraphicFramePr>
        <p:xfrm>
          <a:off x="1924081" y="2336800"/>
          <a:ext cx="5295837" cy="98044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arr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"b"</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"c"</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arr.</a:t>
                      </a:r>
                      <a:r>
                        <a:rPr lang="en-US" sz="1400" b="0" dirty="0" err="1">
                          <a:solidFill>
                            <a:srgbClr val="A6E22E"/>
                          </a:solidFill>
                          <a:effectLst/>
                          <a:latin typeface="Consolas" panose="020B0609020204030204" pitchFamily="49" charset="0"/>
                        </a:rPr>
                        <a:t>forEach</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index</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do something</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50384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SetTimeout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2102874187"/>
              </p:ext>
            </p:extLst>
          </p:nvPr>
        </p:nvGraphicFramePr>
        <p:xfrm>
          <a:off x="1924081" y="2336800"/>
          <a:ext cx="5295837" cy="76708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en-US" sz="1400" b="0" dirty="0" err="1">
                          <a:solidFill>
                            <a:srgbClr val="66D9EF"/>
                          </a:solidFill>
                          <a:effectLst/>
                          <a:latin typeface="Consolas" panose="020B0609020204030204" pitchFamily="49" charset="0"/>
                        </a:rPr>
                        <a:t>setTimeout</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do something</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2000</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89;p57">
            <a:extLst>
              <a:ext uri="{FF2B5EF4-FFF2-40B4-BE49-F238E27FC236}">
                <a16:creationId xmlns:a16="http://schemas.microsoft.com/office/drawing/2014/main" id="{398EF9A1-5966-4778-BF47-D36B4391AEAF}"/>
              </a:ext>
            </a:extLst>
          </p:cNvPr>
          <p:cNvGraphicFramePr/>
          <p:nvPr>
            <p:extLst>
              <p:ext uri="{D42A27DB-BD31-4B8C-83A1-F6EECF244321}">
                <p14:modId xmlns:p14="http://schemas.microsoft.com/office/powerpoint/2010/main" val="2147476255"/>
              </p:ext>
            </p:extLst>
          </p:nvPr>
        </p:nvGraphicFramePr>
        <p:xfrm>
          <a:off x="1924080" y="3649936"/>
          <a:ext cx="5295837" cy="76708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nl-BE" sz="1400" b="0" dirty="0" err="1">
                          <a:solidFill>
                            <a:srgbClr val="66D9EF"/>
                          </a:solidFill>
                          <a:effectLst/>
                          <a:latin typeface="Consolas" panose="020B0609020204030204" pitchFamily="49" charset="0"/>
                        </a:rPr>
                        <a:t>setTimeout</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do </a:t>
                      </a:r>
                      <a:r>
                        <a:rPr lang="nl-BE" sz="1400" b="0" dirty="0" err="1">
                          <a:solidFill>
                            <a:srgbClr val="88846F"/>
                          </a:solidFill>
                          <a:effectLst/>
                          <a:latin typeface="Consolas" panose="020B0609020204030204" pitchFamily="49" charset="0"/>
                        </a:rPr>
                        <a:t>something</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2000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45918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1353509867"/>
              </p:ext>
            </p:extLst>
          </p:nvPr>
        </p:nvGraphicFramePr>
        <p:xfrm>
          <a:off x="275516" y="1556792"/>
          <a:ext cx="8592968" cy="4196528"/>
        </p:xfrm>
        <a:graphic>
          <a:graphicData uri="http://schemas.openxmlformats.org/drawingml/2006/table">
            <a:tbl>
              <a:tblPr>
                <a:noFill/>
              </a:tblPr>
              <a:tblGrid>
                <a:gridCol w="8592968">
                  <a:extLst>
                    <a:ext uri="{9D8B030D-6E8A-4147-A177-3AD203B41FA5}">
                      <a16:colId xmlns:a16="http://schemas.microsoft.com/office/drawing/2014/main" val="20000"/>
                    </a:ext>
                  </a:extLst>
                </a:gridCol>
              </a:tblGrid>
              <a:tr h="4196528">
                <a:tc>
                  <a:txBody>
                    <a:bodyPr/>
                    <a:lstStyle/>
                    <a:p>
                      <a:r>
                        <a:rPr lang="nl-BE" sz="1100" b="0" dirty="0" err="1">
                          <a:solidFill>
                            <a:srgbClr val="F8F8F2"/>
                          </a:solidFill>
                          <a:effectLst/>
                          <a:latin typeface="Consolas" panose="020B0609020204030204" pitchFamily="49" charset="0"/>
                        </a:rPr>
                        <a:t>fs.</a:t>
                      </a:r>
                      <a:r>
                        <a:rPr lang="nl-BE" sz="1100" b="0" dirty="0" err="1">
                          <a:solidFill>
                            <a:srgbClr val="A6E22E"/>
                          </a:solidFill>
                          <a:effectLst/>
                          <a:latin typeface="Consolas" panose="020B0609020204030204" pitchFamily="49" charset="0"/>
                        </a:rPr>
                        <a:t>readdir</a:t>
                      </a:r>
                      <a:r>
                        <a:rPr lang="nl-BE" sz="1100" b="0" dirty="0">
                          <a:solidFill>
                            <a:srgbClr val="F8F8F2"/>
                          </a:solidFill>
                          <a:effectLst/>
                          <a:latin typeface="Consolas" panose="020B0609020204030204" pitchFamily="49" charset="0"/>
                        </a:rPr>
                        <a:t>(source,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a:solidFill>
                            <a:srgbClr val="FD971F"/>
                          </a:solidFill>
                          <a:effectLst/>
                          <a:latin typeface="Consolas" panose="020B0609020204030204" pitchFamily="49" charset="0"/>
                        </a:rPr>
                        <a:t>files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finding</a:t>
                      </a:r>
                      <a:r>
                        <a:rPr lang="nl-BE" sz="1100" b="0" dirty="0">
                          <a:solidFill>
                            <a:srgbClr val="E6DB74"/>
                          </a:solidFill>
                          <a:effectLst/>
                          <a:latin typeface="Consolas" panose="020B0609020204030204" pitchFamily="49" charset="0"/>
                        </a:rPr>
                        <a:t> files: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A6E22E"/>
                          </a:solidFill>
                          <a:effectLst/>
                          <a:latin typeface="Consolas" panose="020B0609020204030204" pitchFamily="49" charset="0"/>
                        </a:rPr>
                        <a:t>gm</a:t>
                      </a:r>
                      <a:r>
                        <a:rPr lang="nl-BE" sz="1100" b="0" dirty="0">
                          <a:solidFill>
                            <a:srgbClr val="F8F8F2"/>
                          </a:solidFill>
                          <a:effectLst/>
                          <a:latin typeface="Consolas" panose="020B0609020204030204" pitchFamily="49" charset="0"/>
                        </a:rPr>
                        <a:t>(source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size</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identifying</a:t>
                      </a:r>
                      <a:r>
                        <a:rPr lang="nl-BE" sz="1100" b="0" dirty="0">
                          <a:solidFill>
                            <a:srgbClr val="E6DB74"/>
                          </a:solidFill>
                          <a:effectLst/>
                          <a:latin typeface="Consolas" panose="020B0609020204030204" pitchFamily="49" charset="0"/>
                        </a:rPr>
                        <a:t> file </a:t>
                      </a:r>
                      <a:r>
                        <a:rPr lang="nl-BE" sz="1100" b="0" dirty="0" err="1">
                          <a:solidFill>
                            <a:srgbClr val="E6DB74"/>
                          </a:solidFill>
                          <a:effectLst/>
                          <a:latin typeface="Consolas" panose="020B0609020204030204" pitchFamily="49" charset="0"/>
                        </a:rPr>
                        <a:t>size</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 :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aspect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widths.</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u="sng" dirty="0" err="1">
                          <a:solidFill>
                            <a:srgbClr val="A6E22E"/>
                          </a:solidFill>
                          <a:effectLst/>
                          <a:latin typeface="Consolas" panose="020B0609020204030204" pitchFamily="49" charset="0"/>
                        </a:rPr>
                        <a:t>Math</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round</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aspect)</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resizing</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to</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'x'</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D971F"/>
                          </a:solidFill>
                          <a:effectLst/>
                          <a:latin typeface="Consolas" panose="020B0609020204030204" pitchFamily="49" charset="0"/>
                        </a:rPr>
                        <a:t>this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resize</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write</a:t>
                      </a:r>
                      <a:r>
                        <a:rPr lang="nl-BE" sz="1100" b="0" dirty="0">
                          <a:solidFill>
                            <a:srgbClr val="F8F8F2"/>
                          </a:solidFill>
                          <a:effectLst/>
                          <a:latin typeface="Consolas" panose="020B0609020204030204" pitchFamily="49" charset="0"/>
                        </a:rPr>
                        <a:t>(</a:t>
                      </a:r>
                      <a:r>
                        <a:rPr lang="nl-BE" sz="1100" b="0" dirty="0" err="1">
                          <a:solidFill>
                            <a:srgbClr val="F8F8F2"/>
                          </a:solidFill>
                          <a:effectLst/>
                          <a:latin typeface="Consolas" panose="020B0609020204030204" pitchFamily="49" charset="0"/>
                        </a:rPr>
                        <a:t>dest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'w'</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'_'</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writing</a:t>
                      </a:r>
                      <a:r>
                        <a:rPr lang="nl-BE" sz="1100" b="0" dirty="0">
                          <a:solidFill>
                            <a:srgbClr val="E6DB74"/>
                          </a:solidFill>
                          <a:effectLst/>
                          <a:latin typeface="Consolas" panose="020B0609020204030204" pitchFamily="49" charset="0"/>
                        </a:rPr>
                        <a:t> file: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a:solidFill>
                            <a:srgbClr val="A6E22E"/>
                          </a:solidFill>
                          <a:effectLst/>
                          <a:latin typeface="Consolas" panose="020B0609020204030204" pitchFamily="49" charset="0"/>
                        </a:rPr>
                        <a:t>bind</a:t>
                      </a:r>
                      <a:r>
                        <a:rPr lang="nl-BE" sz="1100" b="0" dirty="0">
                          <a:solidFill>
                            <a:srgbClr val="F8F8F2"/>
                          </a:solidFill>
                          <a:effectLst/>
                          <a:latin typeface="Consolas" panose="020B0609020204030204" pitchFamily="49" charset="0"/>
                        </a:rPr>
                        <a:t>(</a:t>
                      </a:r>
                      <a:r>
                        <a:rPr lang="nl-BE" sz="1100" b="0" dirty="0" err="1">
                          <a:solidFill>
                            <a:srgbClr val="FD971F"/>
                          </a:solidFill>
                          <a:effectLst/>
                          <a:latin typeface="Consolas" panose="020B0609020204030204" pitchFamily="49" charset="0"/>
                        </a:rPr>
                        <a:t>this</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15D25-2B73-4B43-A425-A6BC63FBBB39}"/>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9AA58D31-81BF-4672-BB2F-A83470D00B9C}"/>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17741425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3" name="Text Placeholder 2">
            <a:extLst>
              <a:ext uri="{FF2B5EF4-FFF2-40B4-BE49-F238E27FC236}">
                <a16:creationId xmlns:a16="http://schemas.microsoft.com/office/drawing/2014/main" id="{BEE0F389-E1A1-45E1-9827-0526F1C2F09A}"/>
              </a:ext>
            </a:extLst>
          </p:cNvPr>
          <p:cNvSpPr>
            <a:spLocks noGrp="1"/>
          </p:cNvSpPr>
          <p:nvPr>
            <p:ph type="body" sz="quarter" idx="14"/>
          </p:nvPr>
        </p:nvSpPr>
        <p:spPr>
          <a:xfrm>
            <a:off x="507205" y="1989474"/>
            <a:ext cx="8025368" cy="2243422"/>
          </a:xfrm>
        </p:spPr>
        <p:txBody>
          <a:bodyPr/>
          <a:lstStyle/>
          <a:p>
            <a:r>
              <a:rPr lang="en-US" dirty="0" err="1"/>
              <a:t>Een</a:t>
            </a:r>
            <a:r>
              <a:rPr lang="en-US" dirty="0"/>
              <a:t> Promise is </a:t>
            </a:r>
            <a:r>
              <a:rPr lang="en-US" dirty="0" err="1"/>
              <a:t>een</a:t>
            </a:r>
            <a:r>
              <a:rPr lang="en-US" dirty="0"/>
              <a:t> object representative van </a:t>
            </a:r>
            <a:r>
              <a:rPr lang="en-US" dirty="0" err="1"/>
              <a:t>een</a:t>
            </a:r>
            <a:r>
              <a:rPr lang="en-US" dirty="0"/>
              <a:t> </a:t>
            </a:r>
            <a:r>
              <a:rPr lang="nl-BE" dirty="0"/>
              <a:t>asynchrone</a:t>
            </a:r>
            <a:r>
              <a:rPr lang="en-US" dirty="0"/>
              <a:t> </a:t>
            </a:r>
            <a:r>
              <a:rPr lang="en-US" dirty="0" err="1"/>
              <a:t>actie</a:t>
            </a:r>
            <a:r>
              <a:rPr lang="en-US" dirty="0"/>
              <a:t> die </a:t>
            </a:r>
            <a:r>
              <a:rPr lang="en-US" dirty="0" err="1"/>
              <a:t>zowel</a:t>
            </a:r>
            <a:r>
              <a:rPr lang="en-US" dirty="0"/>
              <a:t> </a:t>
            </a:r>
            <a:r>
              <a:rPr lang="en-US" dirty="0" err="1"/>
              <a:t>kan</a:t>
            </a:r>
            <a:r>
              <a:rPr lang="en-US" dirty="0"/>
              <a:t> </a:t>
            </a:r>
            <a:r>
              <a:rPr lang="en-US" dirty="0" err="1"/>
              <a:t>slagen</a:t>
            </a:r>
            <a:r>
              <a:rPr lang="en-US" dirty="0"/>
              <a:t> </a:t>
            </a:r>
            <a:r>
              <a:rPr lang="en-US" dirty="0" err="1"/>
              <a:t>als</a:t>
            </a:r>
            <a:r>
              <a:rPr lang="en-US" dirty="0"/>
              <a:t> </a:t>
            </a:r>
            <a:r>
              <a:rPr lang="en-US" dirty="0" err="1"/>
              <a:t>falen</a:t>
            </a:r>
            <a:endParaRPr lang="en-US" dirty="0"/>
          </a:p>
          <a:p>
            <a:r>
              <a:rPr lang="en-US" dirty="0"/>
              <a:t>Het is </a:t>
            </a:r>
            <a:r>
              <a:rPr lang="en-US" dirty="0" err="1"/>
              <a:t>een</a:t>
            </a:r>
            <a:r>
              <a:rPr lang="en-US" dirty="0"/>
              <a:t> object </a:t>
            </a:r>
            <a:r>
              <a:rPr lang="en-US" dirty="0" err="1"/>
              <a:t>dat</a:t>
            </a:r>
            <a:r>
              <a:rPr lang="en-US" dirty="0"/>
              <a:t> </a:t>
            </a:r>
            <a:r>
              <a:rPr lang="en-US" dirty="0" err="1"/>
              <a:t>ons</a:t>
            </a:r>
            <a:r>
              <a:rPr lang="en-US" dirty="0"/>
              <a:t> </a:t>
            </a:r>
            <a:r>
              <a:rPr lang="en-US" dirty="0" err="1"/>
              <a:t>beloof</a:t>
            </a:r>
            <a:r>
              <a:rPr lang="en-US" dirty="0"/>
              <a:t> </a:t>
            </a:r>
            <a:r>
              <a:rPr lang="en-US" dirty="0" err="1"/>
              <a:t>een</a:t>
            </a:r>
            <a:r>
              <a:rPr lang="en-US" dirty="0"/>
              <a:t> </a:t>
            </a:r>
            <a:r>
              <a:rPr lang="en-US" dirty="0" err="1"/>
              <a:t>waarde</a:t>
            </a:r>
            <a:r>
              <a:rPr lang="en-US" dirty="0"/>
              <a:t> </a:t>
            </a:r>
            <a:r>
              <a:rPr lang="en-US" dirty="0" err="1"/>
              <a:t>terug</a:t>
            </a:r>
            <a:r>
              <a:rPr lang="en-US" dirty="0"/>
              <a:t> </a:t>
            </a:r>
            <a:r>
              <a:rPr lang="en-US" dirty="0" err="1"/>
              <a:t>te</a:t>
            </a:r>
            <a:r>
              <a:rPr lang="en-US" dirty="0"/>
              <a:t> </a:t>
            </a:r>
            <a:r>
              <a:rPr lang="en-US" dirty="0" err="1"/>
              <a:t>geven</a:t>
            </a:r>
            <a:endParaRPr lang="en-US" dirty="0"/>
          </a:p>
          <a:p>
            <a:r>
              <a:rPr lang="en-US" dirty="0"/>
              <a:t>Het </a:t>
            </a:r>
            <a:r>
              <a:rPr lang="en-US" dirty="0" err="1"/>
              <a:t>werkt</a:t>
            </a:r>
            <a:r>
              <a:rPr lang="en-US" dirty="0"/>
              <a:t> op </a:t>
            </a:r>
            <a:r>
              <a:rPr lang="en-US" dirty="0" err="1"/>
              <a:t>dezelfde</a:t>
            </a:r>
            <a:r>
              <a:rPr lang="en-US" dirty="0"/>
              <a:t> </a:t>
            </a:r>
            <a:r>
              <a:rPr lang="en-US" dirty="0" err="1"/>
              <a:t>manier</a:t>
            </a:r>
            <a:r>
              <a:rPr lang="en-US" dirty="0"/>
              <a:t> </a:t>
            </a:r>
            <a:r>
              <a:rPr lang="en-US" dirty="0" err="1"/>
              <a:t>als</a:t>
            </a:r>
            <a:r>
              <a:rPr lang="en-US" dirty="0"/>
              <a:t> Callbacks</a:t>
            </a:r>
          </a:p>
          <a:p>
            <a:pPr lvl="1"/>
            <a:r>
              <a:rPr lang="en-US" dirty="0"/>
              <a:t>Met extra </a:t>
            </a:r>
            <a:r>
              <a:rPr lang="en-US" dirty="0" err="1"/>
              <a:t>functionaliteit</a:t>
            </a:r>
            <a:endParaRPr lang="en-US" dirty="0"/>
          </a:p>
          <a:p>
            <a:pPr lvl="1"/>
            <a:r>
              <a:rPr lang="en-US" dirty="0"/>
              <a:t>Is </a:t>
            </a:r>
            <a:r>
              <a:rPr lang="en-US" dirty="0" err="1"/>
              <a:t>beter</a:t>
            </a:r>
            <a:r>
              <a:rPr lang="en-US" dirty="0"/>
              <a:t> </a:t>
            </a:r>
            <a:r>
              <a:rPr lang="en-US" dirty="0" err="1"/>
              <a:t>leesbaar</a:t>
            </a:r>
            <a:endParaRPr lang="en-US" dirty="0"/>
          </a:p>
          <a:p>
            <a:r>
              <a:rPr lang="en-US" dirty="0" err="1"/>
              <a:t>Als</a:t>
            </a:r>
            <a:r>
              <a:rPr lang="en-US" dirty="0"/>
              <a:t> </a:t>
            </a:r>
            <a:r>
              <a:rPr lang="en-US" dirty="0" err="1"/>
              <a:t>ontwikkelaar</a:t>
            </a:r>
            <a:r>
              <a:rPr lang="en-US" dirty="0"/>
              <a:t> </a:t>
            </a:r>
            <a:r>
              <a:rPr lang="en-US" dirty="0" err="1"/>
              <a:t>ga</a:t>
            </a:r>
            <a:r>
              <a:rPr lang="en-US" dirty="0"/>
              <a:t> je </a:t>
            </a:r>
            <a:r>
              <a:rPr lang="en-US" dirty="0" err="1"/>
              <a:t>meer</a:t>
            </a:r>
            <a:r>
              <a:rPr lang="en-US" dirty="0"/>
              <a:t> Promises </a:t>
            </a:r>
            <a:r>
              <a:rPr lang="en-US" dirty="0" err="1"/>
              <a:t>gaan</a:t>
            </a:r>
            <a:r>
              <a:rPr lang="en-US" dirty="0"/>
              <a:t> </a:t>
            </a:r>
            <a:r>
              <a:rPr lang="en-US" dirty="0" err="1"/>
              <a:t>gebruiken</a:t>
            </a:r>
            <a:r>
              <a:rPr lang="en-US" dirty="0"/>
              <a:t> dan je </a:t>
            </a:r>
            <a:r>
              <a:rPr lang="en-US" dirty="0" err="1"/>
              <a:t>ze</a:t>
            </a:r>
            <a:r>
              <a:rPr lang="en-US" dirty="0"/>
              <a:t> </a:t>
            </a:r>
            <a:r>
              <a:rPr lang="en-US" dirty="0" err="1"/>
              <a:t>gaat</a:t>
            </a:r>
            <a:r>
              <a:rPr lang="en-US" dirty="0"/>
              <a:t> </a:t>
            </a:r>
            <a:r>
              <a:rPr lang="en-US" dirty="0" err="1"/>
              <a:t>maken</a:t>
            </a:r>
            <a:r>
              <a:rPr lang="en-US" dirty="0"/>
              <a:t>. </a:t>
            </a:r>
          </a:p>
          <a:p>
            <a:pPr lvl="1"/>
            <a:r>
              <a:rPr lang="en-US" dirty="0" err="1"/>
              <a:t>Enkel</a:t>
            </a:r>
            <a:r>
              <a:rPr lang="en-US" dirty="0"/>
              <a:t> de Web API’s </a:t>
            </a:r>
            <a:r>
              <a:rPr lang="en-US" dirty="0" err="1"/>
              <a:t>zijn</a:t>
            </a:r>
            <a:r>
              <a:rPr lang="en-US" dirty="0"/>
              <a:t> </a:t>
            </a:r>
            <a:r>
              <a:rPr lang="en-US" dirty="0" err="1"/>
              <a:t>echt</a:t>
            </a:r>
            <a:r>
              <a:rPr lang="en-US" dirty="0"/>
              <a:t> </a:t>
            </a:r>
            <a:r>
              <a:rPr lang="en-US" dirty="0" err="1"/>
              <a:t>asynchroon</a:t>
            </a:r>
            <a:endParaRPr lang="en-US" dirty="0"/>
          </a:p>
        </p:txBody>
      </p:sp>
    </p:spTree>
    <p:extLst>
      <p:ext uri="{BB962C8B-B14F-4D97-AF65-F5344CB8AC3E}">
        <p14:creationId xmlns:p14="http://schemas.microsoft.com/office/powerpoint/2010/main" val="29796047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extLst>
              <p:ext uri="{D42A27DB-BD31-4B8C-83A1-F6EECF244321}">
                <p14:modId xmlns:p14="http://schemas.microsoft.com/office/powerpoint/2010/main" val="2800561036"/>
              </p:ext>
            </p:extLst>
          </p:nvPr>
        </p:nvGraphicFramePr>
        <p:xfrm>
          <a:off x="1266050" y="2312125"/>
          <a:ext cx="6611900" cy="156718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Promise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setTimeout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 </a:t>
                      </a:r>
                      <a:r>
                        <a:rPr lang="en-US" sz="1350" b="0" dirty="0">
                          <a:solidFill>
                            <a:srgbClr val="AE81FF"/>
                          </a:solidFill>
                          <a:effectLst/>
                          <a:latin typeface="Consolas" panose="020B0609020204030204" pitchFamily="49" charset="0"/>
                        </a:rPr>
                        <a:t>2000</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extLst>
              <p:ext uri="{D42A27DB-BD31-4B8C-83A1-F6EECF244321}">
                <p14:modId xmlns:p14="http://schemas.microsoft.com/office/powerpoint/2010/main" val="1115677838"/>
              </p:ext>
            </p:extLst>
          </p:nvPr>
        </p:nvGraphicFramePr>
        <p:xfrm>
          <a:off x="1266050" y="4201956"/>
          <a:ext cx="6611900" cy="74422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dirty="0">
                          <a:solidFill>
                            <a:srgbClr val="AE81FF"/>
                          </a:solidFill>
                          <a:effectLst/>
                          <a:latin typeface="Consolas" panose="020B0609020204030204" pitchFamily="49" charset="0"/>
                        </a:rPr>
                        <a:t>20</a:t>
                      </a:r>
                      <a:r>
                        <a:rPr lang="en-US" sz="1350" b="0" dirty="0">
                          <a:solidFill>
                            <a:srgbClr val="F8F8F2"/>
                          </a:solidFill>
                          <a:effectLst/>
                          <a:latin typeface="Consolas" panose="020B0609020204030204" pitchFamily="49" charset="0"/>
                        </a:rPr>
                        <a:t>).</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prints 20 after 2 seconds.</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extLst>
              <p:ext uri="{D42A27DB-BD31-4B8C-83A1-F6EECF244321}">
                <p14:modId xmlns:p14="http://schemas.microsoft.com/office/powerpoint/2010/main" val="3316594351"/>
              </p:ext>
            </p:extLst>
          </p:nvPr>
        </p:nvGraphicFramePr>
        <p:xfrm>
          <a:off x="1533407" y="2124430"/>
          <a:ext cx="6077185" cy="156718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succeeded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failed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extLst>
              <p:ext uri="{D42A27DB-BD31-4B8C-83A1-F6EECF244321}">
                <p14:modId xmlns:p14="http://schemas.microsoft.com/office/powerpoint/2010/main" val="2063491691"/>
              </p:ext>
            </p:extLst>
          </p:nvPr>
        </p:nvGraphicFramePr>
        <p:xfrm>
          <a:off x="1524048" y="4083784"/>
          <a:ext cx="6077185" cy="136144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dirty="0">
                          <a:solidFill>
                            <a:srgbClr val="88846F"/>
                          </a:solidFill>
                          <a:effectLst/>
                          <a:latin typeface="Consolas" panose="020B0609020204030204" pitchFamily="49" charset="0"/>
                        </a:rPr>
                        <a:t>// === without promises</a:t>
                      </a:r>
                      <a:endParaRPr lang="en-US" sz="1350" b="0" dirty="0">
                        <a:solidFill>
                          <a:srgbClr val="F8F8F2"/>
                        </a:solidFill>
                        <a:effectLst/>
                        <a:latin typeface="Consolas" panose="020B0609020204030204" pitchFamily="49" charset="0"/>
                      </a:endParaRPr>
                    </a:p>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(x,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 with promises</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let</a:t>
                      </a:r>
                      <a:r>
                        <a:rPr lang="en-US" sz="1350" b="0" dirty="0">
                          <a:solidFill>
                            <a:srgbClr val="F8F8F2"/>
                          </a:solidFill>
                          <a:effectLst/>
                          <a:latin typeface="Consolas" panose="020B0609020204030204" pitchFamily="49" charset="0"/>
                        </a:rPr>
                        <a:t> promise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err="1">
                          <a:solidFill>
                            <a:srgbClr val="F8F8F2"/>
                          </a:solidFill>
                          <a:effectLst/>
                          <a:latin typeface="Consolas" panose="020B0609020204030204" pitchFamily="49" charset="0"/>
                        </a:rPr>
                        <a:t>promise.</a:t>
                      </a:r>
                      <a:r>
                        <a:rPr lang="en-US" sz="1350" b="0" dirty="0" err="1">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extLst>
              <p:ext uri="{D42A27DB-BD31-4B8C-83A1-F6EECF244321}">
                <p14:modId xmlns:p14="http://schemas.microsoft.com/office/powerpoint/2010/main" val="4037737157"/>
              </p:ext>
            </p:extLst>
          </p:nvPr>
        </p:nvGraphicFramePr>
        <p:xfrm>
          <a:off x="838342" y="2835275"/>
          <a:ext cx="7467315" cy="1155700"/>
        </p:xfrm>
        <a:graphic>
          <a:graphicData uri="http://schemas.openxmlformats.org/drawingml/2006/table">
            <a:tbl>
              <a:tblPr>
                <a:noFill/>
              </a:tblPr>
              <a:tblGrid>
                <a:gridCol w="746731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doFirstThing</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doSecondThing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doThirdThing</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`Got the final result: </a:t>
                      </a:r>
                      <a:r>
                        <a:rPr lang="en-US" sz="1350" b="0" dirty="0">
                          <a:solidFill>
                            <a:srgbClr val="F9267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catch</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extLst>
              <p:ext uri="{D42A27DB-BD31-4B8C-83A1-F6EECF244321}">
                <p14:modId xmlns:p14="http://schemas.microsoft.com/office/powerpoint/2010/main" val="1348305570"/>
              </p:ext>
            </p:extLst>
          </p:nvPr>
        </p:nvGraphicFramePr>
        <p:xfrm>
          <a:off x="1821440" y="2996952"/>
          <a:ext cx="5501120" cy="2047240"/>
        </p:xfrm>
        <a:graphic>
          <a:graphicData uri="http://schemas.openxmlformats.org/drawingml/2006/table">
            <a:tbl>
              <a:tblPr>
                <a:noFill/>
              </a:tblPr>
              <a:tblGrid>
                <a:gridCol w="5501120">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async</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add1</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x</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a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await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resolveAfter2Seconds</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20</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b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await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resolveAfter2Seconds</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30</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return</a:t>
                      </a:r>
                      <a:r>
                        <a:rPr lang="nl-BE" sz="1400" b="0" dirty="0">
                          <a:solidFill>
                            <a:srgbClr val="F8F8F2"/>
                          </a:solidFill>
                          <a:effectLst/>
                          <a:latin typeface="Consolas" panose="020B0609020204030204" pitchFamily="49" charset="0"/>
                        </a:rPr>
                        <a:t> </a:t>
                      </a:r>
                      <a:r>
                        <a:rPr lang="nl-BE" sz="1400" b="0" i="1" dirty="0">
                          <a:solidFill>
                            <a:srgbClr val="FD971F"/>
                          </a:solidFill>
                          <a:effectLst/>
                          <a:latin typeface="Consolas" panose="020B0609020204030204" pitchFamily="49" charset="0"/>
                        </a:rPr>
                        <a:t>x</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b;</a:t>
                      </a:r>
                    </a:p>
                    <a:p>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A6E22E"/>
                          </a:solidFill>
                          <a:effectLst/>
                          <a:latin typeface="Consolas" panose="020B0609020204030204" pitchFamily="49" charset="0"/>
                        </a:rPr>
                        <a:t>add1</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10</a:t>
                      </a:r>
                      <a:r>
                        <a:rPr lang="nl-BE" sz="1400" b="0" dirty="0">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v</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v</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prints 60 </a:t>
                      </a:r>
                      <a:r>
                        <a:rPr lang="nl-BE" sz="1400" b="0" dirty="0" err="1">
                          <a:solidFill>
                            <a:srgbClr val="88846F"/>
                          </a:solidFill>
                          <a:effectLst/>
                          <a:latin typeface="Consolas" panose="020B0609020204030204" pitchFamily="49" charset="0"/>
                        </a:rPr>
                        <a:t>after</a:t>
                      </a:r>
                      <a:r>
                        <a:rPr lang="nl-BE" sz="1400" b="0" dirty="0">
                          <a:solidFill>
                            <a:srgbClr val="88846F"/>
                          </a:solidFill>
                          <a:effectLst/>
                          <a:latin typeface="Consolas" panose="020B0609020204030204" pitchFamily="49" charset="0"/>
                        </a:rPr>
                        <a:t> 4 </a:t>
                      </a:r>
                      <a:r>
                        <a:rPr lang="nl-BE" sz="1400" b="0" dirty="0" err="1">
                          <a:solidFill>
                            <a:srgbClr val="88846F"/>
                          </a:solidFill>
                          <a:effectLst/>
                          <a:latin typeface="Consolas" panose="020B0609020204030204" pitchFamily="49" charset="0"/>
                        </a:rPr>
                        <a:t>seconds</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1D19E0-36EB-4FD3-BF74-ED79B4D30559}"/>
              </a:ext>
            </a:extLst>
          </p:cNvPr>
          <p:cNvSpPr>
            <a:spLocks noGrp="1"/>
          </p:cNvSpPr>
          <p:nvPr>
            <p:ph type="ctrTitle"/>
          </p:nvPr>
        </p:nvSpPr>
        <p:spPr/>
        <p:txBody>
          <a:bodyPr/>
          <a:lstStyle/>
          <a:p>
            <a:r>
              <a:rPr lang="nl-BE" dirty="0"/>
              <a:t>Web </a:t>
            </a:r>
            <a:r>
              <a:rPr lang="nl-BE" dirty="0" err="1"/>
              <a:t>API’s</a:t>
            </a:r>
            <a:endParaRPr lang="nl-BE" dirty="0"/>
          </a:p>
        </p:txBody>
      </p:sp>
      <p:sp>
        <p:nvSpPr>
          <p:cNvPr id="5" name="Text Placeholder 4">
            <a:extLst>
              <a:ext uri="{FF2B5EF4-FFF2-40B4-BE49-F238E27FC236}">
                <a16:creationId xmlns:a16="http://schemas.microsoft.com/office/drawing/2014/main" id="{241995FC-F34E-484B-A04C-A4CCF4E94198}"/>
              </a:ext>
            </a:extLst>
          </p:cNvPr>
          <p:cNvSpPr>
            <a:spLocks noGrp="1"/>
          </p:cNvSpPr>
          <p:nvPr>
            <p:ph type="body" sz="quarter" idx="14"/>
          </p:nvPr>
        </p:nvSpPr>
        <p:spPr>
          <a:xfrm>
            <a:off x="507206" y="1701656"/>
            <a:ext cx="8025368" cy="4458643"/>
          </a:xfrm>
        </p:spPr>
        <p:txBody>
          <a:bodyPr/>
          <a:lstStyle/>
          <a:p>
            <a:r>
              <a:rPr lang="nl-BE" dirty="0"/>
              <a:t>Service </a:t>
            </a:r>
            <a:r>
              <a:rPr lang="nl-BE" dirty="0" err="1"/>
              <a:t>workers</a:t>
            </a:r>
            <a:endParaRPr lang="nl-BE" dirty="0"/>
          </a:p>
          <a:p>
            <a:pPr lvl="1"/>
            <a:r>
              <a:rPr lang="nl-BE" dirty="0" err="1"/>
              <a:t>Progressive</a:t>
            </a:r>
            <a:r>
              <a:rPr lang="nl-BE" dirty="0"/>
              <a:t> Web Apps (PWA)</a:t>
            </a:r>
          </a:p>
          <a:p>
            <a:pPr lvl="1"/>
            <a:r>
              <a:rPr lang="nl-BE" dirty="0"/>
              <a:t>Cache</a:t>
            </a:r>
          </a:p>
          <a:p>
            <a:r>
              <a:rPr lang="nl-BE" dirty="0"/>
              <a:t>Manifest</a:t>
            </a:r>
          </a:p>
          <a:p>
            <a:endParaRPr lang="nl-BE" dirty="0"/>
          </a:p>
          <a:p>
            <a:r>
              <a:rPr lang="nl-BE" b="1" dirty="0"/>
              <a:t>Storage</a:t>
            </a:r>
          </a:p>
          <a:p>
            <a:r>
              <a:rPr lang="nl-BE" b="1" dirty="0" err="1"/>
              <a:t>Fetch</a:t>
            </a:r>
            <a:endParaRPr lang="nl-BE" b="1" dirty="0"/>
          </a:p>
          <a:p>
            <a:r>
              <a:rPr lang="nl-BE" b="1" dirty="0" err="1"/>
              <a:t>Notifications</a:t>
            </a:r>
            <a:endParaRPr lang="nl-BE" b="1" dirty="0"/>
          </a:p>
          <a:p>
            <a:r>
              <a:rPr lang="nl-BE" dirty="0" err="1"/>
              <a:t>Payment</a:t>
            </a:r>
            <a:r>
              <a:rPr lang="nl-BE" dirty="0"/>
              <a:t> </a:t>
            </a:r>
            <a:r>
              <a:rPr lang="nl-BE" dirty="0" err="1"/>
              <a:t>requests</a:t>
            </a:r>
            <a:endParaRPr lang="nl-BE" dirty="0"/>
          </a:p>
          <a:p>
            <a:r>
              <a:rPr lang="nl-BE" dirty="0"/>
              <a:t>Web share API</a:t>
            </a:r>
          </a:p>
          <a:p>
            <a:r>
              <a:rPr lang="nl-BE" dirty="0" err="1"/>
              <a:t>WebUSB</a:t>
            </a:r>
            <a:endParaRPr lang="nl-BE" dirty="0"/>
          </a:p>
          <a:p>
            <a:r>
              <a:rPr lang="nl-BE" b="1" dirty="0" err="1"/>
              <a:t>Geofencing</a:t>
            </a:r>
            <a:endParaRPr lang="nl-BE" b="1" dirty="0"/>
          </a:p>
          <a:p>
            <a:r>
              <a:rPr lang="nl-BE" dirty="0"/>
              <a:t>Presentation API</a:t>
            </a:r>
          </a:p>
          <a:p>
            <a:endParaRPr lang="nl-BE" dirty="0"/>
          </a:p>
          <a:p>
            <a:r>
              <a:rPr lang="nl-BE" b="1" dirty="0" err="1"/>
              <a:t>Intersection</a:t>
            </a:r>
            <a:r>
              <a:rPr lang="nl-BE" b="1" dirty="0"/>
              <a:t> </a:t>
            </a:r>
            <a:r>
              <a:rPr lang="nl-BE" b="1" dirty="0" err="1"/>
              <a:t>Observer</a:t>
            </a:r>
            <a:endParaRPr lang="nl-BE" b="1" dirty="0"/>
          </a:p>
        </p:txBody>
      </p:sp>
    </p:spTree>
    <p:extLst>
      <p:ext uri="{BB962C8B-B14F-4D97-AF65-F5344CB8AC3E}">
        <p14:creationId xmlns:p14="http://schemas.microsoft.com/office/powerpoint/2010/main" val="370370676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6A30-A0D1-42C4-B0E5-30A3D4C3467B}"/>
              </a:ext>
            </a:extLst>
          </p:cNvPr>
          <p:cNvSpPr>
            <a:spLocks noGrp="1"/>
          </p:cNvSpPr>
          <p:nvPr>
            <p:ph type="ctrTitle"/>
          </p:nvPr>
        </p:nvSpPr>
        <p:spPr/>
        <p:txBody>
          <a:bodyPr/>
          <a:lstStyle/>
          <a:p>
            <a:r>
              <a:rPr lang="nl-BE" dirty="0"/>
              <a:t>Storage</a:t>
            </a:r>
          </a:p>
        </p:txBody>
      </p:sp>
      <p:sp>
        <p:nvSpPr>
          <p:cNvPr id="4" name="Text Placeholder 3">
            <a:extLst>
              <a:ext uri="{FF2B5EF4-FFF2-40B4-BE49-F238E27FC236}">
                <a16:creationId xmlns:a16="http://schemas.microsoft.com/office/drawing/2014/main" id="{AA41B430-9218-48A6-9F3E-ACBC7A001441}"/>
              </a:ext>
            </a:extLst>
          </p:cNvPr>
          <p:cNvSpPr>
            <a:spLocks noGrp="1"/>
          </p:cNvSpPr>
          <p:nvPr>
            <p:ph type="body" sz="quarter" idx="14"/>
          </p:nvPr>
        </p:nvSpPr>
        <p:spPr>
          <a:xfrm>
            <a:off x="507205" y="1989474"/>
            <a:ext cx="8025368" cy="621824"/>
          </a:xfrm>
        </p:spPr>
        <p:txBody>
          <a:bodyPr/>
          <a:lstStyle/>
          <a:p>
            <a:r>
              <a:rPr lang="nl-BE" dirty="0" err="1"/>
              <a:t>SessionStorage</a:t>
            </a:r>
            <a:endParaRPr lang="nl-BE" dirty="0"/>
          </a:p>
          <a:p>
            <a:r>
              <a:rPr lang="nl-BE" dirty="0" err="1"/>
              <a:t>LocalStorage</a:t>
            </a:r>
            <a:endParaRPr lang="nl-BE" dirty="0"/>
          </a:p>
        </p:txBody>
      </p:sp>
    </p:spTree>
    <p:extLst>
      <p:ext uri="{BB962C8B-B14F-4D97-AF65-F5344CB8AC3E}">
        <p14:creationId xmlns:p14="http://schemas.microsoft.com/office/powerpoint/2010/main" val="38883709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518-B1A3-425F-9662-2FBD308CD071}"/>
              </a:ext>
            </a:extLst>
          </p:cNvPr>
          <p:cNvSpPr>
            <a:spLocks noGrp="1"/>
          </p:cNvSpPr>
          <p:nvPr>
            <p:ph type="ctrTitle"/>
          </p:nvPr>
        </p:nvSpPr>
        <p:spPr/>
        <p:txBody>
          <a:bodyPr/>
          <a:lstStyle/>
          <a:p>
            <a:r>
              <a:rPr lang="nl-BE" dirty="0"/>
              <a:t>Storage - </a:t>
            </a:r>
            <a:r>
              <a:rPr lang="nl-BE" dirty="0" err="1"/>
              <a:t>SessionStorage</a:t>
            </a:r>
            <a:endParaRPr lang="nl-BE" dirty="0"/>
          </a:p>
        </p:txBody>
      </p:sp>
      <p:sp>
        <p:nvSpPr>
          <p:cNvPr id="3" name="Text Placeholder 2">
            <a:extLst>
              <a:ext uri="{FF2B5EF4-FFF2-40B4-BE49-F238E27FC236}">
                <a16:creationId xmlns:a16="http://schemas.microsoft.com/office/drawing/2014/main" id="{0F658A18-0C6D-4112-A396-6F0FBE4B04B6}"/>
              </a:ext>
            </a:extLst>
          </p:cNvPr>
          <p:cNvSpPr>
            <a:spLocks noGrp="1"/>
          </p:cNvSpPr>
          <p:nvPr>
            <p:ph type="body" sz="quarter" idx="14"/>
          </p:nvPr>
        </p:nvSpPr>
        <p:spPr>
          <a:xfrm>
            <a:off x="507205" y="1989474"/>
            <a:ext cx="8025368" cy="621824"/>
          </a:xfrm>
        </p:spPr>
        <p:txBody>
          <a:bodyPr/>
          <a:lstStyle/>
          <a:p>
            <a:r>
              <a:rPr lang="nl-BE" dirty="0"/>
              <a:t>Data wordt opgeslagen als een </a:t>
            </a:r>
            <a:r>
              <a:rPr lang="nl-BE" dirty="0" err="1"/>
              <a:t>key-value</a:t>
            </a:r>
            <a:r>
              <a:rPr lang="nl-BE" dirty="0"/>
              <a:t> pair</a:t>
            </a:r>
          </a:p>
          <a:p>
            <a:r>
              <a:rPr lang="nl-BE" dirty="0"/>
              <a:t>Data is enkel beschikbaar in huidige sessie. </a:t>
            </a:r>
            <a:r>
              <a:rPr lang="nl-BE" sz="1200" dirty="0"/>
              <a:t>(Wordt verwijderd bij het sluiten van de browser)</a:t>
            </a:r>
            <a:endParaRPr lang="nl-BE" dirty="0"/>
          </a:p>
        </p:txBody>
      </p:sp>
      <p:graphicFrame>
        <p:nvGraphicFramePr>
          <p:cNvPr id="4" name="Google Shape;512;p73">
            <a:extLst>
              <a:ext uri="{FF2B5EF4-FFF2-40B4-BE49-F238E27FC236}">
                <a16:creationId xmlns:a16="http://schemas.microsoft.com/office/drawing/2014/main" id="{9E5B0328-07AD-4AA6-A5FF-5C303AA90100}"/>
              </a:ext>
            </a:extLst>
          </p:cNvPr>
          <p:cNvGraphicFramePr/>
          <p:nvPr>
            <p:extLst>
              <p:ext uri="{D42A27DB-BD31-4B8C-83A1-F6EECF244321}">
                <p14:modId xmlns:p14="http://schemas.microsoft.com/office/powerpoint/2010/main" val="3739794733"/>
              </p:ext>
            </p:extLst>
          </p:nvPr>
        </p:nvGraphicFramePr>
        <p:xfrm>
          <a:off x="1553043" y="3356992"/>
          <a:ext cx="6037914" cy="767080"/>
        </p:xfrm>
        <a:graphic>
          <a:graphicData uri="http://schemas.openxmlformats.org/drawingml/2006/table">
            <a:tbl>
              <a:tblPr>
                <a:noFill/>
              </a:tblPr>
              <a:tblGrid>
                <a:gridCol w="6037914">
                  <a:extLst>
                    <a:ext uri="{9D8B030D-6E8A-4147-A177-3AD203B41FA5}">
                      <a16:colId xmlns:a16="http://schemas.microsoft.com/office/drawing/2014/main" val="20000"/>
                    </a:ext>
                  </a:extLst>
                </a:gridCol>
              </a:tblGrid>
              <a:tr h="0">
                <a:tc>
                  <a:txBody>
                    <a:bodyPr/>
                    <a:lstStyle/>
                    <a:p>
                      <a:r>
                        <a:rPr lang="nl-BE" sz="1400" b="0" dirty="0" err="1">
                          <a:solidFill>
                            <a:srgbClr val="F8F8F2"/>
                          </a:solidFill>
                          <a:effectLst/>
                          <a:latin typeface="Consolas" panose="020B0609020204030204" pitchFamily="49" charset="0"/>
                        </a:rPr>
                        <a:t>sessionStorage.</a:t>
                      </a:r>
                      <a:r>
                        <a:rPr lang="nl-BE" sz="1400" b="0" dirty="0" err="1">
                          <a:solidFill>
                            <a:srgbClr val="A6E22E"/>
                          </a:solidFill>
                          <a:effectLst/>
                          <a:latin typeface="Consolas" panose="020B0609020204030204" pitchFamily="49" charset="0"/>
                        </a:rPr>
                        <a:t>setItem</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"John Doe"</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sessionStorage.</a:t>
                      </a:r>
                      <a:r>
                        <a:rPr lang="nl-BE" sz="1400" b="0" dirty="0" err="1">
                          <a:solidFill>
                            <a:srgbClr val="A6E22E"/>
                          </a:solidFill>
                          <a:effectLst/>
                          <a:latin typeface="Consolas" panose="020B0609020204030204" pitchFamily="49" charset="0"/>
                        </a:rPr>
                        <a:t>getItem</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sessionStorage.</a:t>
                      </a:r>
                      <a:r>
                        <a:rPr lang="nl-BE" sz="1400" b="0" dirty="0" err="1">
                          <a:solidFill>
                            <a:srgbClr val="A6E22E"/>
                          </a:solidFill>
                          <a:effectLst/>
                          <a:latin typeface="Consolas" panose="020B0609020204030204" pitchFamily="49" charset="0"/>
                        </a:rPr>
                        <a:t>removeItem</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05942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518-B1A3-425F-9662-2FBD308CD071}"/>
              </a:ext>
            </a:extLst>
          </p:cNvPr>
          <p:cNvSpPr>
            <a:spLocks noGrp="1"/>
          </p:cNvSpPr>
          <p:nvPr>
            <p:ph type="ctrTitle"/>
          </p:nvPr>
        </p:nvSpPr>
        <p:spPr/>
        <p:txBody>
          <a:bodyPr/>
          <a:lstStyle/>
          <a:p>
            <a:r>
              <a:rPr lang="nl-BE" dirty="0"/>
              <a:t>Storage - </a:t>
            </a:r>
            <a:r>
              <a:rPr lang="nl-BE" dirty="0" err="1"/>
              <a:t>LocalStorage</a:t>
            </a:r>
            <a:endParaRPr lang="nl-BE" dirty="0"/>
          </a:p>
        </p:txBody>
      </p:sp>
      <p:sp>
        <p:nvSpPr>
          <p:cNvPr id="3" name="Text Placeholder 2">
            <a:extLst>
              <a:ext uri="{FF2B5EF4-FFF2-40B4-BE49-F238E27FC236}">
                <a16:creationId xmlns:a16="http://schemas.microsoft.com/office/drawing/2014/main" id="{0F658A18-0C6D-4112-A396-6F0FBE4B04B6}"/>
              </a:ext>
            </a:extLst>
          </p:cNvPr>
          <p:cNvSpPr>
            <a:spLocks noGrp="1"/>
          </p:cNvSpPr>
          <p:nvPr>
            <p:ph type="body" sz="quarter" idx="14"/>
          </p:nvPr>
        </p:nvSpPr>
        <p:spPr>
          <a:xfrm>
            <a:off x="507205" y="1989474"/>
            <a:ext cx="8025368" cy="621824"/>
          </a:xfrm>
        </p:spPr>
        <p:txBody>
          <a:bodyPr/>
          <a:lstStyle/>
          <a:p>
            <a:r>
              <a:rPr lang="nl-BE" dirty="0"/>
              <a:t>Data wordt opgeslagen als een </a:t>
            </a:r>
            <a:r>
              <a:rPr lang="nl-BE" dirty="0" err="1"/>
              <a:t>key-value</a:t>
            </a:r>
            <a:r>
              <a:rPr lang="nl-BE" dirty="0"/>
              <a:t> pair</a:t>
            </a:r>
          </a:p>
          <a:p>
            <a:r>
              <a:rPr lang="nl-BE" dirty="0"/>
              <a:t>Data wordt niet automatisch </a:t>
            </a:r>
            <a:r>
              <a:rPr lang="nl-BE" dirty="0" err="1"/>
              <a:t>verwijdered</a:t>
            </a:r>
            <a:r>
              <a:rPr lang="nl-BE" dirty="0"/>
              <a:t> en is dus persistent over sessies heen</a:t>
            </a:r>
          </a:p>
        </p:txBody>
      </p:sp>
      <p:graphicFrame>
        <p:nvGraphicFramePr>
          <p:cNvPr id="4" name="Google Shape;512;p73">
            <a:extLst>
              <a:ext uri="{FF2B5EF4-FFF2-40B4-BE49-F238E27FC236}">
                <a16:creationId xmlns:a16="http://schemas.microsoft.com/office/drawing/2014/main" id="{9E5B0328-07AD-4AA6-A5FF-5C303AA90100}"/>
              </a:ext>
            </a:extLst>
          </p:cNvPr>
          <p:cNvGraphicFramePr/>
          <p:nvPr>
            <p:extLst>
              <p:ext uri="{D42A27DB-BD31-4B8C-83A1-F6EECF244321}">
                <p14:modId xmlns:p14="http://schemas.microsoft.com/office/powerpoint/2010/main" val="2342675447"/>
              </p:ext>
            </p:extLst>
          </p:nvPr>
        </p:nvGraphicFramePr>
        <p:xfrm>
          <a:off x="1553043" y="3356992"/>
          <a:ext cx="6037914" cy="767080"/>
        </p:xfrm>
        <a:graphic>
          <a:graphicData uri="http://schemas.openxmlformats.org/drawingml/2006/table">
            <a:tbl>
              <a:tblPr>
                <a:noFill/>
              </a:tblPr>
              <a:tblGrid>
                <a:gridCol w="6037914">
                  <a:extLst>
                    <a:ext uri="{9D8B030D-6E8A-4147-A177-3AD203B41FA5}">
                      <a16:colId xmlns:a16="http://schemas.microsoft.com/office/drawing/2014/main" val="20000"/>
                    </a:ext>
                  </a:extLst>
                </a:gridCol>
              </a:tblGrid>
              <a:tr h="0">
                <a:tc>
                  <a:txBody>
                    <a:bodyPr/>
                    <a:lstStyle/>
                    <a:p>
                      <a:r>
                        <a:rPr lang="nl-BE" sz="1400" b="0" dirty="0" err="1">
                          <a:solidFill>
                            <a:srgbClr val="F8F8F2"/>
                          </a:solidFill>
                          <a:effectLst/>
                          <a:latin typeface="Consolas" panose="020B0609020204030204" pitchFamily="49" charset="0"/>
                        </a:rPr>
                        <a:t>localStorage.</a:t>
                      </a:r>
                      <a:r>
                        <a:rPr lang="nl-BE" sz="1400" b="0" dirty="0" err="1">
                          <a:solidFill>
                            <a:srgbClr val="A6E22E"/>
                          </a:solidFill>
                          <a:effectLst/>
                          <a:latin typeface="Consolas" panose="020B0609020204030204" pitchFamily="49" charset="0"/>
                        </a:rPr>
                        <a:t>setItem</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"John Doe"</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localStorage.</a:t>
                      </a:r>
                      <a:r>
                        <a:rPr lang="nl-BE" sz="1400" b="0" dirty="0" err="1">
                          <a:solidFill>
                            <a:srgbClr val="A6E22E"/>
                          </a:solidFill>
                          <a:effectLst/>
                          <a:latin typeface="Consolas" panose="020B0609020204030204" pitchFamily="49" charset="0"/>
                        </a:rPr>
                        <a:t>getItem</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localStorage.</a:t>
                      </a:r>
                      <a:r>
                        <a:rPr lang="nl-BE" sz="1400" b="0" dirty="0" err="1">
                          <a:solidFill>
                            <a:srgbClr val="A6E22E"/>
                          </a:solidFill>
                          <a:effectLst/>
                          <a:latin typeface="Consolas" panose="020B0609020204030204" pitchFamily="49" charset="0"/>
                        </a:rPr>
                        <a:t>removeItem</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85480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82F8-2BE4-442C-A3D0-10FCD12DBD8F}"/>
              </a:ext>
            </a:extLst>
          </p:cNvPr>
          <p:cNvSpPr>
            <a:spLocks noGrp="1"/>
          </p:cNvSpPr>
          <p:nvPr>
            <p:ph type="ctrTitle"/>
          </p:nvPr>
        </p:nvSpPr>
        <p:spPr/>
        <p:txBody>
          <a:bodyPr/>
          <a:lstStyle/>
          <a:p>
            <a:r>
              <a:rPr lang="nl-BE" dirty="0"/>
              <a:t>Web </a:t>
            </a:r>
            <a:r>
              <a:rPr lang="nl-BE" dirty="0" err="1"/>
              <a:t>API’s</a:t>
            </a:r>
            <a:r>
              <a:rPr lang="nl-BE" dirty="0"/>
              <a:t> - </a:t>
            </a:r>
            <a:r>
              <a:rPr lang="nl-BE" dirty="0" err="1"/>
              <a:t>Fetch</a:t>
            </a:r>
            <a:endParaRPr lang="nl-BE" dirty="0"/>
          </a:p>
        </p:txBody>
      </p:sp>
      <p:sp>
        <p:nvSpPr>
          <p:cNvPr id="3" name="Text Placeholder 2">
            <a:extLst>
              <a:ext uri="{FF2B5EF4-FFF2-40B4-BE49-F238E27FC236}">
                <a16:creationId xmlns:a16="http://schemas.microsoft.com/office/drawing/2014/main" id="{F55DB90A-341C-4477-896A-7EFD6FB2B187}"/>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29A723D5-E8E1-4B21-B077-50B205C94715}"/>
              </a:ext>
            </a:extLst>
          </p:cNvPr>
          <p:cNvGraphicFramePr/>
          <p:nvPr>
            <p:extLst>
              <p:ext uri="{D42A27DB-BD31-4B8C-83A1-F6EECF244321}">
                <p14:modId xmlns:p14="http://schemas.microsoft.com/office/powerpoint/2010/main" val="4133371909"/>
              </p:ext>
            </p:extLst>
          </p:nvPr>
        </p:nvGraphicFramePr>
        <p:xfrm>
          <a:off x="1553043" y="2471192"/>
          <a:ext cx="6037914" cy="767080"/>
        </p:xfrm>
        <a:graphic>
          <a:graphicData uri="http://schemas.openxmlformats.org/drawingml/2006/table">
            <a:tbl>
              <a:tblPr>
                <a:noFill/>
              </a:tblPr>
              <a:tblGrid>
                <a:gridCol w="6037914">
                  <a:extLst>
                    <a:ext uri="{9D8B030D-6E8A-4147-A177-3AD203B41FA5}">
                      <a16:colId xmlns:a16="http://schemas.microsoft.com/office/drawing/2014/main" val="20000"/>
                    </a:ext>
                  </a:extLst>
                </a:gridCol>
              </a:tblGrid>
              <a:tr h="0">
                <a:tc>
                  <a:txBody>
                    <a:bodyPr/>
                    <a:lstStyle/>
                    <a:p>
                      <a:r>
                        <a:rPr lang="nl-BE" sz="1400" b="0" dirty="0" err="1">
                          <a:solidFill>
                            <a:srgbClr val="66D9EF"/>
                          </a:solidFill>
                          <a:effectLst/>
                          <a:latin typeface="Consolas" panose="020B0609020204030204" pitchFamily="49" charset="0"/>
                        </a:rPr>
                        <a:t>fetch</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'https://jsonplaceholder.typicode.com/todos/1'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response</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response</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289653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5346-3F76-4DFC-A6EF-5A48A5777B2D}"/>
              </a:ext>
            </a:extLst>
          </p:cNvPr>
          <p:cNvSpPr>
            <a:spLocks noGrp="1"/>
          </p:cNvSpPr>
          <p:nvPr>
            <p:ph type="ctrTitle"/>
          </p:nvPr>
        </p:nvSpPr>
        <p:spPr/>
        <p:txBody>
          <a:bodyPr/>
          <a:lstStyle/>
          <a:p>
            <a:r>
              <a:rPr lang="nl-BE" dirty="0"/>
              <a:t>Web </a:t>
            </a:r>
            <a:r>
              <a:rPr lang="nl-BE" dirty="0" err="1"/>
              <a:t>API’s</a:t>
            </a:r>
            <a:r>
              <a:rPr lang="nl-BE" dirty="0"/>
              <a:t> - </a:t>
            </a:r>
            <a:r>
              <a:rPr lang="nl-BE" dirty="0" err="1"/>
              <a:t>Notifications</a:t>
            </a:r>
            <a:endParaRPr lang="nl-BE" dirty="0"/>
          </a:p>
        </p:txBody>
      </p:sp>
      <p:sp>
        <p:nvSpPr>
          <p:cNvPr id="3" name="Text Placeholder 2">
            <a:extLst>
              <a:ext uri="{FF2B5EF4-FFF2-40B4-BE49-F238E27FC236}">
                <a16:creationId xmlns:a16="http://schemas.microsoft.com/office/drawing/2014/main" id="{C933A901-29E3-4E62-80B6-8FECE92E7640}"/>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F646F9B9-89BC-45B4-8FB9-A789A5C80B03}"/>
              </a:ext>
            </a:extLst>
          </p:cNvPr>
          <p:cNvGraphicFramePr/>
          <p:nvPr>
            <p:extLst>
              <p:ext uri="{D42A27DB-BD31-4B8C-83A1-F6EECF244321}">
                <p14:modId xmlns:p14="http://schemas.microsoft.com/office/powerpoint/2010/main" val="3506696146"/>
              </p:ext>
            </p:extLst>
          </p:nvPr>
        </p:nvGraphicFramePr>
        <p:xfrm>
          <a:off x="976979" y="2132856"/>
          <a:ext cx="7190042" cy="3327400"/>
        </p:xfrm>
        <a:graphic>
          <a:graphicData uri="http://schemas.openxmlformats.org/drawingml/2006/table">
            <a:tbl>
              <a:tblPr>
                <a:noFill/>
              </a:tblPr>
              <a:tblGrid>
                <a:gridCol w="719004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notifyMe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window</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66D9EF"/>
                          </a:solidFill>
                          <a:effectLst/>
                          <a:latin typeface="Consolas" panose="020B0609020204030204" pitchFamily="49" charset="0"/>
                        </a:rPr>
                        <a:t>alert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browser does </a:t>
                      </a:r>
                      <a:r>
                        <a:rPr lang="nl-BE" sz="1400" b="0" dirty="0" err="1">
                          <a:solidFill>
                            <a:srgbClr val="E6DB74"/>
                          </a:solidFill>
                          <a:effectLst/>
                          <a:latin typeface="Consolas" panose="020B0609020204030204" pitchFamily="49" charset="0"/>
                        </a:rPr>
                        <a:t>not</a:t>
                      </a:r>
                      <a:r>
                        <a:rPr lang="nl-BE" sz="1400" b="0" dirty="0">
                          <a:solidFill>
                            <a:srgbClr val="E6DB74"/>
                          </a:solidFill>
                          <a:effectLst/>
                          <a:latin typeface="Consolas" panose="020B0609020204030204" pitchFamily="49" charset="0"/>
                        </a:rPr>
                        <a:t> support desktop </a:t>
                      </a:r>
                      <a:r>
                        <a:rPr lang="nl-BE" sz="1400" b="0" dirty="0" err="1">
                          <a:solidFill>
                            <a:srgbClr val="E6DB74"/>
                          </a:solidFill>
                          <a:effectLst/>
                          <a:latin typeface="Consolas" panose="020B0609020204030204" pitchFamily="49" charset="0"/>
                        </a:rPr>
                        <a:t>notification</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else</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66D9E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granted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"Hi </a:t>
                      </a:r>
                      <a:r>
                        <a:rPr lang="nl-BE" sz="1400" b="0" dirty="0" err="1">
                          <a:solidFill>
                            <a:srgbClr val="E6DB74"/>
                          </a:solidFill>
                          <a:effectLst/>
                          <a:latin typeface="Consolas" panose="020B0609020204030204" pitchFamily="49" charset="0"/>
                        </a:rPr>
                        <a:t>there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else</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66D9E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denied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requestPermission</a:t>
                      </a:r>
                      <a:r>
                        <a:rPr lang="nl-BE" sz="1400" b="0" dirty="0">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granted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"Hi </a:t>
                      </a:r>
                      <a:r>
                        <a:rPr lang="nl-BE" sz="1400" b="0" dirty="0" err="1">
                          <a:solidFill>
                            <a:srgbClr val="E6DB74"/>
                          </a:solidFill>
                          <a:effectLst/>
                          <a:latin typeface="Consolas" panose="020B0609020204030204" pitchFamily="49" charset="0"/>
                        </a:rPr>
                        <a:t>there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73805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Web </a:t>
            </a:r>
            <a:r>
              <a:rPr lang="nl-BE" dirty="0" err="1"/>
              <a:t>API’s</a:t>
            </a:r>
            <a:r>
              <a:rPr lang="nl-BE" dirty="0"/>
              <a:t> – </a:t>
            </a:r>
            <a:r>
              <a:rPr lang="nl-BE" dirty="0" err="1"/>
              <a:t>Intersection</a:t>
            </a:r>
            <a:r>
              <a:rPr lang="nl-BE" dirty="0"/>
              <a:t> </a:t>
            </a:r>
            <a:r>
              <a:rPr lang="nl-BE" dirty="0" err="1"/>
              <a:t>Observer</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68428" y="2492896"/>
            <a:ext cx="2045982" cy="41495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Google Shape;512;p73">
            <a:extLst>
              <a:ext uri="{FF2B5EF4-FFF2-40B4-BE49-F238E27FC236}">
                <a16:creationId xmlns:a16="http://schemas.microsoft.com/office/drawing/2014/main" id="{BAE64A99-34B9-4FDF-966D-0F1AC9DC4307}"/>
              </a:ext>
            </a:extLst>
          </p:cNvPr>
          <p:cNvGraphicFramePr/>
          <p:nvPr>
            <p:extLst>
              <p:ext uri="{D42A27DB-BD31-4B8C-83A1-F6EECF244321}">
                <p14:modId xmlns:p14="http://schemas.microsoft.com/office/powerpoint/2010/main" val="3578761890"/>
              </p:ext>
            </p:extLst>
          </p:nvPr>
        </p:nvGraphicFramePr>
        <p:xfrm>
          <a:off x="429772" y="1797685"/>
          <a:ext cx="6109426" cy="1620520"/>
        </p:xfrm>
        <a:graphic>
          <a:graphicData uri="http://schemas.openxmlformats.org/drawingml/2006/table">
            <a:tbl>
              <a:tblPr>
                <a:noFill/>
              </a:tblPr>
              <a:tblGrid>
                <a:gridCol w="6109426">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options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root: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querySelector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scrollArea</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rootMargin</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'0px'</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threshold</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1.0</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observer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IntersectionObserver</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callback</a:t>
                      </a:r>
                      <a:r>
                        <a:rPr lang="nl-BE" sz="1400" b="0" dirty="0">
                          <a:solidFill>
                            <a:srgbClr val="F8F8F2"/>
                          </a:solidFill>
                          <a:effectLst/>
                          <a:latin typeface="Consolas" panose="020B0609020204030204" pitchFamily="49" charset="0"/>
                        </a:rPr>
                        <a:t>, options);</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A5F6F-D847-40E1-BB32-4BD5D8DA40ED}"/>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4D22F938-C6C2-417C-9128-E727E7906D3F}"/>
              </a:ext>
            </a:extLst>
          </p:cNvPr>
          <p:cNvSpPr>
            <a:spLocks noGrp="1"/>
          </p:cNvSpPr>
          <p:nvPr>
            <p:ph type="body" sz="quarter" idx="14"/>
          </p:nvPr>
        </p:nvSpPr>
        <p:spPr>
          <a:xfrm>
            <a:off x="507205" y="1989474"/>
            <a:ext cx="8025368" cy="316356"/>
          </a:xfrm>
        </p:spPr>
        <p:txBody>
          <a:bodyPr/>
          <a:lstStyle/>
          <a:p>
            <a:r>
              <a:rPr lang="nl-BE" dirty="0"/>
              <a:t>Herwerkt het </a:t>
            </a:r>
            <a:r>
              <a:rPr lang="nl-BE" dirty="0" err="1"/>
              <a:t>spotify</a:t>
            </a:r>
            <a:r>
              <a:rPr lang="nl-BE" dirty="0"/>
              <a:t> project </a:t>
            </a:r>
            <a:r>
              <a:rPr lang="nl-BE" dirty="0" err="1"/>
              <a:t>zodaning</a:t>
            </a:r>
            <a:r>
              <a:rPr lang="nl-BE" dirty="0"/>
              <a:t> deze data </a:t>
            </a:r>
            <a:r>
              <a:rPr lang="nl-BE" dirty="0" err="1"/>
              <a:t>ophaald</a:t>
            </a:r>
            <a:r>
              <a:rPr lang="nl-BE" dirty="0"/>
              <a:t> </a:t>
            </a:r>
            <a:r>
              <a:rPr lang="nl-BE" dirty="0" err="1"/>
              <a:t>dmv</a:t>
            </a:r>
            <a:r>
              <a:rPr lang="nl-BE" dirty="0"/>
              <a:t> </a:t>
            </a:r>
            <a:r>
              <a:rPr lang="nl-BE"/>
              <a:t>de Web API </a:t>
            </a:r>
            <a:r>
              <a:rPr lang="nl-BE" dirty="0" err="1"/>
              <a:t>Fetch</a:t>
            </a:r>
            <a:endParaRPr lang="nl-BE" dirty="0"/>
          </a:p>
        </p:txBody>
      </p:sp>
    </p:spTree>
    <p:extLst>
      <p:ext uri="{BB962C8B-B14F-4D97-AF65-F5344CB8AC3E}">
        <p14:creationId xmlns:p14="http://schemas.microsoft.com/office/powerpoint/2010/main" val="255292114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23C6C1-3CDD-4A77-B689-DF1298514B9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C0DEB27-EE51-452B-B620-5330332715A5}"/>
              </a:ext>
            </a:extLst>
          </p:cNvPr>
          <p:cNvSpPr>
            <a:spLocks noGrp="1"/>
          </p:cNvSpPr>
          <p:nvPr>
            <p:ph type="ctrTitle"/>
          </p:nvPr>
        </p:nvSpPr>
        <p:spPr/>
        <p:txBody>
          <a:bodyPr/>
          <a:lstStyle/>
          <a:p>
            <a:r>
              <a:rPr lang="nl-BE" dirty="0" err="1"/>
              <a:t>Frameworks</a:t>
            </a:r>
            <a:endParaRPr lang="nl-BE" dirty="0"/>
          </a:p>
        </p:txBody>
      </p:sp>
    </p:spTree>
    <p:extLst>
      <p:ext uri="{BB962C8B-B14F-4D97-AF65-F5344CB8AC3E}">
        <p14:creationId xmlns:p14="http://schemas.microsoft.com/office/powerpoint/2010/main" val="93647848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FC143-F2C9-432A-988E-4595961998A2}"/>
              </a:ext>
            </a:extLst>
          </p:cNvPr>
          <p:cNvSpPr>
            <a:spLocks noGrp="1"/>
          </p:cNvSpPr>
          <p:nvPr>
            <p:ph type="ctrTitle"/>
          </p:nvPr>
        </p:nvSpPr>
        <p:spPr/>
        <p:txBody>
          <a:bodyPr/>
          <a:lstStyle/>
          <a:p>
            <a:r>
              <a:rPr lang="nl-BE" dirty="0" err="1"/>
              <a:t>Frameworks</a:t>
            </a:r>
            <a:endParaRPr lang="nl-BE" dirty="0"/>
          </a:p>
        </p:txBody>
      </p:sp>
      <p:sp>
        <p:nvSpPr>
          <p:cNvPr id="5" name="Text Placeholder 4">
            <a:extLst>
              <a:ext uri="{FF2B5EF4-FFF2-40B4-BE49-F238E27FC236}">
                <a16:creationId xmlns:a16="http://schemas.microsoft.com/office/drawing/2014/main" id="{72F82ACD-6201-410B-B99B-805F9C6BA36A}"/>
              </a:ext>
            </a:extLst>
          </p:cNvPr>
          <p:cNvSpPr>
            <a:spLocks noGrp="1"/>
          </p:cNvSpPr>
          <p:nvPr>
            <p:ph type="body" sz="quarter" idx="14"/>
          </p:nvPr>
        </p:nvSpPr>
        <p:spPr>
          <a:xfrm>
            <a:off x="507205" y="1989474"/>
            <a:ext cx="8025368" cy="2454633"/>
          </a:xfrm>
        </p:spPr>
        <p:txBody>
          <a:bodyPr/>
          <a:lstStyle/>
          <a:p>
            <a:r>
              <a:rPr lang="nl-BE" dirty="0" err="1"/>
              <a:t>Jquery</a:t>
            </a:r>
            <a:endParaRPr lang="nl-BE" dirty="0"/>
          </a:p>
          <a:p>
            <a:endParaRPr lang="nl-BE" dirty="0"/>
          </a:p>
          <a:p>
            <a:r>
              <a:rPr lang="nl-BE" dirty="0" err="1"/>
              <a:t>React</a:t>
            </a:r>
            <a:endParaRPr lang="nl-BE" dirty="0"/>
          </a:p>
          <a:p>
            <a:r>
              <a:rPr lang="nl-BE" dirty="0"/>
              <a:t>Vue</a:t>
            </a:r>
          </a:p>
          <a:p>
            <a:endParaRPr lang="nl-BE" dirty="0"/>
          </a:p>
          <a:p>
            <a:r>
              <a:rPr lang="nl-BE" dirty="0" err="1"/>
              <a:t>TypeScript</a:t>
            </a:r>
            <a:endParaRPr lang="nl-BE" dirty="0"/>
          </a:p>
          <a:p>
            <a:r>
              <a:rPr lang="nl-BE" dirty="0" err="1"/>
              <a:t>Angular</a:t>
            </a:r>
            <a:endParaRPr lang="nl-BE" dirty="0"/>
          </a:p>
          <a:p>
            <a:endParaRPr lang="nl-BE" dirty="0"/>
          </a:p>
        </p:txBody>
      </p:sp>
    </p:spTree>
    <p:extLst>
      <p:ext uri="{BB962C8B-B14F-4D97-AF65-F5344CB8AC3E}">
        <p14:creationId xmlns:p14="http://schemas.microsoft.com/office/powerpoint/2010/main" val="35982684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8CA29-11B9-4A1A-A91A-73ED1153464A}"/>
              </a:ext>
            </a:extLst>
          </p:cNvPr>
          <p:cNvSpPr>
            <a:spLocks noGrp="1"/>
          </p:cNvSpPr>
          <p:nvPr>
            <p:ph type="ctrTitle"/>
          </p:nvPr>
        </p:nvSpPr>
        <p:spPr/>
        <p:txBody>
          <a:bodyPr/>
          <a:lstStyle/>
          <a:p>
            <a:r>
              <a:rPr lang="nl-BE" dirty="0"/>
              <a:t>Oefeningen</a:t>
            </a:r>
          </a:p>
        </p:txBody>
      </p:sp>
      <p:sp>
        <p:nvSpPr>
          <p:cNvPr id="5" name="Text Placeholder 4">
            <a:extLst>
              <a:ext uri="{FF2B5EF4-FFF2-40B4-BE49-F238E27FC236}">
                <a16:creationId xmlns:a16="http://schemas.microsoft.com/office/drawing/2014/main" id="{11AA1BF1-F745-4490-882A-4A2F25DB1406}"/>
              </a:ext>
            </a:extLst>
          </p:cNvPr>
          <p:cNvSpPr>
            <a:spLocks noGrp="1"/>
          </p:cNvSpPr>
          <p:nvPr>
            <p:ph type="body" sz="quarter" idx="14"/>
          </p:nvPr>
        </p:nvSpPr>
        <p:spPr/>
        <p:txBody>
          <a:bodyPr/>
          <a:lstStyle/>
          <a:p>
            <a:endParaRPr lang="nl-BE"/>
          </a:p>
        </p:txBody>
      </p:sp>
      <p:pic>
        <p:nvPicPr>
          <p:cNvPr id="9" name="Picture 8">
            <a:extLst>
              <a:ext uri="{FF2B5EF4-FFF2-40B4-BE49-F238E27FC236}">
                <a16:creationId xmlns:a16="http://schemas.microsoft.com/office/drawing/2014/main" id="{EC815868-67D5-4E22-8735-8E7383DEE8DE}"/>
              </a:ext>
            </a:extLst>
          </p:cNvPr>
          <p:cNvPicPr>
            <a:picLocks noChangeAspect="1"/>
          </p:cNvPicPr>
          <p:nvPr/>
        </p:nvPicPr>
        <p:blipFill>
          <a:blip r:embed="rId2"/>
          <a:stretch>
            <a:fillRect/>
          </a:stretch>
        </p:blipFill>
        <p:spPr>
          <a:xfrm>
            <a:off x="755576" y="2621467"/>
            <a:ext cx="3312370" cy="2188624"/>
          </a:xfrm>
          <a:prstGeom prst="rect">
            <a:avLst/>
          </a:prstGeom>
        </p:spPr>
      </p:pic>
      <p:pic>
        <p:nvPicPr>
          <p:cNvPr id="11" name="Picture 10">
            <a:extLst>
              <a:ext uri="{FF2B5EF4-FFF2-40B4-BE49-F238E27FC236}">
                <a16:creationId xmlns:a16="http://schemas.microsoft.com/office/drawing/2014/main" id="{50CE0BD2-1581-4F4B-B3CF-B8429FCD8586}"/>
              </a:ext>
            </a:extLst>
          </p:cNvPr>
          <p:cNvPicPr>
            <a:picLocks noChangeAspect="1"/>
          </p:cNvPicPr>
          <p:nvPr/>
        </p:nvPicPr>
        <p:blipFill>
          <a:blip r:embed="rId3"/>
          <a:stretch>
            <a:fillRect/>
          </a:stretch>
        </p:blipFill>
        <p:spPr>
          <a:xfrm>
            <a:off x="4455559" y="2339742"/>
            <a:ext cx="3888434" cy="2529598"/>
          </a:xfrm>
          <a:prstGeom prst="rect">
            <a:avLst/>
          </a:prstGeom>
        </p:spPr>
      </p:pic>
    </p:spTree>
    <p:extLst>
      <p:ext uri="{BB962C8B-B14F-4D97-AF65-F5344CB8AC3E}">
        <p14:creationId xmlns:p14="http://schemas.microsoft.com/office/powerpoint/2010/main" val="353281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8CA29-11B9-4A1A-A91A-73ED1153464A}"/>
              </a:ext>
            </a:extLst>
          </p:cNvPr>
          <p:cNvSpPr>
            <a:spLocks noGrp="1"/>
          </p:cNvSpPr>
          <p:nvPr>
            <p:ph type="ctrTitle"/>
          </p:nvPr>
        </p:nvSpPr>
        <p:spPr/>
        <p:txBody>
          <a:bodyPr/>
          <a:lstStyle/>
          <a:p>
            <a:r>
              <a:rPr lang="nl-BE" dirty="0"/>
              <a:t>Uitbreidingen</a:t>
            </a:r>
          </a:p>
        </p:txBody>
      </p:sp>
      <p:sp>
        <p:nvSpPr>
          <p:cNvPr id="5" name="Text Placeholder 4">
            <a:extLst>
              <a:ext uri="{FF2B5EF4-FFF2-40B4-BE49-F238E27FC236}">
                <a16:creationId xmlns:a16="http://schemas.microsoft.com/office/drawing/2014/main" id="{11AA1BF1-F745-4490-882A-4A2F25DB1406}"/>
              </a:ext>
            </a:extLst>
          </p:cNvPr>
          <p:cNvSpPr>
            <a:spLocks noGrp="1"/>
          </p:cNvSpPr>
          <p:nvPr>
            <p:ph type="body" sz="quarter" idx="14"/>
          </p:nvPr>
        </p:nvSpPr>
        <p:spPr>
          <a:xfrm>
            <a:off x="800007" y="1989474"/>
            <a:ext cx="3267939" cy="544880"/>
          </a:xfrm>
        </p:spPr>
        <p:txBody>
          <a:bodyPr/>
          <a:lstStyle/>
          <a:p>
            <a:pPr marL="0" indent="0">
              <a:buNone/>
            </a:pPr>
            <a:r>
              <a:rPr lang="nl-BE" dirty="0"/>
              <a:t>Laat de image slider automatisch de volgende image tonen (om de 5s)</a:t>
            </a:r>
          </a:p>
        </p:txBody>
      </p:sp>
      <p:pic>
        <p:nvPicPr>
          <p:cNvPr id="9" name="Picture 8">
            <a:extLst>
              <a:ext uri="{FF2B5EF4-FFF2-40B4-BE49-F238E27FC236}">
                <a16:creationId xmlns:a16="http://schemas.microsoft.com/office/drawing/2014/main" id="{EC815868-67D5-4E22-8735-8E7383DEE8DE}"/>
              </a:ext>
            </a:extLst>
          </p:cNvPr>
          <p:cNvPicPr>
            <a:picLocks noChangeAspect="1"/>
          </p:cNvPicPr>
          <p:nvPr/>
        </p:nvPicPr>
        <p:blipFill>
          <a:blip r:embed="rId2"/>
          <a:stretch>
            <a:fillRect/>
          </a:stretch>
        </p:blipFill>
        <p:spPr>
          <a:xfrm>
            <a:off x="755576" y="2896560"/>
            <a:ext cx="3312370" cy="2188624"/>
          </a:xfrm>
          <a:prstGeom prst="rect">
            <a:avLst/>
          </a:prstGeom>
        </p:spPr>
      </p:pic>
      <p:pic>
        <p:nvPicPr>
          <p:cNvPr id="11" name="Picture 10">
            <a:extLst>
              <a:ext uri="{FF2B5EF4-FFF2-40B4-BE49-F238E27FC236}">
                <a16:creationId xmlns:a16="http://schemas.microsoft.com/office/drawing/2014/main" id="{50CE0BD2-1581-4F4B-B3CF-B8429FCD8586}"/>
              </a:ext>
            </a:extLst>
          </p:cNvPr>
          <p:cNvPicPr>
            <a:picLocks noChangeAspect="1"/>
          </p:cNvPicPr>
          <p:nvPr/>
        </p:nvPicPr>
        <p:blipFill>
          <a:blip r:embed="rId3"/>
          <a:stretch>
            <a:fillRect/>
          </a:stretch>
        </p:blipFill>
        <p:spPr>
          <a:xfrm>
            <a:off x="4427984" y="2771610"/>
            <a:ext cx="3888434" cy="2529598"/>
          </a:xfrm>
          <a:prstGeom prst="rect">
            <a:avLst/>
          </a:prstGeom>
        </p:spPr>
      </p:pic>
      <p:sp>
        <p:nvSpPr>
          <p:cNvPr id="6" name="Text Placeholder 4">
            <a:extLst>
              <a:ext uri="{FF2B5EF4-FFF2-40B4-BE49-F238E27FC236}">
                <a16:creationId xmlns:a16="http://schemas.microsoft.com/office/drawing/2014/main" id="{97713C3C-7C99-4498-B452-33ED648F36B6}"/>
              </a:ext>
            </a:extLst>
          </p:cNvPr>
          <p:cNvSpPr txBox="1">
            <a:spLocks/>
          </p:cNvSpPr>
          <p:nvPr/>
        </p:nvSpPr>
        <p:spPr>
          <a:xfrm>
            <a:off x="4455559" y="1938321"/>
            <a:ext cx="3267939" cy="773404"/>
          </a:xfrm>
          <a:prstGeom prst="rect">
            <a:avLst/>
          </a:prstGeom>
        </p:spPr>
        <p:txBody>
          <a:bodyPr vert="horz" wrap="square" lIns="0" tIns="108000" rIns="0" bIns="0" rtlCol="0">
            <a:spAutoFit/>
          </a:bodyPr>
          <a:lstStyle>
            <a:lvl1pPr marL="101798" indent="-111375" algn="l" eaLnBrk="1" hangingPunct="1">
              <a:lnSpc>
                <a:spcPct val="110000"/>
              </a:lnSpc>
              <a:spcBef>
                <a:spcPts val="349"/>
              </a:spcBef>
              <a:spcAft>
                <a:spcPts val="349"/>
              </a:spcAft>
              <a:buClr>
                <a:schemeClr val="tx2"/>
              </a:buClr>
              <a:buFont typeface="Wingdings" panose="05000000000000000000" pitchFamily="2" charset="2"/>
              <a:buChar char="§"/>
              <a:tabLst/>
              <a:defRPr sz="1350" kern="1200" baseline="0">
                <a:solidFill>
                  <a:schemeClr val="tx2"/>
                </a:solidFill>
                <a:latin typeface="+mn-lt"/>
                <a:ea typeface="+mn-ea"/>
                <a:cs typeface="+mn-cs"/>
              </a:defRPr>
            </a:lvl1pPr>
            <a:lvl2pPr marL="162000" indent="-111375" algn="l" eaLnBrk="1" hangingPunct="1">
              <a:lnSpc>
                <a:spcPct val="110000"/>
              </a:lnSpc>
              <a:spcBef>
                <a:spcPts val="0"/>
              </a:spcBef>
              <a:spcAft>
                <a:spcPts val="349"/>
              </a:spcAft>
              <a:buFont typeface="Wingdings" panose="05000000000000000000" pitchFamily="2" charset="2"/>
              <a:buChar char="§"/>
              <a:defRPr sz="1181" kern="1200" baseline="0">
                <a:solidFill>
                  <a:schemeClr val="accent1"/>
                </a:solidFill>
                <a:latin typeface="+mn-lt"/>
                <a:ea typeface="+mn-ea"/>
                <a:cs typeface="+mn-cs"/>
              </a:defRPr>
            </a:lvl2pPr>
            <a:lvl3pPr marL="222750" indent="-110728" algn="l" eaLnBrk="1" hangingPunct="1">
              <a:lnSpc>
                <a:spcPct val="110000"/>
              </a:lnSpc>
              <a:spcBef>
                <a:spcPts val="0"/>
              </a:spcBef>
              <a:spcAft>
                <a:spcPts val="349"/>
              </a:spcAft>
              <a:buClr>
                <a:srgbClr val="005473"/>
              </a:buClr>
              <a:buFont typeface="Wingdings" panose="05000000000000000000" pitchFamily="2" charset="2"/>
              <a:buChar char="§"/>
              <a:defRPr kern="1200" baseline="0">
                <a:solidFill>
                  <a:schemeClr val="accent3"/>
                </a:solidFill>
                <a:latin typeface="+mn-lt"/>
                <a:ea typeface="+mn-ea"/>
                <a:cs typeface="+mn-cs"/>
              </a:defRPr>
            </a:lvl3pPr>
            <a:lvl4pPr marL="283500" indent="-101250" algn="l" eaLnBrk="1" hangingPunct="1">
              <a:lnSpc>
                <a:spcPct val="110000"/>
              </a:lnSpc>
              <a:spcBef>
                <a:spcPts val="0"/>
              </a:spcBef>
              <a:spcAft>
                <a:spcPts val="416"/>
              </a:spcAft>
              <a:buFont typeface="Wingdings" panose="05000000000000000000" pitchFamily="2" charset="2"/>
              <a:buChar char="§"/>
              <a:defRPr sz="844" kern="1200" baseline="0">
                <a:solidFill>
                  <a:schemeClr val="tx2"/>
                </a:solidFill>
                <a:latin typeface="+mn-lt"/>
                <a:ea typeface="+mn-ea"/>
                <a:cs typeface="+mn-cs"/>
              </a:defRPr>
            </a:lvl4pPr>
            <a:lvl5pPr marL="344250" indent="-111375" algn="l" eaLnBrk="1" hangingPunct="1">
              <a:lnSpc>
                <a:spcPct val="110000"/>
              </a:lnSpc>
              <a:spcBef>
                <a:spcPts val="0"/>
              </a:spcBef>
              <a:spcAft>
                <a:spcPts val="349"/>
              </a:spcAft>
              <a:buFont typeface="Wingdings" panose="05000000000000000000" pitchFamily="2" charset="2"/>
              <a:buChar char="§"/>
              <a:defRPr sz="731" kern="1200" baseline="0">
                <a:solidFill>
                  <a:schemeClr val="accent1"/>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a:lstStyle>
          <a:p>
            <a:pPr marL="0" indent="0">
              <a:buNone/>
            </a:pPr>
            <a:r>
              <a:rPr lang="nl-BE" dirty="0"/>
              <a:t>Voeg een input veld toe om </a:t>
            </a:r>
            <a:r>
              <a:rPr lang="nl-BE" dirty="0" err="1"/>
              <a:t>ToDo’s</a:t>
            </a:r>
            <a:r>
              <a:rPr lang="nl-BE" dirty="0"/>
              <a:t> te zoek. Laat enkel de </a:t>
            </a:r>
            <a:r>
              <a:rPr lang="nl-BE" dirty="0" err="1"/>
              <a:t>ToDo’s</a:t>
            </a:r>
            <a:r>
              <a:rPr lang="nl-BE" dirty="0"/>
              <a:t> zien waar de zoekterm in voorkomt</a:t>
            </a:r>
          </a:p>
        </p:txBody>
      </p:sp>
    </p:spTree>
    <p:extLst>
      <p:ext uri="{BB962C8B-B14F-4D97-AF65-F5344CB8AC3E}">
        <p14:creationId xmlns:p14="http://schemas.microsoft.com/office/powerpoint/2010/main" val="38858198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6D4E-838B-4F8D-9174-116F3F85D37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05D50DAF-5FC4-428F-BB32-68E5CB65BEBA}"/>
              </a:ext>
            </a:extLst>
          </p:cNvPr>
          <p:cNvSpPr>
            <a:spLocks noGrp="1"/>
          </p:cNvSpPr>
          <p:nvPr>
            <p:ph type="body" sz="quarter" idx="14"/>
          </p:nvPr>
        </p:nvSpPr>
        <p:spPr>
          <a:xfrm>
            <a:off x="507205" y="1989474"/>
            <a:ext cx="8025368" cy="316356"/>
          </a:xfrm>
        </p:spPr>
        <p:txBody>
          <a:bodyPr/>
          <a:lstStyle/>
          <a:p>
            <a:r>
              <a:rPr lang="nl-BE" dirty="0"/>
              <a:t>Elk item in het winkelwagentje is een object met als </a:t>
            </a:r>
            <a:r>
              <a:rPr lang="nl-BE" dirty="0" err="1"/>
              <a:t>properties</a:t>
            </a:r>
            <a:r>
              <a:rPr lang="nl-BE" dirty="0"/>
              <a:t>: naam end prijs</a:t>
            </a:r>
          </a:p>
        </p:txBody>
      </p:sp>
      <p:pic>
        <p:nvPicPr>
          <p:cNvPr id="5" name="Picture 4">
            <a:extLst>
              <a:ext uri="{FF2B5EF4-FFF2-40B4-BE49-F238E27FC236}">
                <a16:creationId xmlns:a16="http://schemas.microsoft.com/office/drawing/2014/main" id="{7BA73F58-7A12-47E5-9664-391C6A0CCCDD}"/>
              </a:ext>
            </a:extLst>
          </p:cNvPr>
          <p:cNvPicPr>
            <a:picLocks noChangeAspect="1"/>
          </p:cNvPicPr>
          <p:nvPr/>
        </p:nvPicPr>
        <p:blipFill>
          <a:blip r:embed="rId3"/>
          <a:stretch>
            <a:fillRect/>
          </a:stretch>
        </p:blipFill>
        <p:spPr>
          <a:xfrm>
            <a:off x="2835271" y="2607378"/>
            <a:ext cx="3473458" cy="3688234"/>
          </a:xfrm>
          <a:prstGeom prst="rect">
            <a:avLst/>
          </a:prstGeom>
        </p:spPr>
      </p:pic>
    </p:spTree>
    <p:extLst>
      <p:ext uri="{BB962C8B-B14F-4D97-AF65-F5344CB8AC3E}">
        <p14:creationId xmlns:p14="http://schemas.microsoft.com/office/powerpoint/2010/main" val="34979708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87FC-B335-49FF-BC67-1295047F459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9E5A429-1D4E-4DBF-9239-B1938C680876}"/>
              </a:ext>
            </a:extLst>
          </p:cNvPr>
          <p:cNvSpPr>
            <a:spLocks noGrp="1"/>
          </p:cNvSpPr>
          <p:nvPr>
            <p:ph type="body" sz="quarter" idx="14"/>
          </p:nvPr>
        </p:nvSpPr>
        <p:spPr>
          <a:xfrm>
            <a:off x="507205" y="1989474"/>
            <a:ext cx="8025368" cy="621824"/>
          </a:xfrm>
        </p:spPr>
        <p:txBody>
          <a:bodyPr/>
          <a:lstStyle/>
          <a:p>
            <a:r>
              <a:rPr lang="nl-BE" dirty="0">
                <a:hlinkClick r:id="rId2"/>
              </a:rPr>
              <a:t>https://www.w3schools.com/howto/howto_js_tabs.asp</a:t>
            </a:r>
            <a:endParaRPr lang="nl-BE" dirty="0"/>
          </a:p>
          <a:p>
            <a:endParaRPr lang="nl-BE" dirty="0"/>
          </a:p>
        </p:txBody>
      </p:sp>
      <p:pic>
        <p:nvPicPr>
          <p:cNvPr id="9" name="Picture 8" descr="Graphical user interface, application&#10;&#10;Description automatically generated">
            <a:extLst>
              <a:ext uri="{FF2B5EF4-FFF2-40B4-BE49-F238E27FC236}">
                <a16:creationId xmlns:a16="http://schemas.microsoft.com/office/drawing/2014/main" id="{DCC606CD-C51F-4555-8213-AD75E8FFA4FB}"/>
              </a:ext>
            </a:extLst>
          </p:cNvPr>
          <p:cNvPicPr>
            <a:picLocks noChangeAspect="1"/>
          </p:cNvPicPr>
          <p:nvPr/>
        </p:nvPicPr>
        <p:blipFill>
          <a:blip r:embed="rId3"/>
          <a:stretch>
            <a:fillRect/>
          </a:stretch>
        </p:blipFill>
        <p:spPr>
          <a:xfrm>
            <a:off x="2338387" y="2780928"/>
            <a:ext cx="4467225" cy="1885950"/>
          </a:xfrm>
          <a:prstGeom prst="rect">
            <a:avLst/>
          </a:prstGeom>
        </p:spPr>
      </p:pic>
    </p:spTree>
    <p:extLst>
      <p:ext uri="{BB962C8B-B14F-4D97-AF65-F5344CB8AC3E}">
        <p14:creationId xmlns:p14="http://schemas.microsoft.com/office/powerpoint/2010/main" val="24873118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45B0-2750-4205-889C-5A7E854DCB8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5472E7B-23EB-48D0-9F85-965DAFFC1159}"/>
              </a:ext>
            </a:extLst>
          </p:cNvPr>
          <p:cNvSpPr>
            <a:spLocks noGrp="1"/>
          </p:cNvSpPr>
          <p:nvPr>
            <p:ph type="body" sz="quarter" idx="14"/>
          </p:nvPr>
        </p:nvSpPr>
        <p:spPr>
          <a:xfrm>
            <a:off x="507205" y="1989474"/>
            <a:ext cx="8025368" cy="621824"/>
          </a:xfrm>
        </p:spPr>
        <p:txBody>
          <a:bodyPr/>
          <a:lstStyle/>
          <a:p>
            <a:r>
              <a:rPr lang="nl-BE" dirty="0">
                <a:hlinkClick r:id="rId2"/>
              </a:rPr>
              <a:t>https://www.w3schools.com/howto/howto_js_toggle_dark_mode.asp</a:t>
            </a:r>
            <a:endParaRPr lang="nl-BE" dirty="0"/>
          </a:p>
          <a:p>
            <a:endParaRPr lang="nl-BE" dirty="0"/>
          </a:p>
        </p:txBody>
      </p:sp>
      <p:pic>
        <p:nvPicPr>
          <p:cNvPr id="5" name="Picture 4">
            <a:extLst>
              <a:ext uri="{FF2B5EF4-FFF2-40B4-BE49-F238E27FC236}">
                <a16:creationId xmlns:a16="http://schemas.microsoft.com/office/drawing/2014/main" id="{8C510CF1-8D7B-4906-9D2B-EC628311A172}"/>
              </a:ext>
            </a:extLst>
          </p:cNvPr>
          <p:cNvPicPr>
            <a:picLocks noChangeAspect="1"/>
          </p:cNvPicPr>
          <p:nvPr/>
        </p:nvPicPr>
        <p:blipFill>
          <a:blip r:embed="rId3"/>
          <a:stretch>
            <a:fillRect/>
          </a:stretch>
        </p:blipFill>
        <p:spPr>
          <a:xfrm>
            <a:off x="507206" y="2974092"/>
            <a:ext cx="4204460" cy="2069298"/>
          </a:xfrm>
          <a:prstGeom prst="rect">
            <a:avLst/>
          </a:prstGeom>
        </p:spPr>
      </p:pic>
      <p:pic>
        <p:nvPicPr>
          <p:cNvPr id="7" name="Picture 6">
            <a:extLst>
              <a:ext uri="{FF2B5EF4-FFF2-40B4-BE49-F238E27FC236}">
                <a16:creationId xmlns:a16="http://schemas.microsoft.com/office/drawing/2014/main" id="{7B9998A1-E980-4C90-9163-AA54F4552A9E}"/>
              </a:ext>
            </a:extLst>
          </p:cNvPr>
          <p:cNvPicPr>
            <a:picLocks noChangeAspect="1"/>
          </p:cNvPicPr>
          <p:nvPr/>
        </p:nvPicPr>
        <p:blipFill>
          <a:blip r:embed="rId4"/>
          <a:stretch>
            <a:fillRect/>
          </a:stretch>
        </p:blipFill>
        <p:spPr>
          <a:xfrm>
            <a:off x="4040753" y="2924944"/>
            <a:ext cx="4596041" cy="2154571"/>
          </a:xfrm>
          <a:prstGeom prst="rect">
            <a:avLst/>
          </a:prstGeom>
        </p:spPr>
      </p:pic>
    </p:spTree>
    <p:extLst>
      <p:ext uri="{BB962C8B-B14F-4D97-AF65-F5344CB8AC3E}">
        <p14:creationId xmlns:p14="http://schemas.microsoft.com/office/powerpoint/2010/main" val="15565066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56DE-D472-41EF-9858-9FDC55EC4206}"/>
              </a:ext>
            </a:extLst>
          </p:cNvPr>
          <p:cNvSpPr>
            <a:spLocks noGrp="1"/>
          </p:cNvSpPr>
          <p:nvPr>
            <p:ph type="ctrTitle"/>
          </p:nvPr>
        </p:nvSpPr>
        <p:spPr/>
        <p:txBody>
          <a:bodyPr/>
          <a:lstStyle/>
          <a:p>
            <a:r>
              <a:rPr lang="nl-BE" dirty="0" err="1"/>
              <a:t>Spotify</a:t>
            </a:r>
            <a:r>
              <a:rPr lang="nl-BE" dirty="0"/>
              <a:t> met echt geluid</a:t>
            </a:r>
          </a:p>
        </p:txBody>
      </p:sp>
      <p:sp>
        <p:nvSpPr>
          <p:cNvPr id="3" name="Text Placeholder 2">
            <a:extLst>
              <a:ext uri="{FF2B5EF4-FFF2-40B4-BE49-F238E27FC236}">
                <a16:creationId xmlns:a16="http://schemas.microsoft.com/office/drawing/2014/main" id="{B62CB957-B73B-470C-8C6F-185AED4279AA}"/>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86733690-E874-4098-9586-2B46B447F03D}"/>
              </a:ext>
            </a:extLst>
          </p:cNvPr>
          <p:cNvGraphicFramePr/>
          <p:nvPr>
            <p:extLst>
              <p:ext uri="{D42A27DB-BD31-4B8C-83A1-F6EECF244321}">
                <p14:modId xmlns:p14="http://schemas.microsoft.com/office/powerpoint/2010/main" val="1909057755"/>
              </p:ext>
            </p:extLst>
          </p:nvPr>
        </p:nvGraphicFramePr>
        <p:xfrm>
          <a:off x="976979" y="1772816"/>
          <a:ext cx="7190042" cy="4180840"/>
        </p:xfrm>
        <a:graphic>
          <a:graphicData uri="http://schemas.openxmlformats.org/drawingml/2006/table">
            <a:tbl>
              <a:tblPr>
                <a:noFill/>
              </a:tblPr>
              <a:tblGrid>
                <a:gridCol w="7190042">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audio</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controls</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music</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&lt;</a:t>
                      </a:r>
                      <a:r>
                        <a:rPr lang="nl-BE" sz="1400" b="0" dirty="0">
                          <a:solidFill>
                            <a:srgbClr val="F92672"/>
                          </a:solidFill>
                          <a:effectLst/>
                          <a:latin typeface="Consolas" panose="020B0609020204030204" pitchFamily="49" charset="0"/>
                        </a:rPr>
                        <a:t>source</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src</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"song.mp3"</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"audio/</a:t>
                      </a:r>
                      <a:r>
                        <a:rPr lang="nl-BE" sz="1400" b="0" dirty="0" err="1">
                          <a:solidFill>
                            <a:srgbClr val="E6DB74"/>
                          </a:solidFill>
                          <a:effectLst/>
                          <a:latin typeface="Consolas" panose="020B0609020204030204" pitchFamily="49" charset="0"/>
                        </a:rPr>
                        <a:t>mpeg</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Your</a:t>
                      </a:r>
                      <a:r>
                        <a:rPr lang="nl-BE" sz="1400" b="0" dirty="0">
                          <a:solidFill>
                            <a:srgbClr val="F8F8F2"/>
                          </a:solidFill>
                          <a:effectLst/>
                          <a:latin typeface="Consolas" panose="020B0609020204030204" pitchFamily="49" charset="0"/>
                        </a:rPr>
                        <a:t> browser does </a:t>
                      </a:r>
                      <a:r>
                        <a:rPr lang="nl-BE" sz="1400" b="0" dirty="0" err="1">
                          <a:solidFill>
                            <a:srgbClr val="F8F8F2"/>
                          </a:solidFill>
                          <a:effectLst/>
                          <a:latin typeface="Consolas" panose="020B0609020204030204" pitchFamily="49" charset="0"/>
                        </a:rPr>
                        <a:t>not</a:t>
                      </a:r>
                      <a:r>
                        <a:rPr lang="nl-BE" sz="1400" b="0" dirty="0">
                          <a:solidFill>
                            <a:srgbClr val="F8F8F2"/>
                          </a:solidFill>
                          <a:effectLst/>
                          <a:latin typeface="Consolas" panose="020B0609020204030204" pitchFamily="49" charset="0"/>
                        </a:rPr>
                        <a:t> support </a:t>
                      </a:r>
                      <a:r>
                        <a:rPr lang="nl-BE" sz="1400" b="0" dirty="0" err="1">
                          <a:solidFill>
                            <a:srgbClr val="F8F8F2"/>
                          </a:solidFill>
                          <a:effectLst/>
                          <a:latin typeface="Consolas" panose="020B0609020204030204" pitchFamily="49" charset="0"/>
                        </a:rPr>
                        <a:t>the</a:t>
                      </a:r>
                      <a:r>
                        <a:rPr lang="nl-BE" sz="1400" b="0" dirty="0">
                          <a:solidFill>
                            <a:srgbClr val="F8F8F2"/>
                          </a:solidFill>
                          <a:effectLst/>
                          <a:latin typeface="Consolas" panose="020B0609020204030204" pitchFamily="49" charset="0"/>
                        </a:rPr>
                        <a:t> audio element.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audio</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onclick</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play</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&gt;Play&lt;/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onclick</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pause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r>
                        <a:rPr lang="nl-BE" sz="1400" b="0" dirty="0" err="1">
                          <a:solidFill>
                            <a:srgbClr val="F8F8F2"/>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music</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play</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err="1">
                          <a:solidFill>
                            <a:srgbClr val="A6E22E"/>
                          </a:solidFill>
                          <a:effectLst/>
                          <a:latin typeface="Consolas" panose="020B0609020204030204" pitchFamily="49" charset="0"/>
                        </a:rPr>
                        <a:t>play</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err="1">
                          <a:solidFill>
                            <a:srgbClr val="A6E22E"/>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25926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814375"/>
          </a:xfrm>
        </p:spPr>
        <p:txBody>
          <a:bodyPr/>
          <a:lstStyle/>
          <a:p>
            <a:r>
              <a:rPr lang="nl-BE" dirty="0"/>
              <a:t>Objecten</a:t>
            </a:r>
          </a:p>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814375"/>
          </a:xfrm>
        </p:spPr>
        <p:txBody>
          <a:bodyPr/>
          <a:lstStyle/>
          <a:p>
            <a:r>
              <a:rPr lang="nl-BE" dirty="0"/>
              <a:t>DOM</a:t>
            </a:r>
          </a:p>
          <a:p>
            <a:r>
              <a:rPr lang="nl-BE" dirty="0" err="1"/>
              <a:t>Eventlisteners</a:t>
            </a:r>
            <a:endParaRPr lang="nl-BE" dirty="0"/>
          </a:p>
          <a:p>
            <a:r>
              <a:rPr lang="nl-BE" dirty="0" err="1"/>
              <a:t>This</a:t>
            </a:r>
            <a:endParaRPr lang="nl-BE" dirty="0"/>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67078701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a:xfrm>
            <a:off x="1691680" y="2057394"/>
            <a:ext cx="4366220" cy="2743200"/>
          </a:xfrm>
        </p:spPr>
        <p:txBody>
          <a:bodyPr/>
          <a:lstStyle/>
          <a:p>
            <a:r>
              <a:rPr lang="nl-BE" dirty="0"/>
              <a:t>Document Object Model</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1950456"/>
          </a:xfrm>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a:t>De DOM is </a:t>
            </a:r>
            <a:r>
              <a:rPr lang="en-US" dirty="0" err="1"/>
              <a:t>een</a:t>
            </a:r>
            <a:r>
              <a:rPr lang="en-US" dirty="0"/>
              <a:t> W3C </a:t>
            </a:r>
            <a:r>
              <a:rPr lang="en-US" dirty="0" err="1"/>
              <a:t>standaard</a:t>
            </a:r>
            <a:endParaRPr lang="en-US" dirty="0"/>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r>
              <a:rPr lang="en-US" dirty="0"/>
              <a:t> this</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2996835225"/>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this</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element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element</a:t>
                      </a:r>
                      <a:r>
                        <a:rPr lang="en-US" sz="1400" b="0" dirty="0" err="1">
                          <a:solidFill>
                            <a:srgbClr val="F8F8F2"/>
                          </a:solidFill>
                          <a:effectLst/>
                          <a:latin typeface="Consolas" panose="020B0609020204030204" pitchFamily="49" charset="0"/>
                        </a:rPr>
                        <a: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2798603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687231-5736-4D2A-8518-C4FE1B51CE19}"/>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62CAFE98-9DCC-4325-8611-F275D93A4EDC}"/>
              </a:ext>
            </a:extLst>
          </p:cNvPr>
          <p:cNvSpPr>
            <a:spLocks noGrp="1"/>
          </p:cNvSpPr>
          <p:nvPr>
            <p:ph type="ctrTitle"/>
          </p:nvPr>
        </p:nvSpPr>
        <p:spPr/>
        <p:txBody>
          <a:bodyPr/>
          <a:lstStyle/>
          <a:p>
            <a:r>
              <a:rPr lang="nl-BE" dirty="0"/>
              <a:t>Browser Object Model</a:t>
            </a:r>
          </a:p>
        </p:txBody>
      </p:sp>
    </p:spTree>
    <p:extLst>
      <p:ext uri="{BB962C8B-B14F-4D97-AF65-F5344CB8AC3E}">
        <p14:creationId xmlns:p14="http://schemas.microsoft.com/office/powerpoint/2010/main" val="40399509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E14970-4D6D-4245-807A-B3371B8DD48B}"/>
              </a:ext>
            </a:extLst>
          </p:cNvPr>
          <p:cNvSpPr>
            <a:spLocks noGrp="1"/>
          </p:cNvSpPr>
          <p:nvPr>
            <p:ph type="ctrTitle"/>
          </p:nvPr>
        </p:nvSpPr>
        <p:spPr/>
        <p:txBody>
          <a:bodyPr/>
          <a:lstStyle/>
          <a:p>
            <a:r>
              <a:rPr lang="nl-BE" dirty="0"/>
              <a:t>BOM</a:t>
            </a:r>
          </a:p>
        </p:txBody>
      </p:sp>
      <p:sp>
        <p:nvSpPr>
          <p:cNvPr id="5" name="Text Placeholder 4">
            <a:extLst>
              <a:ext uri="{FF2B5EF4-FFF2-40B4-BE49-F238E27FC236}">
                <a16:creationId xmlns:a16="http://schemas.microsoft.com/office/drawing/2014/main" id="{D48AA395-1B66-4126-BA1C-AF7BE800D1A4}"/>
              </a:ext>
            </a:extLst>
          </p:cNvPr>
          <p:cNvSpPr>
            <a:spLocks noGrp="1"/>
          </p:cNvSpPr>
          <p:nvPr>
            <p:ph type="body" sz="quarter" idx="14"/>
          </p:nvPr>
        </p:nvSpPr>
        <p:spPr>
          <a:xfrm>
            <a:off x="507205" y="1989474"/>
            <a:ext cx="8025368" cy="3142129"/>
          </a:xfrm>
        </p:spPr>
        <p:txBody>
          <a:bodyPr/>
          <a:lstStyle/>
          <a:p>
            <a:r>
              <a:rPr lang="nl-BE" b="1" dirty="0"/>
              <a:t>B</a:t>
            </a:r>
            <a:r>
              <a:rPr lang="nl-BE" dirty="0"/>
              <a:t>rowser </a:t>
            </a:r>
            <a:r>
              <a:rPr lang="nl-BE" b="1" dirty="0"/>
              <a:t>O</a:t>
            </a:r>
            <a:r>
              <a:rPr lang="nl-BE" dirty="0"/>
              <a:t>bject </a:t>
            </a:r>
            <a:r>
              <a:rPr lang="nl-BE" b="1" dirty="0"/>
              <a:t>M</a:t>
            </a:r>
            <a:r>
              <a:rPr lang="nl-BE" dirty="0"/>
              <a:t>odel</a:t>
            </a:r>
          </a:p>
          <a:p>
            <a:r>
              <a:rPr lang="nl-BE" dirty="0"/>
              <a:t>Geen </a:t>
            </a:r>
            <a:r>
              <a:rPr lang="nl-BE" dirty="0" err="1"/>
              <a:t>officiele</a:t>
            </a:r>
            <a:r>
              <a:rPr lang="nl-BE" dirty="0"/>
              <a:t> standaard</a:t>
            </a:r>
          </a:p>
          <a:p>
            <a:endParaRPr lang="nl-BE" dirty="0"/>
          </a:p>
          <a:p>
            <a:r>
              <a:rPr lang="nl-BE" dirty="0"/>
              <a:t>Features:</a:t>
            </a:r>
          </a:p>
          <a:p>
            <a:pPr lvl="1"/>
            <a:r>
              <a:rPr lang="nl-BE" dirty="0" err="1"/>
              <a:t>Window</a:t>
            </a:r>
            <a:endParaRPr lang="nl-BE" dirty="0"/>
          </a:p>
          <a:p>
            <a:pPr lvl="1"/>
            <a:r>
              <a:rPr lang="nl-BE" dirty="0"/>
              <a:t>Screen</a:t>
            </a:r>
          </a:p>
          <a:p>
            <a:pPr lvl="1"/>
            <a:r>
              <a:rPr lang="nl-BE" dirty="0" err="1"/>
              <a:t>Location</a:t>
            </a:r>
            <a:endParaRPr lang="nl-BE" dirty="0"/>
          </a:p>
          <a:p>
            <a:pPr lvl="1"/>
            <a:r>
              <a:rPr lang="nl-BE" dirty="0" err="1"/>
              <a:t>History</a:t>
            </a:r>
            <a:endParaRPr lang="nl-BE" dirty="0"/>
          </a:p>
          <a:p>
            <a:pPr lvl="1"/>
            <a:r>
              <a:rPr lang="nl-BE" dirty="0"/>
              <a:t>Navigator</a:t>
            </a:r>
          </a:p>
          <a:p>
            <a:pPr lvl="1"/>
            <a:r>
              <a:rPr lang="nl-BE" dirty="0" err="1"/>
              <a:t>Popup’s</a:t>
            </a:r>
            <a:endParaRPr lang="nl-BE" dirty="0"/>
          </a:p>
          <a:p>
            <a:pPr lvl="1"/>
            <a:r>
              <a:rPr lang="nl-BE" dirty="0"/>
              <a:t>Timing</a:t>
            </a:r>
          </a:p>
          <a:p>
            <a:pPr lvl="1"/>
            <a:r>
              <a:rPr lang="nl-BE" dirty="0"/>
              <a:t>Cookies</a:t>
            </a:r>
          </a:p>
        </p:txBody>
      </p:sp>
    </p:spTree>
    <p:extLst>
      <p:ext uri="{BB962C8B-B14F-4D97-AF65-F5344CB8AC3E}">
        <p14:creationId xmlns:p14="http://schemas.microsoft.com/office/powerpoint/2010/main" val="5705249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3250-A84B-4899-BC01-4C1657E24420}"/>
              </a:ext>
            </a:extLst>
          </p:cNvPr>
          <p:cNvSpPr>
            <a:spLocks noGrp="1"/>
          </p:cNvSpPr>
          <p:nvPr>
            <p:ph type="ctrTitle"/>
          </p:nvPr>
        </p:nvSpPr>
        <p:spPr/>
        <p:txBody>
          <a:bodyPr/>
          <a:lstStyle/>
          <a:p>
            <a:r>
              <a:rPr lang="nl-BE" dirty="0"/>
              <a:t>BOM - </a:t>
            </a:r>
            <a:r>
              <a:rPr lang="nl-BE" dirty="0" err="1"/>
              <a:t>window</a:t>
            </a:r>
            <a:endParaRPr lang="nl-BE" dirty="0"/>
          </a:p>
        </p:txBody>
      </p:sp>
      <p:sp>
        <p:nvSpPr>
          <p:cNvPr id="3" name="Text Placeholder 2">
            <a:extLst>
              <a:ext uri="{FF2B5EF4-FFF2-40B4-BE49-F238E27FC236}">
                <a16:creationId xmlns:a16="http://schemas.microsoft.com/office/drawing/2014/main" id="{0AE2C0B6-77E4-4334-9BD0-DD70D8087A3A}"/>
              </a:ext>
            </a:extLst>
          </p:cNvPr>
          <p:cNvSpPr>
            <a:spLocks noGrp="1"/>
          </p:cNvSpPr>
          <p:nvPr>
            <p:ph type="body" sz="quarter" idx="14"/>
          </p:nvPr>
        </p:nvSpPr>
        <p:spPr>
          <a:xfrm>
            <a:off x="507205" y="1989474"/>
            <a:ext cx="8025368" cy="1538228"/>
          </a:xfrm>
        </p:spPr>
        <p:txBody>
          <a:bodyPr/>
          <a:lstStyle/>
          <a:p>
            <a:r>
              <a:rPr lang="nl-BE" dirty="0"/>
              <a:t>Global variables zijn </a:t>
            </a:r>
            <a:r>
              <a:rPr lang="nl-BE" dirty="0" err="1"/>
              <a:t>properties</a:t>
            </a:r>
            <a:r>
              <a:rPr lang="nl-BE" dirty="0"/>
              <a:t> binnen het </a:t>
            </a:r>
            <a:r>
              <a:rPr lang="nl-BE" dirty="0" err="1"/>
              <a:t>Window</a:t>
            </a:r>
            <a:r>
              <a:rPr lang="nl-BE" dirty="0"/>
              <a:t> object</a:t>
            </a:r>
          </a:p>
          <a:p>
            <a:r>
              <a:rPr lang="nl-BE" dirty="0"/>
              <a:t>Global functies zijn </a:t>
            </a:r>
            <a:r>
              <a:rPr lang="nl-BE" dirty="0" err="1"/>
              <a:t>properties</a:t>
            </a:r>
            <a:r>
              <a:rPr lang="nl-BE" dirty="0"/>
              <a:t> binnen het </a:t>
            </a:r>
            <a:r>
              <a:rPr lang="nl-BE" dirty="0" err="1"/>
              <a:t>Window</a:t>
            </a:r>
            <a:r>
              <a:rPr lang="nl-BE" dirty="0"/>
              <a:t> object</a:t>
            </a:r>
          </a:p>
          <a:p>
            <a:r>
              <a:rPr lang="nl-BE" dirty="0"/>
              <a:t>Zelfs de DOM maakt deel uit van het </a:t>
            </a:r>
            <a:r>
              <a:rPr lang="nl-BE" dirty="0" err="1"/>
              <a:t>Window</a:t>
            </a:r>
            <a:r>
              <a:rPr lang="nl-BE" dirty="0"/>
              <a:t> object</a:t>
            </a:r>
          </a:p>
          <a:p>
            <a:endParaRPr lang="nl-BE" dirty="0"/>
          </a:p>
          <a:p>
            <a:endParaRPr lang="nl-BE" dirty="0"/>
          </a:p>
        </p:txBody>
      </p:sp>
      <p:graphicFrame>
        <p:nvGraphicFramePr>
          <p:cNvPr id="4" name="Google Shape;499;p76">
            <a:extLst>
              <a:ext uri="{FF2B5EF4-FFF2-40B4-BE49-F238E27FC236}">
                <a16:creationId xmlns:a16="http://schemas.microsoft.com/office/drawing/2014/main" id="{9D7FE980-0130-42B2-B6A7-0FD2DF560205}"/>
              </a:ext>
            </a:extLst>
          </p:cNvPr>
          <p:cNvGraphicFramePr/>
          <p:nvPr>
            <p:extLst>
              <p:ext uri="{D42A27DB-BD31-4B8C-83A1-F6EECF244321}">
                <p14:modId xmlns:p14="http://schemas.microsoft.com/office/powerpoint/2010/main" val="1215897163"/>
              </p:ext>
            </p:extLst>
          </p:nvPr>
        </p:nvGraphicFramePr>
        <p:xfrm>
          <a:off x="1693943" y="3249635"/>
          <a:ext cx="5756114" cy="22606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88846F"/>
                          </a:solidFill>
                          <a:effectLst/>
                          <a:latin typeface="Consolas" panose="020B0609020204030204" pitchFamily="49" charset="0"/>
                        </a:rPr>
                        <a:t>//the inner height of the browser window (in pixels)</a:t>
                      </a:r>
                    </a:p>
                    <a:p>
                      <a:pPr marL="0" marR="0" lvl="0" indent="0" defTabSz="914400" eaLnBrk="1" fontAlgn="auto" latinLnBrk="0" hangingPunct="1">
                        <a:lnSpc>
                          <a:spcPct val="100000"/>
                        </a:lnSpc>
                        <a:spcBef>
                          <a:spcPts val="0"/>
                        </a:spcBef>
                        <a:spcAft>
                          <a:spcPts val="0"/>
                        </a:spcAft>
                        <a:buClrTx/>
                        <a:buSzTx/>
                        <a:buFontTx/>
                        <a:buNone/>
                        <a:tabLst/>
                        <a:defRPr/>
                      </a:pPr>
                      <a:r>
                        <a:rPr lang="en-US" sz="1400" b="0" dirty="0" err="1">
                          <a:solidFill>
                            <a:srgbClr val="F8F8F2"/>
                          </a:solidFill>
                          <a:effectLst/>
                          <a:latin typeface="Consolas" panose="020B0609020204030204" pitchFamily="49" charset="0"/>
                        </a:rPr>
                        <a:t>window.innerHeight</a:t>
                      </a:r>
                      <a:r>
                        <a:rPr lang="en-US" sz="1400" b="0" dirty="0">
                          <a:solidFill>
                            <a:srgbClr val="F8F8F2"/>
                          </a:solidFill>
                          <a:effectLst/>
                          <a:latin typeface="Consolas" panose="020B0609020204030204" pitchFamily="49" charset="0"/>
                        </a:rPr>
                        <a:t>; </a:t>
                      </a:r>
                    </a:p>
                    <a:p>
                      <a:endParaRPr lang="en-US" sz="1400" b="0" dirty="0">
                        <a:solidFill>
                          <a:srgbClr val="F8F8F2"/>
                        </a:solidFill>
                        <a:effectLst/>
                        <a:latin typeface="Consolas" panose="020B0609020204030204" pitchFamily="49" charset="0"/>
                      </a:endParaRPr>
                    </a:p>
                    <a:p>
                      <a:r>
                        <a:rPr lang="en-US" sz="1400" b="0" dirty="0">
                          <a:solidFill>
                            <a:srgbClr val="88846F"/>
                          </a:solidFill>
                          <a:effectLst/>
                          <a:latin typeface="Consolas" panose="020B0609020204030204" pitchFamily="49" charset="0"/>
                        </a:rPr>
                        <a:t>//the inner width of the browser window (in pixels)</a:t>
                      </a:r>
                      <a:endParaRPr lang="en-US" sz="1400" b="0" dirty="0">
                        <a:solidFill>
                          <a:srgbClr val="F8F8F2"/>
                        </a:solidFill>
                        <a:effectLst/>
                        <a:latin typeface="Consolas" panose="020B0609020204030204" pitchFamily="49" charset="0"/>
                      </a:endParaRPr>
                    </a:p>
                    <a:p>
                      <a:r>
                        <a:rPr lang="en-US" sz="1400" b="0" dirty="0" err="1">
                          <a:solidFill>
                            <a:srgbClr val="F8F8F2"/>
                          </a:solidFill>
                          <a:effectLst/>
                          <a:latin typeface="Consolas" panose="020B0609020204030204" pitchFamily="49" charset="0"/>
                        </a:rPr>
                        <a:t>window.innerWidth</a:t>
                      </a:r>
                      <a:r>
                        <a:rPr lang="en-US" sz="1400" b="0" dirty="0">
                          <a:solidFill>
                            <a:srgbClr val="F8F8F2"/>
                          </a:solidFill>
                          <a:effectLst/>
                          <a:latin typeface="Consolas" panose="020B0609020204030204" pitchFamily="49" charset="0"/>
                        </a:rPr>
                        <a:t>; </a:t>
                      </a:r>
                    </a:p>
                    <a:p>
                      <a:br>
                        <a:rPr lang="en-US" sz="1400" b="0" dirty="0">
                          <a:solidFill>
                            <a:srgbClr val="F8F8F2"/>
                          </a:solidFill>
                          <a:effectLst/>
                          <a:latin typeface="Consolas" panose="020B0609020204030204" pitchFamily="49" charset="0"/>
                        </a:rPr>
                      </a:br>
                      <a:r>
                        <a:rPr lang="en-US" sz="1400" b="0" dirty="0" err="1">
                          <a:solidFill>
                            <a:srgbClr val="F8F8F2"/>
                          </a:solidFill>
                          <a:effectLst/>
                          <a:latin typeface="Consolas" panose="020B0609020204030204" pitchFamily="49" charset="0"/>
                        </a:rPr>
                        <a:t>window.</a:t>
                      </a:r>
                      <a:r>
                        <a:rPr lang="en-US" sz="1400" b="0" dirty="0" err="1">
                          <a:solidFill>
                            <a:srgbClr val="A6E22E"/>
                          </a:solidFill>
                          <a:effectLst/>
                          <a:latin typeface="Consolas" panose="020B0609020204030204" pitchFamily="49" charset="0"/>
                        </a:rPr>
                        <a:t>open</a:t>
                      </a:r>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//open a new window</a:t>
                      </a:r>
                      <a:endParaRPr lang="en-US" sz="1400" b="0" dirty="0">
                        <a:solidFill>
                          <a:srgbClr val="F8F8F2"/>
                        </a:solidFill>
                        <a:effectLst/>
                        <a:latin typeface="Consolas" panose="020B0609020204030204" pitchFamily="49" charset="0"/>
                      </a:endParaRPr>
                    </a:p>
                    <a:p>
                      <a:r>
                        <a:rPr lang="en-US" sz="1400" b="0" dirty="0" err="1">
                          <a:solidFill>
                            <a:srgbClr val="F8F8F2"/>
                          </a:solidFill>
                          <a:effectLst/>
                          <a:latin typeface="Consolas" panose="020B0609020204030204" pitchFamily="49" charset="0"/>
                        </a:rPr>
                        <a:t>window.</a:t>
                      </a:r>
                      <a:r>
                        <a:rPr lang="en-US" sz="1400" b="0" dirty="0" err="1">
                          <a:solidFill>
                            <a:srgbClr val="A6E22E"/>
                          </a:solidFill>
                          <a:effectLst/>
                          <a:latin typeface="Consolas" panose="020B0609020204030204" pitchFamily="49" charset="0"/>
                        </a:rPr>
                        <a:t>close</a:t>
                      </a:r>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close the current window</a:t>
                      </a:r>
                      <a:endParaRPr lang="en-US" sz="1400" b="0" dirty="0">
                        <a:solidFill>
                          <a:srgbClr val="F8F8F2"/>
                        </a:solidFill>
                        <a:effectLst/>
                        <a:latin typeface="Consolas" panose="020B0609020204030204" pitchFamily="49" charset="0"/>
                      </a:endParaRPr>
                    </a:p>
                    <a:p>
                      <a:r>
                        <a:rPr lang="en-US" sz="1400" b="0" dirty="0" err="1">
                          <a:solidFill>
                            <a:srgbClr val="F8F8F2"/>
                          </a:solidFill>
                          <a:effectLst/>
                          <a:latin typeface="Consolas" panose="020B0609020204030204" pitchFamily="49" charset="0"/>
                        </a:rPr>
                        <a:t>window.</a:t>
                      </a:r>
                      <a:r>
                        <a:rPr lang="en-US" sz="1400" b="0" dirty="0" err="1">
                          <a:solidFill>
                            <a:srgbClr val="A6E22E"/>
                          </a:solidFill>
                          <a:effectLst/>
                          <a:latin typeface="Consolas" panose="020B0609020204030204" pitchFamily="49" charset="0"/>
                        </a:rPr>
                        <a:t>moveTo</a:t>
                      </a:r>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move the current window</a:t>
                      </a:r>
                      <a:endParaRPr lang="en-US" sz="1400" b="0" dirty="0">
                        <a:solidFill>
                          <a:srgbClr val="F8F8F2"/>
                        </a:solidFill>
                        <a:effectLst/>
                        <a:latin typeface="Consolas" panose="020B0609020204030204" pitchFamily="49" charset="0"/>
                      </a:endParaRPr>
                    </a:p>
                    <a:p>
                      <a:r>
                        <a:rPr lang="en-US" sz="1400" b="0" dirty="0" err="1">
                          <a:solidFill>
                            <a:srgbClr val="F8F8F2"/>
                          </a:solidFill>
                          <a:effectLst/>
                          <a:latin typeface="Consolas" panose="020B0609020204030204" pitchFamily="49" charset="0"/>
                        </a:rPr>
                        <a:t>window.</a:t>
                      </a:r>
                      <a:r>
                        <a:rPr lang="en-US" sz="1400" b="0" dirty="0" err="1">
                          <a:solidFill>
                            <a:srgbClr val="A6E22E"/>
                          </a:solidFill>
                          <a:effectLst/>
                          <a:latin typeface="Consolas" panose="020B0609020204030204" pitchFamily="49" charset="0"/>
                        </a:rPr>
                        <a:t>resizeTo</a:t>
                      </a:r>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resize the current window</a:t>
                      </a:r>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455273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3250-A84B-4899-BC01-4C1657E24420}"/>
              </a:ext>
            </a:extLst>
          </p:cNvPr>
          <p:cNvSpPr>
            <a:spLocks noGrp="1"/>
          </p:cNvSpPr>
          <p:nvPr>
            <p:ph type="ctrTitle"/>
          </p:nvPr>
        </p:nvSpPr>
        <p:spPr/>
        <p:txBody>
          <a:bodyPr/>
          <a:lstStyle/>
          <a:p>
            <a:r>
              <a:rPr lang="nl-BE" dirty="0"/>
              <a:t>BOM - screen</a:t>
            </a:r>
          </a:p>
        </p:txBody>
      </p:sp>
      <p:sp>
        <p:nvSpPr>
          <p:cNvPr id="3" name="Text Placeholder 2">
            <a:extLst>
              <a:ext uri="{FF2B5EF4-FFF2-40B4-BE49-F238E27FC236}">
                <a16:creationId xmlns:a16="http://schemas.microsoft.com/office/drawing/2014/main" id="{0AE2C0B6-77E4-4334-9BD0-DD70D8087A3A}"/>
              </a:ext>
            </a:extLst>
          </p:cNvPr>
          <p:cNvSpPr>
            <a:spLocks noGrp="1"/>
          </p:cNvSpPr>
          <p:nvPr>
            <p:ph type="body" sz="quarter" idx="14"/>
          </p:nvPr>
        </p:nvSpPr>
        <p:spPr>
          <a:xfrm>
            <a:off x="507205" y="1989474"/>
            <a:ext cx="8025368" cy="621824"/>
          </a:xfrm>
        </p:spPr>
        <p:txBody>
          <a:bodyPr/>
          <a:lstStyle/>
          <a:p>
            <a:endParaRPr lang="nl-BE" dirty="0"/>
          </a:p>
          <a:p>
            <a:endParaRPr lang="nl-BE" dirty="0"/>
          </a:p>
        </p:txBody>
      </p:sp>
      <p:graphicFrame>
        <p:nvGraphicFramePr>
          <p:cNvPr id="4" name="Google Shape;499;p76">
            <a:extLst>
              <a:ext uri="{FF2B5EF4-FFF2-40B4-BE49-F238E27FC236}">
                <a16:creationId xmlns:a16="http://schemas.microsoft.com/office/drawing/2014/main" id="{9D7FE980-0130-42B2-B6A7-0FD2DF560205}"/>
              </a:ext>
            </a:extLst>
          </p:cNvPr>
          <p:cNvGraphicFramePr/>
          <p:nvPr>
            <p:extLst>
              <p:ext uri="{D42A27DB-BD31-4B8C-83A1-F6EECF244321}">
                <p14:modId xmlns:p14="http://schemas.microsoft.com/office/powerpoint/2010/main" val="968814420"/>
              </p:ext>
            </p:extLst>
          </p:nvPr>
        </p:nvGraphicFramePr>
        <p:xfrm>
          <a:off x="1693943" y="2204864"/>
          <a:ext cx="5756114" cy="14071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400" b="0" dirty="0" err="1">
                          <a:solidFill>
                            <a:srgbClr val="F8F8F2"/>
                          </a:solidFill>
                          <a:effectLst/>
                          <a:latin typeface="Consolas" panose="020B0609020204030204" pitchFamily="49" charset="0"/>
                        </a:rPr>
                        <a:t>screen.width</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screen.height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screen.availWidth</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screen.availHeight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screen.colorDepth</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screen.pixelDepth</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89215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3250-A84B-4899-BC01-4C1657E24420}"/>
              </a:ext>
            </a:extLst>
          </p:cNvPr>
          <p:cNvSpPr>
            <a:spLocks noGrp="1"/>
          </p:cNvSpPr>
          <p:nvPr>
            <p:ph type="ctrTitle"/>
          </p:nvPr>
        </p:nvSpPr>
        <p:spPr/>
        <p:txBody>
          <a:bodyPr/>
          <a:lstStyle/>
          <a:p>
            <a:r>
              <a:rPr lang="nl-BE" dirty="0"/>
              <a:t>BOM - </a:t>
            </a:r>
            <a:r>
              <a:rPr lang="nl-BE" dirty="0" err="1"/>
              <a:t>location</a:t>
            </a:r>
            <a:endParaRPr lang="nl-BE" dirty="0"/>
          </a:p>
        </p:txBody>
      </p:sp>
      <p:sp>
        <p:nvSpPr>
          <p:cNvPr id="3" name="Text Placeholder 2">
            <a:extLst>
              <a:ext uri="{FF2B5EF4-FFF2-40B4-BE49-F238E27FC236}">
                <a16:creationId xmlns:a16="http://schemas.microsoft.com/office/drawing/2014/main" id="{0AE2C0B6-77E4-4334-9BD0-DD70D8087A3A}"/>
              </a:ext>
            </a:extLst>
          </p:cNvPr>
          <p:cNvSpPr>
            <a:spLocks noGrp="1"/>
          </p:cNvSpPr>
          <p:nvPr>
            <p:ph type="body" sz="quarter" idx="14"/>
          </p:nvPr>
        </p:nvSpPr>
        <p:spPr>
          <a:xfrm>
            <a:off x="507205" y="1989474"/>
            <a:ext cx="8025368" cy="621824"/>
          </a:xfrm>
        </p:spPr>
        <p:txBody>
          <a:bodyPr/>
          <a:lstStyle/>
          <a:p>
            <a:endParaRPr lang="nl-BE" dirty="0"/>
          </a:p>
          <a:p>
            <a:endParaRPr lang="nl-BE" dirty="0"/>
          </a:p>
        </p:txBody>
      </p:sp>
      <p:graphicFrame>
        <p:nvGraphicFramePr>
          <p:cNvPr id="4" name="Google Shape;499;p76">
            <a:extLst>
              <a:ext uri="{FF2B5EF4-FFF2-40B4-BE49-F238E27FC236}">
                <a16:creationId xmlns:a16="http://schemas.microsoft.com/office/drawing/2014/main" id="{9D7FE980-0130-42B2-B6A7-0FD2DF560205}"/>
              </a:ext>
            </a:extLst>
          </p:cNvPr>
          <p:cNvGraphicFramePr/>
          <p:nvPr>
            <p:extLst>
              <p:ext uri="{D42A27DB-BD31-4B8C-83A1-F6EECF244321}">
                <p14:modId xmlns:p14="http://schemas.microsoft.com/office/powerpoint/2010/main" val="2350043217"/>
              </p:ext>
            </p:extLst>
          </p:nvPr>
        </p:nvGraphicFramePr>
        <p:xfrm>
          <a:off x="1693943" y="1989474"/>
          <a:ext cx="5756114" cy="31140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400" b="0" dirty="0">
                          <a:solidFill>
                            <a:srgbClr val="88846F"/>
                          </a:solidFill>
                          <a:effectLst/>
                          <a:latin typeface="Consolas" panose="020B0609020204030204" pitchFamily="49" charset="0"/>
                        </a:rPr>
                        <a:t>// returns </a:t>
                      </a:r>
                      <a:r>
                        <a:rPr lang="nl-BE" sz="1400" b="0" dirty="0" err="1">
                          <a:solidFill>
                            <a:srgbClr val="88846F"/>
                          </a:solidFill>
                          <a:effectLst/>
                          <a:latin typeface="Consolas" panose="020B0609020204030204" pitchFamily="49" charset="0"/>
                        </a:rPr>
                        <a:t>the</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href</a:t>
                      </a:r>
                      <a:r>
                        <a:rPr lang="nl-BE" sz="1400" b="0" dirty="0">
                          <a:solidFill>
                            <a:srgbClr val="88846F"/>
                          </a:solidFill>
                          <a:effectLst/>
                          <a:latin typeface="Consolas" panose="020B0609020204030204" pitchFamily="49" charset="0"/>
                        </a:rPr>
                        <a:t> (URL) of </a:t>
                      </a:r>
                      <a:r>
                        <a:rPr lang="nl-BE" sz="1400" b="0" dirty="0" err="1">
                          <a:solidFill>
                            <a:srgbClr val="88846F"/>
                          </a:solidFill>
                          <a:effectLst/>
                          <a:latin typeface="Consolas" panose="020B0609020204030204" pitchFamily="49" charset="0"/>
                        </a:rPr>
                        <a:t>the</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current</a:t>
                      </a:r>
                      <a:r>
                        <a:rPr lang="nl-BE" sz="1400" b="0" dirty="0">
                          <a:solidFill>
                            <a:srgbClr val="88846F"/>
                          </a:solidFill>
                          <a:effectLst/>
                          <a:latin typeface="Consolas" panose="020B0609020204030204" pitchFamily="49" charset="0"/>
                        </a:rPr>
                        <a:t> page</a:t>
                      </a:r>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window.location.href</a:t>
                      </a:r>
                      <a:r>
                        <a:rPr lang="nl-BE" sz="1400" b="0" dirty="0">
                          <a:solidFill>
                            <a:srgbClr val="F8F8F2"/>
                          </a:solidFill>
                          <a:effectLst/>
                          <a:latin typeface="Consolas" panose="020B0609020204030204" pitchFamily="49" charset="0"/>
                        </a:rPr>
                        <a:t>;    </a:t>
                      </a:r>
                    </a:p>
                    <a:p>
                      <a:br>
                        <a:rPr lang="nl-BE" sz="1400" b="0" dirty="0">
                          <a:solidFill>
                            <a:srgbClr val="F8F8F2"/>
                          </a:solidFill>
                          <a:effectLst/>
                          <a:latin typeface="Consolas" panose="020B0609020204030204" pitchFamily="49" charset="0"/>
                        </a:rPr>
                      </a:br>
                      <a:r>
                        <a:rPr lang="nl-BE" sz="1400" b="0" dirty="0">
                          <a:solidFill>
                            <a:srgbClr val="88846F"/>
                          </a:solidFill>
                          <a:effectLst/>
                          <a:latin typeface="Consolas" panose="020B0609020204030204" pitchFamily="49" charset="0"/>
                        </a:rPr>
                        <a:t>//  returns </a:t>
                      </a:r>
                      <a:r>
                        <a:rPr lang="nl-BE" sz="1400" b="0" dirty="0" err="1">
                          <a:solidFill>
                            <a:srgbClr val="88846F"/>
                          </a:solidFill>
                          <a:effectLst/>
                          <a:latin typeface="Consolas" panose="020B0609020204030204" pitchFamily="49" charset="0"/>
                        </a:rPr>
                        <a:t>the</a:t>
                      </a:r>
                      <a:r>
                        <a:rPr lang="nl-BE" sz="1400" b="0" dirty="0">
                          <a:solidFill>
                            <a:srgbClr val="88846F"/>
                          </a:solidFill>
                          <a:effectLst/>
                          <a:latin typeface="Consolas" panose="020B0609020204030204" pitchFamily="49" charset="0"/>
                        </a:rPr>
                        <a:t> domain name of </a:t>
                      </a:r>
                      <a:r>
                        <a:rPr lang="nl-BE" sz="1400" b="0" dirty="0" err="1">
                          <a:solidFill>
                            <a:srgbClr val="88846F"/>
                          </a:solidFill>
                          <a:effectLst/>
                          <a:latin typeface="Consolas" panose="020B0609020204030204" pitchFamily="49" charset="0"/>
                        </a:rPr>
                        <a:t>the</a:t>
                      </a:r>
                      <a:r>
                        <a:rPr lang="nl-BE" sz="1400" b="0" dirty="0">
                          <a:solidFill>
                            <a:srgbClr val="88846F"/>
                          </a:solidFill>
                          <a:effectLst/>
                          <a:latin typeface="Consolas" panose="020B0609020204030204" pitchFamily="49" charset="0"/>
                        </a:rPr>
                        <a:t> web host </a:t>
                      </a:r>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window.location.hostname</a:t>
                      </a:r>
                      <a:r>
                        <a:rPr lang="nl-BE" sz="1400" b="0" dirty="0">
                          <a:solidFill>
                            <a:srgbClr val="F8F8F2"/>
                          </a:solidFill>
                          <a:effectLst/>
                          <a:latin typeface="Consolas" panose="020B0609020204030204" pitchFamily="49" charset="0"/>
                        </a:rPr>
                        <a:t>; </a:t>
                      </a:r>
                    </a:p>
                    <a:p>
                      <a:br>
                        <a:rPr lang="nl-BE" sz="1400" b="0" dirty="0">
                          <a:solidFill>
                            <a:srgbClr val="F8F8F2"/>
                          </a:solidFill>
                          <a:effectLst/>
                          <a:latin typeface="Consolas" panose="020B0609020204030204" pitchFamily="49" charset="0"/>
                        </a:rPr>
                      </a:br>
                      <a:r>
                        <a:rPr lang="nl-BE" sz="1400" b="0" dirty="0">
                          <a:solidFill>
                            <a:srgbClr val="88846F"/>
                          </a:solidFill>
                          <a:effectLst/>
                          <a:latin typeface="Consolas" panose="020B0609020204030204" pitchFamily="49" charset="0"/>
                        </a:rPr>
                        <a:t>//  returns </a:t>
                      </a:r>
                      <a:r>
                        <a:rPr lang="nl-BE" sz="1400" b="0" dirty="0" err="1">
                          <a:solidFill>
                            <a:srgbClr val="88846F"/>
                          </a:solidFill>
                          <a:effectLst/>
                          <a:latin typeface="Consolas" panose="020B0609020204030204" pitchFamily="49" charset="0"/>
                        </a:rPr>
                        <a:t>the</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path</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and</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filename</a:t>
                      </a:r>
                      <a:r>
                        <a:rPr lang="nl-BE" sz="1400" b="0" dirty="0">
                          <a:solidFill>
                            <a:srgbClr val="88846F"/>
                          </a:solidFill>
                          <a:effectLst/>
                          <a:latin typeface="Consolas" panose="020B0609020204030204" pitchFamily="49" charset="0"/>
                        </a:rPr>
                        <a:t> of </a:t>
                      </a:r>
                      <a:r>
                        <a:rPr lang="nl-BE" sz="1400" b="0" dirty="0" err="1">
                          <a:solidFill>
                            <a:srgbClr val="88846F"/>
                          </a:solidFill>
                          <a:effectLst/>
                          <a:latin typeface="Consolas" panose="020B0609020204030204" pitchFamily="49" charset="0"/>
                        </a:rPr>
                        <a:t>the</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current</a:t>
                      </a:r>
                      <a:r>
                        <a:rPr lang="nl-BE" sz="1400" b="0" dirty="0">
                          <a:solidFill>
                            <a:srgbClr val="88846F"/>
                          </a:solidFill>
                          <a:effectLst/>
                          <a:latin typeface="Consolas" panose="020B0609020204030204" pitchFamily="49" charset="0"/>
                        </a:rPr>
                        <a:t> page</a:t>
                      </a:r>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window.location.pathname</a:t>
                      </a:r>
                      <a:r>
                        <a:rPr lang="nl-BE" sz="1400" b="0" dirty="0">
                          <a:solidFill>
                            <a:srgbClr val="F8F8F2"/>
                          </a:solidFill>
                          <a:effectLst/>
                          <a:latin typeface="Consolas" panose="020B0609020204030204" pitchFamily="49" charset="0"/>
                        </a:rPr>
                        <a:t>; </a:t>
                      </a:r>
                    </a:p>
                    <a:p>
                      <a:br>
                        <a:rPr lang="nl-BE" sz="1400" b="0" dirty="0">
                          <a:solidFill>
                            <a:srgbClr val="F8F8F2"/>
                          </a:solidFill>
                          <a:effectLst/>
                          <a:latin typeface="Consolas" panose="020B0609020204030204" pitchFamily="49" charset="0"/>
                        </a:rPr>
                      </a:br>
                      <a:r>
                        <a:rPr lang="nl-BE" sz="1400" b="0" dirty="0">
                          <a:solidFill>
                            <a:srgbClr val="88846F"/>
                          </a:solidFill>
                          <a:effectLst/>
                          <a:latin typeface="Consolas" panose="020B0609020204030204" pitchFamily="49" charset="0"/>
                        </a:rPr>
                        <a:t>//  returns </a:t>
                      </a:r>
                      <a:r>
                        <a:rPr lang="nl-BE" sz="1400" b="0" dirty="0" err="1">
                          <a:solidFill>
                            <a:srgbClr val="88846F"/>
                          </a:solidFill>
                          <a:effectLst/>
                          <a:latin typeface="Consolas" panose="020B0609020204030204" pitchFamily="49" charset="0"/>
                        </a:rPr>
                        <a:t>the</a:t>
                      </a:r>
                      <a:r>
                        <a:rPr lang="nl-BE" sz="1400" b="0" dirty="0">
                          <a:solidFill>
                            <a:srgbClr val="88846F"/>
                          </a:solidFill>
                          <a:effectLst/>
                          <a:latin typeface="Consolas" panose="020B0609020204030204" pitchFamily="49" charset="0"/>
                        </a:rPr>
                        <a:t> web protocol </a:t>
                      </a:r>
                      <a:r>
                        <a:rPr lang="nl-BE" sz="1400" b="0" dirty="0" err="1">
                          <a:solidFill>
                            <a:srgbClr val="88846F"/>
                          </a:solidFill>
                          <a:effectLst/>
                          <a:latin typeface="Consolas" panose="020B0609020204030204" pitchFamily="49" charset="0"/>
                        </a:rPr>
                        <a:t>used</a:t>
                      </a:r>
                      <a:r>
                        <a:rPr lang="nl-BE" sz="1400" b="0" dirty="0">
                          <a:solidFill>
                            <a:srgbClr val="88846F"/>
                          </a:solidFill>
                          <a:effectLst/>
                          <a:latin typeface="Consolas" panose="020B0609020204030204" pitchFamily="49" charset="0"/>
                        </a:rPr>
                        <a:t> (http: or https:)</a:t>
                      </a:r>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window.location.protocol</a:t>
                      </a:r>
                      <a:r>
                        <a:rPr lang="nl-BE" sz="1400" b="0" dirty="0">
                          <a:solidFill>
                            <a:srgbClr val="F8F8F2"/>
                          </a:solidFill>
                          <a:effectLst/>
                          <a:latin typeface="Consolas" panose="020B0609020204030204" pitchFamily="49" charset="0"/>
                        </a:rPr>
                        <a:t>; </a:t>
                      </a:r>
                    </a:p>
                    <a:p>
                      <a:br>
                        <a:rPr lang="nl-BE" sz="1400" b="0" dirty="0">
                          <a:solidFill>
                            <a:srgbClr val="F8F8F2"/>
                          </a:solidFill>
                          <a:effectLst/>
                          <a:latin typeface="Consolas" panose="020B0609020204030204" pitchFamily="49" charset="0"/>
                        </a:rPr>
                      </a:br>
                      <a:r>
                        <a:rPr lang="nl-BE" sz="1400" b="0" dirty="0">
                          <a:solidFill>
                            <a:srgbClr val="88846F"/>
                          </a:solidFill>
                          <a:effectLst/>
                          <a:latin typeface="Consolas" panose="020B0609020204030204" pitchFamily="49" charset="0"/>
                        </a:rPr>
                        <a:t>//  loads a new document</a:t>
                      </a:r>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window.location.</a:t>
                      </a:r>
                      <a:r>
                        <a:rPr lang="nl-BE" sz="1400" b="0" dirty="0" err="1">
                          <a:solidFill>
                            <a:srgbClr val="A6E22E"/>
                          </a:solidFill>
                          <a:effectLst/>
                          <a:latin typeface="Consolas" panose="020B0609020204030204" pitchFamily="49" charset="0"/>
                        </a:rPr>
                        <a:t>assign</a:t>
                      </a:r>
                      <a:r>
                        <a:rPr lang="nl-BE" sz="1400" b="0" dirty="0">
                          <a:solidFill>
                            <a:srgbClr val="F8F8F2"/>
                          </a:solidFill>
                          <a:effectLst/>
                          <a:latin typeface="Consolas" panose="020B0609020204030204" pitchFamily="49" charset="0"/>
                        </a:rPr>
                        <a:t>(); </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238649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3250-A84B-4899-BC01-4C1657E24420}"/>
              </a:ext>
            </a:extLst>
          </p:cNvPr>
          <p:cNvSpPr>
            <a:spLocks noGrp="1"/>
          </p:cNvSpPr>
          <p:nvPr>
            <p:ph type="ctrTitle"/>
          </p:nvPr>
        </p:nvSpPr>
        <p:spPr/>
        <p:txBody>
          <a:bodyPr/>
          <a:lstStyle/>
          <a:p>
            <a:r>
              <a:rPr lang="nl-BE" dirty="0"/>
              <a:t>BOM - </a:t>
            </a:r>
            <a:r>
              <a:rPr lang="nl-BE" dirty="0" err="1"/>
              <a:t>history</a:t>
            </a:r>
            <a:endParaRPr lang="nl-BE" dirty="0"/>
          </a:p>
        </p:txBody>
      </p:sp>
      <p:sp>
        <p:nvSpPr>
          <p:cNvPr id="3" name="Text Placeholder 2">
            <a:extLst>
              <a:ext uri="{FF2B5EF4-FFF2-40B4-BE49-F238E27FC236}">
                <a16:creationId xmlns:a16="http://schemas.microsoft.com/office/drawing/2014/main" id="{0AE2C0B6-77E4-4334-9BD0-DD70D8087A3A}"/>
              </a:ext>
            </a:extLst>
          </p:cNvPr>
          <p:cNvSpPr>
            <a:spLocks noGrp="1"/>
          </p:cNvSpPr>
          <p:nvPr>
            <p:ph type="body" sz="quarter" idx="14"/>
          </p:nvPr>
        </p:nvSpPr>
        <p:spPr>
          <a:xfrm>
            <a:off x="507205" y="1989474"/>
            <a:ext cx="8025368" cy="621824"/>
          </a:xfrm>
        </p:spPr>
        <p:txBody>
          <a:bodyPr/>
          <a:lstStyle/>
          <a:p>
            <a:endParaRPr lang="nl-BE" dirty="0"/>
          </a:p>
          <a:p>
            <a:endParaRPr lang="nl-BE" dirty="0"/>
          </a:p>
        </p:txBody>
      </p:sp>
      <p:graphicFrame>
        <p:nvGraphicFramePr>
          <p:cNvPr id="4" name="Google Shape;499;p76">
            <a:extLst>
              <a:ext uri="{FF2B5EF4-FFF2-40B4-BE49-F238E27FC236}">
                <a16:creationId xmlns:a16="http://schemas.microsoft.com/office/drawing/2014/main" id="{9D7FE980-0130-42B2-B6A7-0FD2DF560205}"/>
              </a:ext>
            </a:extLst>
          </p:cNvPr>
          <p:cNvGraphicFramePr/>
          <p:nvPr>
            <p:extLst>
              <p:ext uri="{D42A27DB-BD31-4B8C-83A1-F6EECF244321}">
                <p14:modId xmlns:p14="http://schemas.microsoft.com/office/powerpoint/2010/main" val="385744870"/>
              </p:ext>
            </p:extLst>
          </p:nvPr>
        </p:nvGraphicFramePr>
        <p:xfrm>
          <a:off x="1693943" y="2289610"/>
          <a:ext cx="5756114" cy="11938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88846F"/>
                          </a:solidFill>
                          <a:effectLst/>
                          <a:latin typeface="Consolas" panose="020B0609020204030204" pitchFamily="49" charset="0"/>
                        </a:rPr>
                        <a:t>// same as clicking back in the browser</a:t>
                      </a:r>
                      <a:endParaRPr lang="en-US" sz="1400" b="0" dirty="0">
                        <a:solidFill>
                          <a:srgbClr val="F8F8F2"/>
                        </a:solidFill>
                        <a:effectLst/>
                        <a:latin typeface="Consolas" panose="020B0609020204030204" pitchFamily="49" charset="0"/>
                      </a:endParaRPr>
                    </a:p>
                    <a:p>
                      <a:r>
                        <a:rPr lang="en-US" sz="1400" b="0" dirty="0" err="1">
                          <a:solidFill>
                            <a:srgbClr val="F8F8F2"/>
                          </a:solidFill>
                          <a:effectLst/>
                          <a:latin typeface="Consolas" panose="020B0609020204030204" pitchFamily="49" charset="0"/>
                        </a:rPr>
                        <a:t>history.</a:t>
                      </a:r>
                      <a:r>
                        <a:rPr lang="en-US" sz="1400" b="0" dirty="0" err="1">
                          <a:solidFill>
                            <a:srgbClr val="A6E22E"/>
                          </a:solidFill>
                          <a:effectLst/>
                          <a:latin typeface="Consolas" panose="020B0609020204030204" pitchFamily="49" charset="0"/>
                        </a:rPr>
                        <a:t>back</a:t>
                      </a:r>
                      <a:r>
                        <a:rPr lang="en-US" sz="1400" b="0" dirty="0">
                          <a:solidFill>
                            <a:srgbClr val="F8F8F2"/>
                          </a:solidFill>
                          <a:effectLst/>
                          <a:latin typeface="Consolas" panose="020B0609020204030204" pitchFamily="49" charset="0"/>
                        </a:rPr>
                        <a:t>(); </a:t>
                      </a:r>
                    </a:p>
                    <a:p>
                      <a:br>
                        <a:rPr lang="en-US" sz="1400" b="0" dirty="0">
                          <a:solidFill>
                            <a:srgbClr val="F8F8F2"/>
                          </a:solidFill>
                          <a:effectLst/>
                          <a:latin typeface="Consolas" panose="020B0609020204030204" pitchFamily="49" charset="0"/>
                        </a:rPr>
                      </a:br>
                      <a:r>
                        <a:rPr lang="en-US" sz="1400" b="0" dirty="0">
                          <a:solidFill>
                            <a:srgbClr val="88846F"/>
                          </a:solidFill>
                          <a:effectLst/>
                          <a:latin typeface="Consolas" panose="020B0609020204030204" pitchFamily="49" charset="0"/>
                        </a:rPr>
                        <a:t>// same as clicking forward in the browser</a:t>
                      </a:r>
                      <a:endParaRPr lang="en-US" sz="1400" b="0" dirty="0">
                        <a:solidFill>
                          <a:srgbClr val="F8F8F2"/>
                        </a:solidFill>
                        <a:effectLst/>
                        <a:latin typeface="Consolas" panose="020B0609020204030204" pitchFamily="49" charset="0"/>
                      </a:endParaRPr>
                    </a:p>
                    <a:p>
                      <a:r>
                        <a:rPr lang="en-US" sz="1400" b="0" dirty="0" err="1">
                          <a:solidFill>
                            <a:srgbClr val="F8F8F2"/>
                          </a:solidFill>
                          <a:effectLst/>
                          <a:latin typeface="Consolas" panose="020B0609020204030204" pitchFamily="49" charset="0"/>
                        </a:rPr>
                        <a:t>history.</a:t>
                      </a:r>
                      <a:r>
                        <a:rPr lang="en-US" sz="1400" b="0" dirty="0" err="1">
                          <a:solidFill>
                            <a:srgbClr val="A6E22E"/>
                          </a:solidFill>
                          <a:effectLst/>
                          <a:latin typeface="Consolas" panose="020B0609020204030204" pitchFamily="49" charset="0"/>
                        </a:rPr>
                        <a:t>forward</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51631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3250-A84B-4899-BC01-4C1657E24420}"/>
              </a:ext>
            </a:extLst>
          </p:cNvPr>
          <p:cNvSpPr>
            <a:spLocks noGrp="1"/>
          </p:cNvSpPr>
          <p:nvPr>
            <p:ph type="ctrTitle"/>
          </p:nvPr>
        </p:nvSpPr>
        <p:spPr/>
        <p:txBody>
          <a:bodyPr/>
          <a:lstStyle/>
          <a:p>
            <a:r>
              <a:rPr lang="nl-BE" dirty="0"/>
              <a:t>BOM - navigator</a:t>
            </a:r>
          </a:p>
        </p:txBody>
      </p:sp>
      <p:sp>
        <p:nvSpPr>
          <p:cNvPr id="3" name="Text Placeholder 2">
            <a:extLst>
              <a:ext uri="{FF2B5EF4-FFF2-40B4-BE49-F238E27FC236}">
                <a16:creationId xmlns:a16="http://schemas.microsoft.com/office/drawing/2014/main" id="{0AE2C0B6-77E4-4334-9BD0-DD70D8087A3A}"/>
              </a:ext>
            </a:extLst>
          </p:cNvPr>
          <p:cNvSpPr>
            <a:spLocks noGrp="1"/>
          </p:cNvSpPr>
          <p:nvPr>
            <p:ph type="body" sz="quarter" idx="14"/>
          </p:nvPr>
        </p:nvSpPr>
        <p:spPr>
          <a:xfrm>
            <a:off x="507205" y="1989474"/>
            <a:ext cx="8025368" cy="621824"/>
          </a:xfrm>
        </p:spPr>
        <p:txBody>
          <a:bodyPr/>
          <a:lstStyle/>
          <a:p>
            <a:endParaRPr lang="nl-BE" dirty="0"/>
          </a:p>
          <a:p>
            <a:endParaRPr lang="nl-BE" dirty="0"/>
          </a:p>
        </p:txBody>
      </p:sp>
      <p:graphicFrame>
        <p:nvGraphicFramePr>
          <p:cNvPr id="4" name="Google Shape;499;p76">
            <a:extLst>
              <a:ext uri="{FF2B5EF4-FFF2-40B4-BE49-F238E27FC236}">
                <a16:creationId xmlns:a16="http://schemas.microsoft.com/office/drawing/2014/main" id="{9D7FE980-0130-42B2-B6A7-0FD2DF560205}"/>
              </a:ext>
            </a:extLst>
          </p:cNvPr>
          <p:cNvGraphicFramePr/>
          <p:nvPr>
            <p:extLst>
              <p:ext uri="{D42A27DB-BD31-4B8C-83A1-F6EECF244321}">
                <p14:modId xmlns:p14="http://schemas.microsoft.com/office/powerpoint/2010/main" val="3368495465"/>
              </p:ext>
            </p:extLst>
          </p:nvPr>
        </p:nvGraphicFramePr>
        <p:xfrm>
          <a:off x="1693943" y="2289610"/>
          <a:ext cx="5756114" cy="76708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400" b="0" dirty="0" err="1">
                          <a:solidFill>
                            <a:srgbClr val="F8F8F2"/>
                          </a:solidFill>
                          <a:effectLst/>
                          <a:latin typeface="Consolas" panose="020B0609020204030204" pitchFamily="49" charset="0"/>
                        </a:rPr>
                        <a:t>navigator.appName</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navigator.appCodeName</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navigator.platform</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666921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3250-A84B-4899-BC01-4C1657E24420}"/>
              </a:ext>
            </a:extLst>
          </p:cNvPr>
          <p:cNvSpPr>
            <a:spLocks noGrp="1"/>
          </p:cNvSpPr>
          <p:nvPr>
            <p:ph type="ctrTitle"/>
          </p:nvPr>
        </p:nvSpPr>
        <p:spPr/>
        <p:txBody>
          <a:bodyPr/>
          <a:lstStyle/>
          <a:p>
            <a:r>
              <a:rPr lang="nl-BE" dirty="0"/>
              <a:t>BOM - </a:t>
            </a:r>
            <a:r>
              <a:rPr lang="nl-BE" dirty="0" err="1"/>
              <a:t>popup’s</a:t>
            </a:r>
            <a:endParaRPr lang="nl-BE" dirty="0"/>
          </a:p>
        </p:txBody>
      </p:sp>
      <p:sp>
        <p:nvSpPr>
          <p:cNvPr id="3" name="Text Placeholder 2">
            <a:extLst>
              <a:ext uri="{FF2B5EF4-FFF2-40B4-BE49-F238E27FC236}">
                <a16:creationId xmlns:a16="http://schemas.microsoft.com/office/drawing/2014/main" id="{0AE2C0B6-77E4-4334-9BD0-DD70D8087A3A}"/>
              </a:ext>
            </a:extLst>
          </p:cNvPr>
          <p:cNvSpPr>
            <a:spLocks noGrp="1"/>
          </p:cNvSpPr>
          <p:nvPr>
            <p:ph type="body" sz="quarter" idx="14"/>
          </p:nvPr>
        </p:nvSpPr>
        <p:spPr>
          <a:xfrm>
            <a:off x="507205" y="1989474"/>
            <a:ext cx="8025368" cy="621824"/>
          </a:xfrm>
        </p:spPr>
        <p:txBody>
          <a:bodyPr/>
          <a:lstStyle/>
          <a:p>
            <a:endParaRPr lang="nl-BE" dirty="0"/>
          </a:p>
          <a:p>
            <a:endParaRPr lang="nl-BE" dirty="0"/>
          </a:p>
        </p:txBody>
      </p:sp>
      <p:graphicFrame>
        <p:nvGraphicFramePr>
          <p:cNvPr id="4" name="Google Shape;499;p76">
            <a:extLst>
              <a:ext uri="{FF2B5EF4-FFF2-40B4-BE49-F238E27FC236}">
                <a16:creationId xmlns:a16="http://schemas.microsoft.com/office/drawing/2014/main" id="{9D7FE980-0130-42B2-B6A7-0FD2DF560205}"/>
              </a:ext>
            </a:extLst>
          </p:cNvPr>
          <p:cNvGraphicFramePr/>
          <p:nvPr>
            <p:extLst>
              <p:ext uri="{D42A27DB-BD31-4B8C-83A1-F6EECF244321}">
                <p14:modId xmlns:p14="http://schemas.microsoft.com/office/powerpoint/2010/main" val="3519394429"/>
              </p:ext>
            </p:extLst>
          </p:nvPr>
        </p:nvGraphicFramePr>
        <p:xfrm>
          <a:off x="1693943" y="2289610"/>
          <a:ext cx="5756114" cy="11938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400" b="0" dirty="0">
                          <a:solidFill>
                            <a:srgbClr val="A6E22E"/>
                          </a:solidFill>
                          <a:effectLst/>
                          <a:latin typeface="Consolas" panose="020B0609020204030204" pitchFamily="49" charset="0"/>
                        </a:rPr>
                        <a:t>alert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"Dit is een </a:t>
                      </a:r>
                      <a:r>
                        <a:rPr lang="nl-BE" sz="1400" b="0" dirty="0" err="1">
                          <a:solidFill>
                            <a:srgbClr val="E6DB74"/>
                          </a:solidFill>
                          <a:effectLst/>
                          <a:latin typeface="Consolas" panose="020B0609020204030204" pitchFamily="49" charset="0"/>
                        </a:rPr>
                        <a:t>popup</a:t>
                      </a:r>
                      <a:r>
                        <a:rPr lang="nl-BE" sz="1400" b="0" dirty="0">
                          <a:solidFill>
                            <a:srgbClr val="E6DB74"/>
                          </a:solidFill>
                          <a:effectLst/>
                          <a:latin typeface="Consolas" panose="020B0609020204030204" pitchFamily="49" charset="0"/>
                        </a:rPr>
                        <a:t> bericht"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result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confirm</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"Ben je zeker?"</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leeftijd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prompt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"Hoe oud bent u?"</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61073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3250-A84B-4899-BC01-4C1657E24420}"/>
              </a:ext>
            </a:extLst>
          </p:cNvPr>
          <p:cNvSpPr>
            <a:spLocks noGrp="1"/>
          </p:cNvSpPr>
          <p:nvPr>
            <p:ph type="ctrTitle"/>
          </p:nvPr>
        </p:nvSpPr>
        <p:spPr/>
        <p:txBody>
          <a:bodyPr/>
          <a:lstStyle/>
          <a:p>
            <a:r>
              <a:rPr lang="nl-BE" dirty="0"/>
              <a:t>BOM - </a:t>
            </a:r>
            <a:r>
              <a:rPr lang="nl-BE" dirty="0" err="1"/>
              <a:t>timings</a:t>
            </a:r>
            <a:endParaRPr lang="nl-BE" dirty="0"/>
          </a:p>
        </p:txBody>
      </p:sp>
      <p:sp>
        <p:nvSpPr>
          <p:cNvPr id="3" name="Text Placeholder 2">
            <a:extLst>
              <a:ext uri="{FF2B5EF4-FFF2-40B4-BE49-F238E27FC236}">
                <a16:creationId xmlns:a16="http://schemas.microsoft.com/office/drawing/2014/main" id="{0AE2C0B6-77E4-4334-9BD0-DD70D8087A3A}"/>
              </a:ext>
            </a:extLst>
          </p:cNvPr>
          <p:cNvSpPr>
            <a:spLocks noGrp="1"/>
          </p:cNvSpPr>
          <p:nvPr>
            <p:ph type="body" sz="quarter" idx="14"/>
          </p:nvPr>
        </p:nvSpPr>
        <p:spPr>
          <a:xfrm>
            <a:off x="507205" y="1978698"/>
            <a:ext cx="8025368" cy="621824"/>
          </a:xfrm>
        </p:spPr>
        <p:txBody>
          <a:bodyPr/>
          <a:lstStyle/>
          <a:p>
            <a:endParaRPr lang="nl-BE" dirty="0"/>
          </a:p>
          <a:p>
            <a:endParaRPr lang="nl-BE" dirty="0"/>
          </a:p>
        </p:txBody>
      </p:sp>
      <p:graphicFrame>
        <p:nvGraphicFramePr>
          <p:cNvPr id="4" name="Google Shape;499;p76">
            <a:extLst>
              <a:ext uri="{FF2B5EF4-FFF2-40B4-BE49-F238E27FC236}">
                <a16:creationId xmlns:a16="http://schemas.microsoft.com/office/drawing/2014/main" id="{9D7FE980-0130-42B2-B6A7-0FD2DF560205}"/>
              </a:ext>
            </a:extLst>
          </p:cNvPr>
          <p:cNvGraphicFramePr/>
          <p:nvPr>
            <p:extLst>
              <p:ext uri="{D42A27DB-BD31-4B8C-83A1-F6EECF244321}">
                <p14:modId xmlns:p14="http://schemas.microsoft.com/office/powerpoint/2010/main" val="1905387639"/>
              </p:ext>
            </p:extLst>
          </p:nvPr>
        </p:nvGraphicFramePr>
        <p:xfrm>
          <a:off x="1693943" y="2289610"/>
          <a:ext cx="5756114" cy="11938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88846F"/>
                          </a:solidFill>
                          <a:effectLst/>
                          <a:latin typeface="Consolas" panose="020B0609020204030204" pitchFamily="49" charset="0"/>
                        </a:rPr>
                        <a:t>// executes a function, after waiting</a:t>
                      </a:r>
                      <a:endParaRPr lang="en-US" sz="1400" b="0" dirty="0">
                        <a:solidFill>
                          <a:srgbClr val="F8F8F2"/>
                        </a:solidFill>
                        <a:effectLst/>
                        <a:latin typeface="Consolas" panose="020B0609020204030204" pitchFamily="49" charset="0"/>
                      </a:endParaRPr>
                    </a:p>
                    <a:p>
                      <a:r>
                        <a:rPr lang="en-US" sz="1400" b="0" dirty="0" err="1">
                          <a:solidFill>
                            <a:srgbClr val="66D9EF"/>
                          </a:solidFill>
                          <a:effectLst/>
                          <a:latin typeface="Consolas" panose="020B0609020204030204" pitchFamily="49" charset="0"/>
                        </a:rPr>
                        <a:t>setTimeout</a:t>
                      </a:r>
                      <a:r>
                        <a:rPr lang="en-US" sz="1400" b="0" dirty="0">
                          <a:solidFill>
                            <a:srgbClr val="F8F8F2"/>
                          </a:solidFill>
                          <a:effectLst/>
                          <a:latin typeface="Consolas" panose="020B0609020204030204" pitchFamily="49" charset="0"/>
                        </a:rPr>
                        <a:t>(callback, milliseconds)</a:t>
                      </a:r>
                    </a:p>
                    <a:p>
                      <a:br>
                        <a:rPr lang="en-US" sz="1400" b="0" dirty="0">
                          <a:solidFill>
                            <a:srgbClr val="F8F8F2"/>
                          </a:solidFill>
                          <a:effectLst/>
                          <a:latin typeface="Consolas" panose="020B0609020204030204" pitchFamily="49" charset="0"/>
                        </a:rPr>
                      </a:br>
                      <a:r>
                        <a:rPr lang="en-US" sz="1400" b="0" dirty="0">
                          <a:solidFill>
                            <a:srgbClr val="88846F"/>
                          </a:solidFill>
                          <a:effectLst/>
                          <a:latin typeface="Consolas" panose="020B0609020204030204" pitchFamily="49" charset="0"/>
                        </a:rPr>
                        <a:t>// same as </a:t>
                      </a:r>
                      <a:r>
                        <a:rPr lang="en-US" sz="1400" b="0" dirty="0" err="1">
                          <a:solidFill>
                            <a:srgbClr val="88846F"/>
                          </a:solidFill>
                          <a:effectLst/>
                          <a:latin typeface="Consolas" panose="020B0609020204030204" pitchFamily="49" charset="0"/>
                        </a:rPr>
                        <a:t>setTimeout</a:t>
                      </a:r>
                      <a:r>
                        <a:rPr lang="en-US" sz="1400" b="0" dirty="0">
                          <a:solidFill>
                            <a:srgbClr val="88846F"/>
                          </a:solidFill>
                          <a:effectLst/>
                          <a:latin typeface="Consolas" panose="020B0609020204030204" pitchFamily="49" charset="0"/>
                        </a:rPr>
                        <a:t>(), but repeats</a:t>
                      </a:r>
                      <a:endParaRPr lang="en-US" sz="1400" b="0" dirty="0">
                        <a:solidFill>
                          <a:srgbClr val="F8F8F2"/>
                        </a:solidFill>
                        <a:effectLst/>
                        <a:latin typeface="Consolas" panose="020B0609020204030204" pitchFamily="49" charset="0"/>
                      </a:endParaRPr>
                    </a:p>
                    <a:p>
                      <a:r>
                        <a:rPr lang="en-US" sz="1400" b="0" dirty="0" err="1">
                          <a:solidFill>
                            <a:srgbClr val="66D9EF"/>
                          </a:solidFill>
                          <a:effectLst/>
                          <a:latin typeface="Consolas" panose="020B0609020204030204" pitchFamily="49" charset="0"/>
                        </a:rPr>
                        <a:t>setInterval</a:t>
                      </a:r>
                      <a:r>
                        <a:rPr lang="en-US" sz="1400" b="0" dirty="0">
                          <a:solidFill>
                            <a:srgbClr val="F8F8F2"/>
                          </a:solidFill>
                          <a:effectLst/>
                          <a:latin typeface="Consolas" panose="020B0609020204030204" pitchFamily="49" charset="0"/>
                        </a:rPr>
                        <a:t>(callback, milliseconds)</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9800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3250-A84B-4899-BC01-4C1657E24420}"/>
              </a:ext>
            </a:extLst>
          </p:cNvPr>
          <p:cNvSpPr>
            <a:spLocks noGrp="1"/>
          </p:cNvSpPr>
          <p:nvPr>
            <p:ph type="ctrTitle"/>
          </p:nvPr>
        </p:nvSpPr>
        <p:spPr/>
        <p:txBody>
          <a:bodyPr/>
          <a:lstStyle/>
          <a:p>
            <a:r>
              <a:rPr lang="nl-BE" dirty="0"/>
              <a:t>BOM - cookie</a:t>
            </a:r>
          </a:p>
        </p:txBody>
      </p:sp>
      <p:sp>
        <p:nvSpPr>
          <p:cNvPr id="3" name="Text Placeholder 2">
            <a:extLst>
              <a:ext uri="{FF2B5EF4-FFF2-40B4-BE49-F238E27FC236}">
                <a16:creationId xmlns:a16="http://schemas.microsoft.com/office/drawing/2014/main" id="{0AE2C0B6-77E4-4334-9BD0-DD70D8087A3A}"/>
              </a:ext>
            </a:extLst>
          </p:cNvPr>
          <p:cNvSpPr>
            <a:spLocks noGrp="1"/>
          </p:cNvSpPr>
          <p:nvPr>
            <p:ph type="body" sz="quarter" idx="14"/>
          </p:nvPr>
        </p:nvSpPr>
        <p:spPr>
          <a:xfrm>
            <a:off x="507205" y="1989474"/>
            <a:ext cx="8025368" cy="1461284"/>
          </a:xfrm>
        </p:spPr>
        <p:txBody>
          <a:bodyPr/>
          <a:lstStyle/>
          <a:p>
            <a:r>
              <a:rPr lang="nl-BE" dirty="0"/>
              <a:t>Data wordt opgeslagen op de computer</a:t>
            </a:r>
          </a:p>
          <a:p>
            <a:r>
              <a:rPr lang="nl-BE" dirty="0"/>
              <a:t>Data wordt bij elke call meegestuurd!</a:t>
            </a:r>
          </a:p>
          <a:p>
            <a:r>
              <a:rPr lang="nl-BE" dirty="0"/>
              <a:t>Data wordt verwijdert als de browser gesloten wordt of er moet een verval datum zijn opgenomen</a:t>
            </a:r>
          </a:p>
          <a:p>
            <a:endParaRPr lang="nl-BE" dirty="0"/>
          </a:p>
        </p:txBody>
      </p:sp>
      <p:graphicFrame>
        <p:nvGraphicFramePr>
          <p:cNvPr id="4" name="Google Shape;499;p76">
            <a:extLst>
              <a:ext uri="{FF2B5EF4-FFF2-40B4-BE49-F238E27FC236}">
                <a16:creationId xmlns:a16="http://schemas.microsoft.com/office/drawing/2014/main" id="{9D7FE980-0130-42B2-B6A7-0FD2DF560205}"/>
              </a:ext>
            </a:extLst>
          </p:cNvPr>
          <p:cNvGraphicFramePr/>
          <p:nvPr>
            <p:extLst>
              <p:ext uri="{D42A27DB-BD31-4B8C-83A1-F6EECF244321}">
                <p14:modId xmlns:p14="http://schemas.microsoft.com/office/powerpoint/2010/main" val="2265806975"/>
              </p:ext>
            </p:extLst>
          </p:nvPr>
        </p:nvGraphicFramePr>
        <p:xfrm>
          <a:off x="955812" y="3592696"/>
          <a:ext cx="7272808" cy="340360"/>
        </p:xfrm>
        <a:graphic>
          <a:graphicData uri="http://schemas.openxmlformats.org/drawingml/2006/table">
            <a:tbl>
              <a:tblPr>
                <a:noFill/>
              </a:tblPr>
              <a:tblGrid>
                <a:gridCol w="7272808">
                  <a:extLst>
                    <a:ext uri="{9D8B030D-6E8A-4147-A177-3AD203B41FA5}">
                      <a16:colId xmlns:a16="http://schemas.microsoft.com/office/drawing/2014/main" val="20000"/>
                    </a:ext>
                  </a:extLst>
                </a:gridCol>
              </a:tblGrid>
              <a:tr h="0">
                <a:tc>
                  <a:txBody>
                    <a:bodyPr/>
                    <a:lstStyle/>
                    <a:p>
                      <a:r>
                        <a:rPr lang="nl-BE" sz="1400" b="0" dirty="0" err="1">
                          <a:solidFill>
                            <a:srgbClr val="F8F8F2"/>
                          </a:solidFill>
                          <a:effectLst/>
                          <a:latin typeface="Consolas" panose="020B0609020204030204" pitchFamily="49" charset="0"/>
                        </a:rPr>
                        <a:t>document.cookie</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"user=John; </a:t>
                      </a:r>
                      <a:r>
                        <a:rPr lang="nl-BE" sz="1400" b="0" dirty="0" err="1">
                          <a:solidFill>
                            <a:srgbClr val="E6DB74"/>
                          </a:solidFill>
                          <a:effectLst/>
                          <a:latin typeface="Consolas" panose="020B0609020204030204" pitchFamily="49" charset="0"/>
                        </a:rPr>
                        <a:t>expires</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Thu</a:t>
                      </a:r>
                      <a:r>
                        <a:rPr lang="nl-BE" sz="1400" b="0" dirty="0">
                          <a:solidFill>
                            <a:srgbClr val="E6DB74"/>
                          </a:solidFill>
                          <a:effectLst/>
                          <a:latin typeface="Consolas" panose="020B0609020204030204" pitchFamily="49" charset="0"/>
                        </a:rPr>
                        <a:t>, 18 Dec 2013 12:00:00 UTC"</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227762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de file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1832471295"/>
              </p:ext>
            </p:extLst>
          </p:nvPr>
        </p:nvGraphicFramePr>
        <p:xfrm>
          <a:off x="2559687" y="2835910"/>
          <a:ext cx="4024626" cy="949960"/>
        </p:xfrm>
        <a:graphic>
          <a:graphicData uri="http://schemas.openxmlformats.org/drawingml/2006/table">
            <a:tbl>
              <a:tblPr>
                <a:noFill/>
              </a:tblPr>
              <a:tblGrid>
                <a:gridCol w="4024626">
                  <a:extLst>
                    <a:ext uri="{9D8B030D-6E8A-4147-A177-3AD203B41FA5}">
                      <a16:colId xmlns:a16="http://schemas.microsoft.com/office/drawing/2014/main" val="20000"/>
                    </a:ext>
                  </a:extLst>
                </a:gridCol>
              </a:tblGrid>
              <a:tr h="0">
                <a:tc>
                  <a:txBody>
                    <a:bodyPr/>
                    <a:lstStyle/>
                    <a:p>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this code works the modern way</a:t>
                      </a:r>
                      <a:endParaRPr lang="en-US" sz="1350" b="0" dirty="0">
                        <a:solidFill>
                          <a:srgbClr val="F8F8F2"/>
                        </a:solidFill>
                        <a:effectLst/>
                        <a:latin typeface="Consolas" panose="020B0609020204030204" pitchFamily="49" charset="0"/>
                      </a:endParaRPr>
                    </a:p>
                    <a:p>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3223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een functie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3474276994"/>
              </p:ext>
            </p:extLst>
          </p:nvPr>
        </p:nvGraphicFramePr>
        <p:xfrm>
          <a:off x="2233695" y="2835910"/>
          <a:ext cx="4676609" cy="1361440"/>
        </p:xfrm>
        <a:graphic>
          <a:graphicData uri="http://schemas.openxmlformats.org/drawingml/2006/table">
            <a:tbl>
              <a:tblPr>
                <a:noFill/>
              </a:tblPr>
              <a:tblGrid>
                <a:gridCol w="4676609">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function works the modern way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61808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5934</TotalTime>
  <Words>10705</Words>
  <Application>Microsoft Office PowerPoint</Application>
  <PresentationFormat>On-screen Show (4:3)</PresentationFormat>
  <Paragraphs>1553</Paragraphs>
  <Slides>184</Slides>
  <Notes>113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184</vt:i4>
      </vt:variant>
    </vt:vector>
  </HeadingPairs>
  <TitlesOfParts>
    <vt:vector size="192"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Document Object Model</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this</vt:lpstr>
      <vt:lpstr>DOM - OnClick event</vt:lpstr>
      <vt:lpstr>Oefening</vt:lpstr>
      <vt:lpstr>DOM</vt:lpstr>
      <vt:lpstr>Oefening</vt:lpstr>
      <vt:lpstr>Browser Object Model</vt:lpstr>
      <vt:lpstr>BOM</vt:lpstr>
      <vt:lpstr>BOM - window</vt:lpstr>
      <vt:lpstr>BOM - screen</vt:lpstr>
      <vt:lpstr>BOM - location</vt:lpstr>
      <vt:lpstr>BOM - history</vt:lpstr>
      <vt:lpstr>BOM - navigator</vt:lpstr>
      <vt:lpstr>BOM - popup’s</vt:lpstr>
      <vt:lpstr>BOM - timings</vt:lpstr>
      <vt:lpstr>BOM - cookie</vt:lpstr>
      <vt:lpstr>Event listeners</vt:lpstr>
      <vt:lpstr>Event Listeners</vt:lpstr>
      <vt:lpstr>Event Listeners</vt:lpstr>
      <vt:lpstr>Oefening</vt:lpstr>
      <vt:lpstr>Strict mode</vt:lpstr>
      <vt:lpstr>Strict mode</vt:lpstr>
      <vt:lpstr>Strict mode - Gebruik</vt:lpstr>
      <vt:lpstr>Strict mode - Gebruik</vt:lpstr>
      <vt:lpstr>Strict mode - example</vt:lpstr>
      <vt:lpstr>Strict mode - example</vt:lpstr>
      <vt:lpstr>Strict mode - example</vt:lpstr>
      <vt:lpstr>Oefening</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Object Literal</vt:lpstr>
      <vt:lpstr>Objecten – Constructor Functions</vt:lpstr>
      <vt:lpstr>Objecten – Constructor Functions</vt:lpstr>
      <vt:lpstr>Oefening</vt:lpstr>
      <vt:lpstr>Object - Inheritance</vt:lpstr>
      <vt:lpstr>Object - Inheritance</vt:lpstr>
      <vt:lpstr>Oefening</vt:lpstr>
      <vt:lpstr>Objects - Prototypes</vt:lpstr>
      <vt:lpstr>Objects - Prototypes</vt:lpstr>
      <vt:lpstr>Object  Prototype inheritance</vt:lpstr>
      <vt:lpstr>Oefening</vt:lpstr>
      <vt:lpstr>Closure</vt:lpstr>
      <vt:lpstr>Private variable</vt:lpstr>
      <vt:lpstr>Private variable</vt:lpstr>
      <vt:lpstr>Oefening</vt:lpstr>
      <vt:lpstr>JSON</vt:lpstr>
      <vt:lpstr>Objecten - JSON</vt:lpstr>
      <vt:lpstr>Objecten - JSON</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ES6 - Module</vt:lpstr>
      <vt:lpstr>ES6 - Module</vt:lpstr>
      <vt:lpstr>ES6 - Module</vt:lpstr>
      <vt:lpstr>ES6</vt:lpstr>
      <vt:lpstr>Oefening</vt:lpstr>
      <vt:lpstr>Callbacks</vt:lpstr>
      <vt:lpstr>Callbacks</vt:lpstr>
      <vt:lpstr>Callbacks - Voorbeeld</vt:lpstr>
      <vt:lpstr>Waar gebruikt</vt:lpstr>
      <vt:lpstr>Callbacks - Event</vt:lpstr>
      <vt:lpstr>Callbacks - ForEach</vt:lpstr>
      <vt:lpstr>Callbacks - SetTimeout</vt:lpstr>
      <vt:lpstr>Callback Hell</vt:lpstr>
      <vt:lpstr>Callback Hell</vt:lpstr>
      <vt:lpstr>Oefening</vt:lpstr>
      <vt:lpstr>Promises</vt:lpstr>
      <vt:lpstr>Promises</vt:lpstr>
      <vt:lpstr>Promises - Example</vt:lpstr>
      <vt:lpstr>Promises - Compared to Callbacks</vt:lpstr>
      <vt:lpstr>Promises - Chaining</vt:lpstr>
      <vt:lpstr>Oefening</vt:lpstr>
      <vt:lpstr>Async/await</vt:lpstr>
      <vt:lpstr>Async/await</vt:lpstr>
      <vt:lpstr>Async/await - Example</vt:lpstr>
      <vt:lpstr>Oefening</vt:lpstr>
      <vt:lpstr>Web APIs</vt:lpstr>
      <vt:lpstr>Web API’s</vt:lpstr>
      <vt:lpstr>Storage</vt:lpstr>
      <vt:lpstr>Storage - SessionStorage</vt:lpstr>
      <vt:lpstr>Storage - LocalStorage</vt:lpstr>
      <vt:lpstr>Web API’s - Fetch</vt:lpstr>
      <vt:lpstr>Web API’s - Notifications</vt:lpstr>
      <vt:lpstr>Web API’s – Intersection Observer</vt:lpstr>
      <vt:lpstr>Oefening</vt:lpstr>
      <vt:lpstr>Frameworks</vt:lpstr>
      <vt:lpstr>Frameworks</vt:lpstr>
      <vt:lpstr>Overkoepelende Oefening</vt:lpstr>
      <vt:lpstr>Overkoepelende Oefening</vt:lpstr>
      <vt:lpstr>Overkoepelende Oefening - Willekeurig voorbeeld</vt:lpstr>
      <vt:lpstr>Oefeningen</vt:lpstr>
      <vt:lpstr>Uitbreidingen</vt:lpstr>
      <vt:lpstr>Oefening</vt:lpstr>
      <vt:lpstr>Oefening</vt:lpstr>
      <vt:lpstr>Oefening</vt:lpstr>
      <vt:lpstr>Spotify met echt geluid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629</cp:revision>
  <dcterms:created xsi:type="dcterms:W3CDTF">2019-06-17T09:32:51Z</dcterms:created>
  <dcterms:modified xsi:type="dcterms:W3CDTF">2021-05-17T10:49:59Z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