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4"/>
  </p:notesMasterIdLst>
  <p:handoutMasterIdLst>
    <p:handoutMasterId r:id="rId165"/>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597" r:id="rId123"/>
    <p:sldId id="313" r:id="rId124"/>
    <p:sldId id="314" r:id="rId125"/>
    <p:sldId id="315" r:id="rId126"/>
    <p:sldId id="316" r:id="rId127"/>
    <p:sldId id="317" r:id="rId128"/>
    <p:sldId id="318" r:id="rId129"/>
    <p:sldId id="319" r:id="rId130"/>
    <p:sldId id="320" r:id="rId131"/>
    <p:sldId id="323" r:id="rId132"/>
    <p:sldId id="322" r:id="rId133"/>
    <p:sldId id="599" r:id="rId134"/>
    <p:sldId id="535" r:id="rId135"/>
    <p:sldId id="657" r:id="rId136"/>
    <p:sldId id="536" r:id="rId137"/>
    <p:sldId id="660" r:id="rId138"/>
    <p:sldId id="664" r:id="rId139"/>
    <p:sldId id="658" r:id="rId140"/>
    <p:sldId id="538" r:id="rId141"/>
    <p:sldId id="539" r:id="rId142"/>
    <p:sldId id="602" r:id="rId143"/>
    <p:sldId id="541" r:id="rId144"/>
    <p:sldId id="543" r:id="rId145"/>
    <p:sldId id="544" r:id="rId146"/>
    <p:sldId id="545" r:id="rId147"/>
    <p:sldId id="571" r:id="rId148"/>
    <p:sldId id="600" r:id="rId149"/>
    <p:sldId id="547" r:id="rId150"/>
    <p:sldId id="548" r:id="rId151"/>
    <p:sldId id="570" r:id="rId152"/>
    <p:sldId id="601" r:id="rId153"/>
    <p:sldId id="663" r:id="rId154"/>
    <p:sldId id="662" r:id="rId155"/>
    <p:sldId id="661" r:id="rId156"/>
    <p:sldId id="556" r:id="rId157"/>
    <p:sldId id="655" r:id="rId158"/>
    <p:sldId id="656" r:id="rId159"/>
    <p:sldId id="585" r:id="rId160"/>
    <p:sldId id="583" r:id="rId161"/>
    <p:sldId id="584" r:id="rId162"/>
    <p:sldId id="654" r:id="rId16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657"/>
            <p14:sldId id="536"/>
            <p14:sldId id="660"/>
            <p14:sldId id="664"/>
            <p14:sldId id="658"/>
            <p14:sldId id="538"/>
            <p14:sldId id="539"/>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62"/>
            <p14:sldId id="661"/>
            <p14:sldId id="556"/>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microsoft.com/office/2016/11/relationships/changesInfo" Target="changesInfos/changesInfo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microsoft.com/office/2015/10/relationships/revisionInfo" Target="revisionInfo.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handoutMaster" Target="handoutMasters/handoutMaster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11/05/2021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11/05/2021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158</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11/05/2021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ma14="http://schemas.microsoft.com/office/mac/drawingml/2011/main" xmlns=""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349967654"/>
              </p:ext>
            </p:extLst>
          </p:nvPr>
        </p:nvGraphicFramePr>
        <p:xfrm>
          <a:off x="1924081" y="2336800"/>
          <a:ext cx="5295837" cy="74422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setTimeout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=&gt;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lang="en-US" sz="1200" b="0" dirty="0">
                          <a:solidFill>
                            <a:srgbClr val="88846F"/>
                          </a:solidFill>
                          <a:effectLst/>
                          <a:latin typeface="Consolas" panose="020B0609020204030204" pitchFamily="49" charset="0"/>
                        </a:rPr>
                        <a:t>// do something</a:t>
                      </a:r>
                      <a:endParaRPr lang="en-US" sz="120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2000</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146857"/>
          </a:xfrm>
        </p:spPr>
        <p:txBody>
          <a:bodyPr/>
          <a:lstStyle/>
          <a:p>
            <a:r>
              <a:rPr lang="en-US" dirty="0"/>
              <a:t>A Promise is an object representing the eventual completion or failure of an asynchronous operation. </a:t>
            </a:r>
          </a:p>
          <a:p>
            <a:r>
              <a:rPr lang="en-US" dirty="0"/>
              <a:t>It is an object that might return a value in the future. </a:t>
            </a:r>
          </a:p>
          <a:p>
            <a:r>
              <a:rPr lang="en-US" dirty="0"/>
              <a:t>It accomplishes the same basic goal as a callback function, but with many additional features and a more readable syntax. </a:t>
            </a:r>
          </a:p>
          <a:p>
            <a:r>
              <a:rPr lang="en-US" dirty="0"/>
              <a:t>As a JavaScript developer, you will likely spend more time consuming promises than creating them, as it is usually asynchronous Web APIs that return a promise for the developer to consume</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3075171114"/>
              </p:ext>
            </p:extLst>
          </p:nvPr>
        </p:nvGraphicFramePr>
        <p:xfrm>
          <a:off x="1821440" y="2996952"/>
          <a:ext cx="5501120" cy="197866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350" b="0" dirty="0" err="1">
                          <a:solidFill>
                            <a:srgbClr val="F92672"/>
                          </a:solidFill>
                          <a:effectLst/>
                          <a:latin typeface="Consolas" panose="020B0609020204030204" pitchFamily="49" charset="0"/>
                        </a:rPr>
                        <a:t>async</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add1</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await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resolveAfter2Seconds</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20</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await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resolveAfter2Seconds</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30</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A6E22E"/>
                          </a:solidFill>
                          <a:effectLst/>
                          <a:latin typeface="Consolas" panose="020B0609020204030204" pitchFamily="49" charset="0"/>
                        </a:rPr>
                        <a:t>add1</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then</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v</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v</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prints 60 </a:t>
                      </a:r>
                      <a:r>
                        <a:rPr lang="nl-BE" sz="1350" b="0" dirty="0" err="1">
                          <a:solidFill>
                            <a:srgbClr val="88846F"/>
                          </a:solidFill>
                          <a:effectLst/>
                          <a:latin typeface="Consolas" panose="020B0609020204030204" pitchFamily="49" charset="0"/>
                        </a:rPr>
                        <a:t>after</a:t>
                      </a:r>
                      <a:r>
                        <a:rPr lang="nl-BE" sz="1350" b="0" dirty="0">
                          <a:solidFill>
                            <a:srgbClr val="88846F"/>
                          </a:solidFill>
                          <a:effectLst/>
                          <a:latin typeface="Consolas" panose="020B0609020204030204" pitchFamily="49" charset="0"/>
                        </a:rPr>
                        <a:t> 4 </a:t>
                      </a:r>
                      <a:r>
                        <a:rPr lang="nl-BE" sz="1350" b="0" dirty="0" err="1">
                          <a:solidFill>
                            <a:srgbClr val="88846F"/>
                          </a:solidFill>
                          <a:effectLst/>
                          <a:latin typeface="Consolas" panose="020B0609020204030204" pitchFamily="49" charset="0"/>
                        </a:rPr>
                        <a:t>seconds</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5" y="1989474"/>
            <a:ext cx="8025368" cy="4153175"/>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dirty="0" err="1"/>
              <a:t>Fetch</a:t>
            </a:r>
            <a:endParaRPr lang="nl-BE" dirty="0"/>
          </a:p>
          <a:p>
            <a:r>
              <a:rPr lang="nl-BE" dirty="0" err="1"/>
              <a:t>Notifications</a:t>
            </a:r>
            <a:endParaRPr lang="nl-BE"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dirty="0" err="1"/>
              <a:t>Geofencing</a:t>
            </a:r>
            <a:endParaRPr lang="nl-BE" dirty="0"/>
          </a:p>
          <a:p>
            <a:r>
              <a:rPr lang="nl-BE" dirty="0"/>
              <a:t>Presentation API</a:t>
            </a:r>
          </a:p>
          <a:p>
            <a:endParaRPr lang="nl-BE" dirty="0"/>
          </a:p>
          <a:p>
            <a:r>
              <a:rPr lang="nl-BE" dirty="0" err="1"/>
              <a:t>Intersection</a:t>
            </a:r>
            <a:r>
              <a:rPr lang="nl-BE" dirty="0"/>
              <a:t> </a:t>
            </a:r>
            <a:r>
              <a:rPr lang="nl-BE" dirty="0" err="1"/>
              <a:t>Observer</a:t>
            </a:r>
            <a:endParaRPr lang="nl-BE" dirty="0"/>
          </a:p>
        </p:txBody>
      </p:sp>
    </p:spTree>
    <p:extLst>
      <p:ext uri="{BB962C8B-B14F-4D97-AF65-F5344CB8AC3E}">
        <p14:creationId xmlns:p14="http://schemas.microsoft.com/office/powerpoint/2010/main" val="37037067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err="1"/>
              <a:t>Promises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1572779391"/>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A6E22E"/>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2795527669"/>
              </p:ext>
            </p:extLst>
          </p:nvPr>
        </p:nvGraphicFramePr>
        <p:xfrm>
          <a:off x="976979" y="2132856"/>
          <a:ext cx="7190042" cy="32131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notifyMe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if</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"Notification"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window</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browser does </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support desktop </a:t>
                      </a:r>
                      <a:r>
                        <a:rPr lang="nl-BE" sz="1350" b="0" dirty="0" err="1">
                          <a:solidFill>
                            <a:srgbClr val="E6DB74"/>
                          </a:solidFill>
                          <a:effectLst/>
                          <a:latin typeface="Consolas" panose="020B0609020204030204" pitchFamily="49" charset="0"/>
                        </a:rPr>
                        <a:t>notification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else</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if</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Notification</a:t>
                      </a:r>
                      <a:r>
                        <a:rPr lang="nl-BE" sz="1350" b="0" dirty="0" err="1">
                          <a:solidFill>
                            <a:srgbClr val="F8F8F2"/>
                          </a:solidFill>
                          <a:effectLst/>
                          <a:latin typeface="Consolas" panose="020B0609020204030204" pitchFamily="49" charset="0"/>
                        </a:rPr>
                        <a:t>.permission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granted</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notification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Notification</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"Hi </a:t>
                      </a:r>
                      <a:r>
                        <a:rPr lang="nl-BE" sz="1350" b="0" dirty="0" err="1">
                          <a:solidFill>
                            <a:srgbClr val="E6DB74"/>
                          </a:solidFill>
                          <a:effectLst/>
                          <a:latin typeface="Consolas" panose="020B0609020204030204" pitchFamily="49" charset="0"/>
                        </a:rPr>
                        <a:t>there</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else</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if</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Notification</a:t>
                      </a:r>
                      <a:r>
                        <a:rPr lang="nl-BE" sz="1350" b="0" dirty="0" err="1">
                          <a:solidFill>
                            <a:srgbClr val="F8F8F2"/>
                          </a:solidFill>
                          <a:effectLst/>
                          <a:latin typeface="Consolas" panose="020B0609020204030204" pitchFamily="49" charset="0"/>
                        </a:rPr>
                        <a:t>.permission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denied</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Notification</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requestPermission</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then</a:t>
                      </a:r>
                      <a:r>
                        <a:rPr lang="nl-BE" sz="1350" b="0" dirty="0">
                          <a:solidFill>
                            <a:srgbClr val="F8F8F2"/>
                          </a:solidFill>
                          <a:effectLst/>
                          <a:latin typeface="Consolas" panose="020B0609020204030204" pitchFamily="49" charset="0"/>
                        </a:rPr>
                        <a:t>(</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permission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if</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permission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granted</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notification</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Notification</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"Hi </a:t>
                      </a:r>
                      <a:r>
                        <a:rPr lang="nl-BE" sz="1350" b="0" dirty="0" err="1">
                          <a:solidFill>
                            <a:srgbClr val="E6DB74"/>
                          </a:solidFill>
                          <a:effectLst/>
                          <a:latin typeface="Consolas" panose="020B0609020204030204" pitchFamily="49" charset="0"/>
                        </a:rPr>
                        <a:t>there</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err="1"/>
              <a:t>Oefeniongen</a:t>
            </a:r>
            <a:endParaRPr lang="nl-BE" dirty="0"/>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7" name="Picture 6">
            <a:extLst>
              <a:ext uri="{FF2B5EF4-FFF2-40B4-BE49-F238E27FC236}">
                <a16:creationId xmlns:a16="http://schemas.microsoft.com/office/drawing/2014/main" id="{BCA0D88D-4528-463F-967A-04E4674631D0}"/>
              </a:ext>
            </a:extLst>
          </p:cNvPr>
          <p:cNvPicPr>
            <a:picLocks noChangeAspect="1"/>
          </p:cNvPicPr>
          <p:nvPr/>
        </p:nvPicPr>
        <p:blipFill>
          <a:blip r:embed="rId2"/>
          <a:stretch>
            <a:fillRect/>
          </a:stretch>
        </p:blipFill>
        <p:spPr>
          <a:xfrm>
            <a:off x="4831176" y="1499975"/>
            <a:ext cx="3600400" cy="2060522"/>
          </a:xfrm>
          <a:prstGeom prst="rect">
            <a:avLst/>
          </a:prstGeom>
        </p:spPr>
      </p:pic>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3"/>
          <a:stretch>
            <a:fillRect/>
          </a:stretch>
        </p:blipFill>
        <p:spPr>
          <a:xfrm>
            <a:off x="655321" y="141591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4"/>
          <a:stretch>
            <a:fillRect/>
          </a:stretch>
        </p:blipFill>
        <p:spPr>
          <a:xfrm>
            <a:off x="567125" y="3715779"/>
            <a:ext cx="3888434" cy="2529598"/>
          </a:xfrm>
          <a:prstGeom prst="rect">
            <a:avLst/>
          </a:prstGeom>
        </p:spPr>
      </p:pic>
      <p:pic>
        <p:nvPicPr>
          <p:cNvPr id="13" name="Picture 12">
            <a:extLst>
              <a:ext uri="{FF2B5EF4-FFF2-40B4-BE49-F238E27FC236}">
                <a16:creationId xmlns:a16="http://schemas.microsoft.com/office/drawing/2014/main" id="{9891BA16-7335-402F-A37C-D8101F650869}"/>
              </a:ext>
            </a:extLst>
          </p:cNvPr>
          <p:cNvPicPr>
            <a:picLocks noChangeAspect="1"/>
          </p:cNvPicPr>
          <p:nvPr/>
        </p:nvPicPr>
        <p:blipFill>
          <a:blip r:embed="rId5"/>
          <a:stretch>
            <a:fillRect/>
          </a:stretch>
        </p:blipFill>
        <p:spPr>
          <a:xfrm>
            <a:off x="5306091" y="3651728"/>
            <a:ext cx="2650570" cy="2814464"/>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5502</TotalTime>
  <Words>9657</Words>
  <Application>Microsoft Office PowerPoint</Application>
  <PresentationFormat>On-screen Show (4:3)</PresentationFormat>
  <Paragraphs>1372</Paragraphs>
  <Slides>159</Slides>
  <Notes>108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159</vt:i4>
      </vt:variant>
    </vt:vector>
  </HeadingPairs>
  <TitlesOfParts>
    <vt:vector size="167"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Waar gebruikt</vt:lpstr>
      <vt:lpstr>Callbacks - Event</vt:lpstr>
      <vt:lpstr>Callbacks - ForEach</vt:lpstr>
      <vt:lpstr>Callbacks - SetTimeout</vt:lpstr>
      <vt:lpstr>Callbacks - Voorbeeld</vt:lpstr>
      <vt:lpstr>Callback Hell</vt:lpstr>
      <vt:lpstr>Callback Hell</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PowerPoint Presentation</vt:lpstr>
      <vt:lpstr>Promises - Fetch</vt:lpstr>
      <vt:lpstr>Web API’s - Notifications</vt:lpstr>
      <vt:lpstr>Oefening</vt:lpstr>
      <vt:lpstr>Frameworks</vt:lpstr>
      <vt:lpstr>Frameworks</vt:lpstr>
      <vt:lpstr>Overkoepelende Oefening</vt:lpstr>
      <vt:lpstr>Overkoepelende Oefening</vt:lpstr>
      <vt:lpstr>Overkoepelende Oefening - Willekeurig voorbeeld</vt:lpstr>
      <vt:lpstr>Oefeniongen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519</cp:revision>
  <dcterms:created xsi:type="dcterms:W3CDTF">2019-06-17T09:32:51Z</dcterms:created>
  <dcterms:modified xsi:type="dcterms:W3CDTF">2021-05-11T18:05:52Z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