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Three service Clusters:</a:t>
            </a:r>
          </a:p>
          <a:p>
            <a:pPr marL="291041" indent="-291041">
              <a:buSzPct val="125000"/>
              <a:buChar char="•"/>
            </a:pPr>
            <a:r>
              <a:t>Leader Services (multiple nodes, approx/min 4)</a:t>
            </a:r>
          </a:p>
          <a:p>
            <a:pPr lvl="1" marL="926041" indent="-291041">
              <a:buSzPct val="125000"/>
              <a:buChar char="•"/>
            </a:pPr>
            <a:r>
              <a:t>one leader and multiple are back-ups</a:t>
            </a:r>
          </a:p>
          <a:p>
            <a:pPr lvl="1" marL="926041" indent="-291041">
              <a:buSzPct val="125000"/>
              <a:buChar char="•"/>
            </a:pPr>
            <a:r>
              <a:t>each node has a memtable</a:t>
            </a:r>
          </a:p>
          <a:p>
            <a:pPr lvl="1" marL="926041" indent="-291041">
              <a:buSzPct val="125000"/>
              <a:buChar char="•"/>
            </a:pPr>
            <a:r>
              <a:t>each node has a WAL</a:t>
            </a:r>
          </a:p>
          <a:p>
            <a:pPr marL="291041" indent="-291041">
              <a:buSzPct val="125000"/>
              <a:buChar char="•"/>
            </a:pPr>
            <a:r>
              <a:t>Index Services (multiple nodes, approx/min 5)</a:t>
            </a:r>
          </a:p>
          <a:p>
            <a:pPr lvl="1" marL="926041" indent="-291041">
              <a:buSzPct val="125000"/>
              <a:buChar char="•"/>
            </a:pPr>
            <a:r>
              <a:t>three are exclusively in-memory nodes accepting flushed SSTables from leader service cluster</a:t>
            </a:r>
          </a:p>
          <a:p>
            <a:pPr lvl="1" marL="926041" indent="-291041">
              <a:buSzPct val="125000"/>
              <a:buChar char="•"/>
            </a:pPr>
            <a:r>
              <a:t>two are exclusively used to persist the indexes into disk from the other three in-memory nodes</a:t>
            </a:r>
          </a:p>
          <a:p>
            <a:pPr marL="291041" indent="-291041">
              <a:buSzPct val="125000"/>
              <a:buChar char="•"/>
            </a:pPr>
            <a:r>
              <a:t>Data Store Services (multiple nodes, min 4)</a:t>
            </a:r>
          </a:p>
          <a:p>
            <a:pPr lvl="1" marL="926041" indent="-291041">
              <a:buSzPct val="125000"/>
              <a:buChar char="•"/>
            </a:pPr>
            <a:r>
              <a:t>all nodes will persist the data object’s values received from in-memory index service nodes</a:t>
            </a:r>
          </a:p>
          <a:p>
            <a:pPr lvl="1" marL="926041" indent="-291041">
              <a:buSzPct val="125000"/>
              <a:buChar char="•"/>
            </a:pPr>
            <a:r>
              <a:t>all nodes will retrieve/share the data object’s values to either:</a:t>
            </a:r>
          </a:p>
          <a:p>
            <a:pPr lvl="1" marL="926041" indent="-291041">
              <a:buSzPct val="125000"/>
              <a:buChar char="•"/>
            </a:pPr>
            <a:r>
              <a:t>leader service primary node</a:t>
            </a:r>
          </a:p>
          <a:p>
            <a:pPr lvl="1" marL="926041" indent="-291041">
              <a:buSzPct val="125000"/>
              <a:buChar char="•"/>
            </a:pPr>
            <a:r>
              <a:t>client requesting the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marL="407458" indent="-407458">
              <a:buSzPct val="100000"/>
              <a:buAutoNum type="arabicPeriod" startAt="1"/>
            </a:pPr>
            <a:r>
              <a:t>Each leader service node will independently accept writes coming from the client, filling up their memtable, and backing up to their WAL for precautionary measures.</a:t>
            </a:r>
          </a:p>
          <a:p>
            <a:pPr marL="407458" indent="-407458">
              <a:buSzPct val="100000"/>
              <a:buAutoNum type="arabicPeriod" startAt="1"/>
            </a:pPr>
            <a:r>
              <a:t>Once the threshold has been reached, the leader service node will flush its memtable to the index service cluster. Specifically the in-memory nodes.</a:t>
            </a:r>
          </a:p>
          <a:p>
            <a:pPr lvl="1" marL="926041" indent="-291041">
              <a:buSzPct val="125000"/>
              <a:buChar char="•"/>
            </a:pPr>
            <a:r>
              <a:t>One index service node will pick up a flushed SSTable. The index service node will split the SSTable into the index block and the data block. The index block will remain in the index service cluster while the data block will be stored on the data store service cluster. The index block will have the data object’s keys and corresponding metadata, while its data object value will be hosted on one of the data store service’s nodes, the data block.</a:t>
            </a:r>
          </a:p>
          <a:p>
            <a:pPr marL="407458" indent="-407458">
              <a:buSzPct val="100000"/>
              <a:buAutoNum type="arabicPeriod" startAt="1"/>
            </a:pPr>
            <a:r>
              <a:t>The index service node will flush the data value to the data store service node. The data store node will save/persist the data</a:t>
            </a:r>
          </a:p>
          <a:p>
            <a:pPr marL="407458" indent="-407458">
              <a:buSzPct val="100000"/>
              <a:buAutoNum type="arabicPeriod" startAt="1"/>
            </a:pPr>
            <a:r>
              <a:t>The data store node will then send a confirmation response to the index service node: sending the ID of the data store node storing the value as well as the bytes offset.</a:t>
            </a:r>
          </a:p>
          <a:p>
            <a:pPr lvl="1" marL="926041" indent="-291041">
              <a:buSzPct val="125000"/>
              <a:buChar char="•"/>
            </a:pPr>
            <a:r>
              <a:t>The index service that flushed the data object value should receive the confirmation response from the data store node; with that response, it should save the data store node and bytes offset of the data in the index block.</a:t>
            </a:r>
          </a:p>
          <a:p>
            <a:pPr marL="407458" indent="-407458">
              <a:buSzPct val="100000"/>
              <a:buAutoNum type="arabicPeriod" startAt="1"/>
            </a:pPr>
            <a:r>
              <a:t>Once the index service node completes that process, it should persist its index block to one of the two index service nodes tasked with persisting the index.</a:t>
            </a:r>
          </a:p>
          <a:p>
            <a:pPr marL="407458" indent="-407458">
              <a:buSzPct val="100000"/>
              <a:buAutoNum type="arabicPeriod" startAt="1"/>
            </a:pPr>
            <a:r>
              <a:t>Then repeat; for new writes, updates, and deletions.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marL="407458" indent="-407458">
              <a:buSzPct val="100000"/>
              <a:buAutoNum type="arabicPeriod" startAt="1"/>
            </a:pPr>
            <a:r>
              <a:t>Read requests will be handled by the primary node in the leader service cluster. It will initiate reads from the memtables of all leader service nodes; starting with itself and going through the secondary nodes one by one until it find the latest key from read request.</a:t>
            </a:r>
          </a:p>
          <a:p>
            <a:pPr marL="407458" indent="-407458">
              <a:buSzPct val="100000"/>
              <a:buAutoNum type="arabicPeriod" startAt="1"/>
            </a:pPr>
            <a:r>
              <a:t>If it fails to find the key(s) in the leader service node’s memtables, then the primary node will send request to the index service cluster. Specifically the disk nodes - because that is where the synchronised index block is persisted from the in-memory nodes after every successful write operation. Any one of the disk nodes will handle the request and iterate over the segment tables until the key is found.</a:t>
            </a:r>
          </a:p>
          <a:p>
            <a:pPr marL="407458" indent="-407458">
              <a:buSzPct val="100000"/>
              <a:buAutoNum type="arabicPeriod" startAt="1"/>
            </a:pPr>
            <a:r>
              <a:t>Once the key is found, the disk node will send the key’s information (metadata) to the leader service’s primary node. The metadata will include the following</a:t>
            </a:r>
          </a:p>
          <a:p>
            <a:pPr lvl="1" marL="1296458" indent="-407458">
              <a:buSzPct val="100000"/>
              <a:buAutoNum type="alphaUcPeriod" startAt="1"/>
            </a:pPr>
            <a:r>
              <a:t>single scans = key: [[value], timestamp, version, predecessor]</a:t>
            </a:r>
          </a:p>
          <a:p>
            <a:pPr lvl="1" marL="1296458" indent="-407458">
              <a:buSzPct val="100000"/>
              <a:buAutoNum type="alphaUcPeriod" startAt="1"/>
            </a:pPr>
            <a:r>
              <a:t>range scans = k1: [[val], ts, ver, pre]…kn: [[val], ts, ver, pre]</a:t>
            </a:r>
          </a:p>
          <a:p>
            <a:pPr lvl="1" marL="1296458" indent="-407458">
              <a:buSzPct val="100000"/>
              <a:buAutoNum type="alphaUcPeriod" startAt="1"/>
            </a:pPr>
            <a:r>
              <a:t>The value metadata in the key is comprised of the following:</a:t>
            </a:r>
          </a:p>
          <a:p>
            <a:pPr lvl="2" marL="1561041" indent="-291041">
              <a:buSzPct val="125000"/>
              <a:buChar char="•"/>
            </a:pPr>
            <a:r>
              <a:t>ID of data store service node</a:t>
            </a:r>
          </a:p>
          <a:p>
            <a:pPr lvl="2" marL="1561041" indent="-291041">
              <a:buSzPct val="125000"/>
              <a:buChar char="•"/>
            </a:pPr>
            <a:r>
              <a:t>byte offsets of where the value(s) are store</a:t>
            </a:r>
          </a:p>
          <a:p>
            <a:pPr marL="407458" indent="-407458">
              <a:buSzPct val="100000"/>
              <a:buAutoNum type="arabicPeriod" startAt="1"/>
            </a:pPr>
            <a:r>
              <a:t>The primary node will then send request to data store service cluster. Specifically the data store node that hosts the key’s value.</a:t>
            </a:r>
          </a:p>
          <a:p>
            <a:pPr lvl="1" marL="1296458" indent="-407458">
              <a:buSzPct val="100000"/>
              <a:buAutoNum type="alphaUcPeriod" startAt="4"/>
            </a:pPr>
            <a:r>
              <a:t>The leader service primary node will initiate a connection with data store service node to get the data object’s value. The leader service primary node will then send the necessary data to the client.</a:t>
            </a:r>
          </a:p>
          <a:p>
            <a:pPr lvl="1" marL="1296458" indent="-407458">
              <a:buSzPct val="100000"/>
              <a:buAutoNum type="alphaUcPeriod" startAt="4"/>
            </a:pPr>
            <a:r>
              <a:t>The leader service primary node will then send the client request to that specific data store service node to communicate directly. The data store node will then send the necessary data to the client.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marL="407458" indent="-407458">
              <a:buSzPct val="100000"/>
              <a:buAutoNum type="arabicPeriod" startAt="1"/>
            </a:pPr>
            <a:r>
              <a:t>The index service cluster - specifically the disk nodes - will have the index. This will include the sorted keys (key: [[value], timestamp, version, predecessor]) as well as duplicates, since this system does not discard updated keys with older timestamps, as well as keys marked for termination (keys containing tombstones or dormant/death certificates). The versioning process will occur here.</a:t>
            </a:r>
          </a:p>
          <a:p>
            <a:pPr marL="407458" indent="-407458">
              <a:buSzPct val="100000"/>
              <a:buAutoNum type="arabicPeriod" startAt="1"/>
            </a:pPr>
            <a:r>
              <a:t>The index in disk nodes in the index service clusters are synchronised. Therefore, versioning operation will occur on any node, then it will propagate the changes to the other nodes to persist and sync.</a:t>
            </a:r>
          </a:p>
          <a:p>
            <a:pPr marL="407458" indent="-407458">
              <a:buSzPct val="100000"/>
              <a:buAutoNum type="arabicPeriod" startAt="1"/>
            </a:pPr>
            <a:r>
              <a:t>Thus, the design will undergo a merging/reconciliation process</a:t>
            </a:r>
          </a:p>
          <a:p>
            <a:pPr lvl="1" marL="1296458" indent="-407458">
              <a:buSzPct val="100000"/>
              <a:buAutoNum type="alphaUcPeriod" startAt="1"/>
            </a:pPr>
            <a:r>
              <a:t>This process is meant to sort the keys.</a:t>
            </a:r>
          </a:p>
          <a:p>
            <a:pPr lvl="1" marL="1296458" indent="-407458">
              <a:buSzPct val="100000"/>
              <a:buAutoNum type="alphaUcPeriod" startAt="1"/>
            </a:pPr>
            <a:r>
              <a:t>This will reclaim some storage capacity. </a:t>
            </a:r>
          </a:p>
          <a:p>
            <a:pPr lvl="1" marL="1296458" indent="-407458">
              <a:buSzPct val="100000"/>
              <a:buAutoNum type="alphaUcPeriod" startAt="1"/>
            </a:pPr>
            <a:r>
              <a:t>This process will use a Tree Data Structure to sort and store keys from old segments into new segments in a two-way sorting sequence:</a:t>
            </a:r>
          </a:p>
          <a:p>
            <a:pPr lvl="2" marL="2185458" indent="-407458">
              <a:buSzPct val="100000"/>
              <a:buAutoNum type="alphaUcPeriod" startAt="1"/>
            </a:pPr>
            <a:r>
              <a:t>first by key</a:t>
            </a:r>
          </a:p>
          <a:p>
            <a:pPr lvl="2" marL="2185458" indent="-407458">
              <a:buSzPct val="100000"/>
              <a:buAutoNum type="alphaUcPeriod" startAt="1"/>
            </a:pPr>
            <a:r>
              <a:t>then by timestamp</a:t>
            </a:r>
          </a:p>
          <a:p>
            <a:pPr lvl="1" marL="1296458" indent="-407458">
              <a:buSzPct val="100000"/>
              <a:buAutoNum type="alphaUcPeriod" startAt="1"/>
            </a:pPr>
            <a:r>
              <a:t>A sorting mechanism similar to memtable’s Tree DS to sort incoming writes.</a:t>
            </a:r>
          </a:p>
          <a:p>
            <a:pPr marL="407458" indent="-407458">
              <a:buSzPct val="100000"/>
              <a:buAutoNum type="arabicPeriod" startAt="1"/>
            </a:pPr>
            <a:r>
              <a:t>Afterwards, all the keys (duplicates and unique) will be sorted in order of the key, then its timestamp. This will ease/optimise range scans for viewing versions of data for the same key, and otherwise.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1pPr>
      <a:lvl2pPr marL="0" marR="0" indent="4572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2pPr>
      <a:lvl3pPr marL="0" marR="0" indent="9144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3pPr>
      <a:lvl4pPr marL="0" marR="0" indent="13716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4pPr>
      <a:lvl5pPr marL="0" marR="0" indent="18288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5pPr>
      <a:lvl6pPr marL="0" marR="0" indent="22860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6pPr>
      <a:lvl7pPr marL="0" marR="0" indent="27432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7pPr>
      <a:lvl8pPr marL="0" marR="0" indent="32004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8pPr>
      <a:lvl9pPr marL="0" marR="0" indent="3657600" algn="ctr" defTabSz="825500" rtl="0" latinLnBrk="0">
        <a:lnSpc>
          <a:spcPct val="100000"/>
        </a:lnSpc>
        <a:spcBef>
          <a:spcPts val="0"/>
        </a:spcBef>
        <a:spcAft>
          <a:spcPts val="0"/>
        </a:spcAft>
        <a:buClrTx/>
        <a:buSzTx/>
        <a:buFontTx/>
        <a:buNone/>
        <a:tabLst/>
        <a:defRPr b="1" baseline="0" cap="none" i="0" spc="0" strike="noStrike" sz="24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9.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reliminary Storage Engine Design - v4, pt2"/>
          <p:cNvSpPr txBox="1"/>
          <p:nvPr>
            <p:ph type="subTitle" sz="quarter" idx="1"/>
          </p:nvPr>
        </p:nvSpPr>
        <p:spPr>
          <a:prstGeom prst="rect">
            <a:avLst/>
          </a:prstGeom>
        </p:spPr>
        <p:txBody>
          <a:bodyPr/>
          <a:lstStyle>
            <a:lvl1pPr>
              <a:defRPr b="1" sz="4300"/>
            </a:lvl1pPr>
          </a:lstStyle>
          <a:p>
            <a:pPr/>
            <a:r>
              <a:t>Preliminary Storage Engine Design - v4, pt2</a:t>
            </a:r>
          </a:p>
        </p:txBody>
      </p:sp>
      <p:sp>
        <p:nvSpPr>
          <p:cNvPr id="120" name="Storage System Design"/>
          <p:cNvSpPr txBox="1"/>
          <p:nvPr>
            <p:ph type="ctrTitle"/>
          </p:nvPr>
        </p:nvSpPr>
        <p:spPr>
          <a:prstGeom prst="rect">
            <a:avLst/>
          </a:prstGeom>
        </p:spPr>
        <p:txBody>
          <a:bodyPr/>
          <a:lstStyle>
            <a:lvl1pPr defTabSz="2438338">
              <a:lnSpc>
                <a:spcPct val="80000"/>
              </a:lnSpc>
              <a:defRPr b="1" spc="-232" sz="11600">
                <a:latin typeface="Helvetica Neue"/>
                <a:ea typeface="Helvetica Neue"/>
                <a:cs typeface="Helvetica Neue"/>
                <a:sym typeface="Helvetica Neue"/>
              </a:defRPr>
            </a:lvl1pPr>
          </a:lstStyle>
          <a:p>
            <a:pPr/>
            <a:r>
              <a:t>Storage System Design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Rectangle"/>
          <p:cNvSpPr/>
          <p:nvPr/>
        </p:nvSpPr>
        <p:spPr>
          <a:xfrm>
            <a:off x="7312761" y="-51689"/>
            <a:ext cx="9758479" cy="13819378"/>
          </a:xfrm>
          <a:prstGeom prst="rect">
            <a:avLst/>
          </a:prstGeom>
          <a:solidFill>
            <a:srgbClr val="5E5E5E"/>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3" name="Rectangle"/>
          <p:cNvSpPr/>
          <p:nvPr/>
        </p:nvSpPr>
        <p:spPr>
          <a:xfrm>
            <a:off x="16918029" y="-51689"/>
            <a:ext cx="7417495" cy="13819378"/>
          </a:xfrm>
          <a:prstGeom prst="rect">
            <a:avLst/>
          </a:prstGeom>
          <a:solidFill>
            <a:srgbClr val="D5D5D5"/>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4" name="Rectangle"/>
          <p:cNvSpPr/>
          <p:nvPr/>
        </p:nvSpPr>
        <p:spPr>
          <a:xfrm>
            <a:off x="-49171" y="-51689"/>
            <a:ext cx="7417495" cy="13819378"/>
          </a:xfrm>
          <a:prstGeom prst="rect">
            <a:avLst/>
          </a:prstGeom>
          <a:solidFill>
            <a:srgbClr val="D5D5D5"/>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125" name="Image" descr="Image"/>
          <p:cNvPicPr>
            <a:picLocks noChangeAspect="1"/>
          </p:cNvPicPr>
          <p:nvPr/>
        </p:nvPicPr>
        <p:blipFill>
          <a:blip r:embed="rId3">
            <a:extLst/>
          </a:blip>
          <a:stretch>
            <a:fillRect/>
          </a:stretch>
        </p:blipFill>
        <p:spPr>
          <a:xfrm>
            <a:off x="636206" y="353508"/>
            <a:ext cx="5753101" cy="4711701"/>
          </a:xfrm>
          <a:prstGeom prst="rect">
            <a:avLst/>
          </a:prstGeom>
          <a:ln w="12700">
            <a:miter lim="400000"/>
          </a:ln>
        </p:spPr>
      </p:pic>
      <p:pic>
        <p:nvPicPr>
          <p:cNvPr id="126" name="Image" descr="Image"/>
          <p:cNvPicPr>
            <a:picLocks noChangeAspect="1"/>
          </p:cNvPicPr>
          <p:nvPr/>
        </p:nvPicPr>
        <p:blipFill>
          <a:blip r:embed="rId4">
            <a:extLst/>
          </a:blip>
          <a:stretch>
            <a:fillRect/>
          </a:stretch>
        </p:blipFill>
        <p:spPr>
          <a:xfrm>
            <a:off x="7818826" y="1064707"/>
            <a:ext cx="8648701" cy="3695701"/>
          </a:xfrm>
          <a:prstGeom prst="rect">
            <a:avLst/>
          </a:prstGeom>
          <a:ln w="12700">
            <a:miter lim="400000"/>
          </a:ln>
        </p:spPr>
      </p:pic>
      <p:pic>
        <p:nvPicPr>
          <p:cNvPr id="127" name="Image" descr="Image"/>
          <p:cNvPicPr>
            <a:picLocks noChangeAspect="1"/>
          </p:cNvPicPr>
          <p:nvPr/>
        </p:nvPicPr>
        <p:blipFill>
          <a:blip r:embed="rId5">
            <a:extLst/>
          </a:blip>
          <a:stretch>
            <a:fillRect/>
          </a:stretch>
        </p:blipFill>
        <p:spPr>
          <a:xfrm>
            <a:off x="17616876" y="429708"/>
            <a:ext cx="6019801" cy="4559301"/>
          </a:xfrm>
          <a:prstGeom prst="rect">
            <a:avLst/>
          </a:prstGeom>
          <a:ln w="12700">
            <a:miter lim="400000"/>
          </a:ln>
        </p:spPr>
      </p:pic>
      <p:sp>
        <p:nvSpPr>
          <p:cNvPr id="128" name="Leader Services…"/>
          <p:cNvSpPr txBox="1"/>
          <p:nvPr/>
        </p:nvSpPr>
        <p:spPr>
          <a:xfrm>
            <a:off x="52768" y="5993383"/>
            <a:ext cx="6919977" cy="28468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u="sng"/>
            </a:pPr>
            <a:r>
              <a:t>Leader Services</a:t>
            </a:r>
          </a:p>
          <a:p>
            <a:pPr algn="l">
              <a:defRPr b="0"/>
            </a:pPr>
          </a:p>
          <a:p>
            <a:pPr marL="396874" indent="-396874" algn="l">
              <a:buSzPct val="125000"/>
              <a:buChar char="•"/>
              <a:defRPr b="0"/>
            </a:pPr>
            <a:r>
              <a:t>Multiple nodes, approx/min 4</a:t>
            </a:r>
          </a:p>
          <a:p>
            <a:pPr marL="396874" indent="-396874" algn="l">
              <a:buSzPct val="125000"/>
              <a:buChar char="•"/>
              <a:defRPr b="0"/>
            </a:pPr>
            <a:r>
              <a:t>One leader and multiple are back-ups</a:t>
            </a:r>
          </a:p>
          <a:p>
            <a:pPr marL="396874" indent="-396874" algn="l">
              <a:buSzPct val="125000"/>
              <a:buChar char="•"/>
              <a:defRPr b="0"/>
            </a:pPr>
            <a:r>
              <a:t>Each node has a memtable</a:t>
            </a:r>
          </a:p>
          <a:p>
            <a:pPr marL="396874" indent="-396874" algn="l">
              <a:buSzPct val="125000"/>
              <a:buChar char="•"/>
              <a:defRPr b="0"/>
            </a:pPr>
            <a:r>
              <a:t>Each node has a WAL</a:t>
            </a:r>
          </a:p>
        </p:txBody>
      </p:sp>
      <p:sp>
        <p:nvSpPr>
          <p:cNvPr id="129" name="Index Services…"/>
          <p:cNvSpPr txBox="1"/>
          <p:nvPr/>
        </p:nvSpPr>
        <p:spPr>
          <a:xfrm>
            <a:off x="7715153" y="5733033"/>
            <a:ext cx="8752374" cy="37739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u="sng">
                <a:solidFill>
                  <a:srgbClr val="FFFFFF"/>
                </a:solidFill>
              </a:defRPr>
            </a:pPr>
            <a:r>
              <a:t>Index Services </a:t>
            </a:r>
          </a:p>
          <a:p>
            <a:pPr algn="l">
              <a:defRPr u="sng">
                <a:solidFill>
                  <a:srgbClr val="FFFFFF"/>
                </a:solidFill>
              </a:defRPr>
            </a:pPr>
          </a:p>
          <a:p>
            <a:pPr marL="396874" indent="-396874" algn="l">
              <a:buSzPct val="125000"/>
              <a:buChar char="•"/>
              <a:defRPr u="sng">
                <a:solidFill>
                  <a:srgbClr val="FFFFFF"/>
                </a:solidFill>
              </a:defRPr>
            </a:pPr>
            <a:r>
              <a:rPr b="0" u="none"/>
              <a:t>Multiple nodes, approx/min 5</a:t>
            </a:r>
          </a:p>
          <a:p>
            <a:pPr marL="396874" indent="-396874" algn="l">
              <a:buSzPct val="125000"/>
              <a:buChar char="•"/>
              <a:defRPr b="0">
                <a:solidFill>
                  <a:srgbClr val="FFFFFF"/>
                </a:solidFill>
              </a:defRPr>
            </a:pPr>
            <a:r>
              <a:t>Three are exclusively in-memory nodes accepting flushed SSTables from leader service cluster</a:t>
            </a:r>
          </a:p>
          <a:p>
            <a:pPr marL="396874" indent="-396874" algn="l">
              <a:buSzPct val="125000"/>
              <a:buChar char="•"/>
              <a:defRPr b="0">
                <a:solidFill>
                  <a:srgbClr val="FFFFFF"/>
                </a:solidFill>
              </a:defRPr>
            </a:pPr>
            <a:r>
              <a:t>Two are exclusively used to persist the indexes into disk from the other three in-memory nodes</a:t>
            </a:r>
          </a:p>
        </p:txBody>
      </p:sp>
      <p:sp>
        <p:nvSpPr>
          <p:cNvPr id="130" name="Data Store Services…"/>
          <p:cNvSpPr txBox="1"/>
          <p:nvPr/>
        </p:nvSpPr>
        <p:spPr>
          <a:xfrm>
            <a:off x="17418068" y="5993383"/>
            <a:ext cx="6183502" cy="2846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u="sng"/>
            </a:pPr>
            <a:r>
              <a:t>Data Store Services</a:t>
            </a:r>
          </a:p>
          <a:p>
            <a:pPr algn="l">
              <a:defRPr b="0"/>
            </a:pPr>
          </a:p>
          <a:p>
            <a:pPr marL="396874" indent="-396874" algn="l">
              <a:buSzPct val="125000"/>
              <a:buChar char="•"/>
              <a:defRPr b="0"/>
            </a:pPr>
            <a:r>
              <a:t>Multiple nodes, min 4</a:t>
            </a:r>
          </a:p>
          <a:p>
            <a:pPr marL="396874" indent="-396874" algn="l">
              <a:buSzPct val="125000"/>
              <a:buChar char="•"/>
              <a:defRPr b="0"/>
            </a:pPr>
            <a:r>
              <a:t>All nodes will persist the data object’s values received from in-memory index service nodes</a:t>
            </a:r>
          </a:p>
        </p:txBody>
      </p:sp>
      <p:sp>
        <p:nvSpPr>
          <p:cNvPr id="131" name="Slide Number"/>
          <p:cNvSpPr txBox="1"/>
          <p:nvPr>
            <p:ph type="sldNum" sz="quarter" idx="4294967295"/>
          </p:nvPr>
        </p:nvSpPr>
        <p:spPr>
          <a:xfrm>
            <a:off x="0" y="13155552"/>
            <a:ext cx="639369" cy="560449"/>
          </a:xfrm>
          <a:prstGeom prst="rect">
            <a:avLst/>
          </a:prstGeom>
          <a:extLst>
            <a:ext uri="{C572A759-6A51-4108-AA02-DFA0A04FC94B}">
              <ma14:wrappingTextBoxFlag xmlns:ma14="http://schemas.microsoft.com/office/mac/drawingml/2011/main" val="1"/>
            </a:ext>
          </a:extLst>
        </p:spPr>
        <p:txBody>
          <a:bodyPr wrap="square"/>
          <a:lstStyle>
            <a:lvl1pPr>
              <a:defRPr sz="30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2"/>
      <p:bldP build="whole" bldLvl="1" animBg="1" rev="0" advAuto="0" spid="128" grpId="4"/>
      <p:bldP build="whole" bldLvl="1" animBg="1" rev="0" advAuto="0" spid="127" grpId="3"/>
      <p:bldP build="whole" bldLvl="1" animBg="1" rev="0" advAuto="0" spid="129" grpId="5"/>
      <p:bldP build="whole" bldLvl="1" animBg="1" rev="0" advAuto="0" spid="125" grpId="1"/>
      <p:bldP build="whole" bldLvl="1" animBg="1" rev="0" advAuto="0" spid="130" grpId="6"/>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3">
            <a:extLst/>
          </a:blip>
          <a:stretch>
            <a:fillRect/>
          </a:stretch>
        </p:blipFill>
        <p:spPr>
          <a:xfrm>
            <a:off x="4464155" y="2527155"/>
            <a:ext cx="15455690" cy="11188845"/>
          </a:xfrm>
          <a:prstGeom prst="rect">
            <a:avLst/>
          </a:prstGeom>
          <a:ln w="12700">
            <a:miter lim="400000"/>
          </a:ln>
        </p:spPr>
      </p:pic>
      <p:grpSp>
        <p:nvGrpSpPr>
          <p:cNvPr id="141" name="Group"/>
          <p:cNvGrpSpPr/>
          <p:nvPr/>
        </p:nvGrpSpPr>
        <p:grpSpPr>
          <a:xfrm>
            <a:off x="11887200" y="46801"/>
            <a:ext cx="4430995" cy="2340800"/>
            <a:chOff x="0" y="0"/>
            <a:chExt cx="4430994" cy="2340798"/>
          </a:xfrm>
        </p:grpSpPr>
        <p:sp>
          <p:nvSpPr>
            <p:cNvPr id="136" name="Line"/>
            <p:cNvSpPr/>
            <p:nvPr/>
          </p:nvSpPr>
          <p:spPr>
            <a:xfrm flipH="1">
              <a:off x="2071760" y="892688"/>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37" name="Line"/>
            <p:cNvSpPr/>
            <p:nvPr/>
          </p:nvSpPr>
          <p:spPr>
            <a:xfrm flipH="1">
              <a:off x="2706760" y="892688"/>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38" name="Line"/>
            <p:cNvSpPr/>
            <p:nvPr/>
          </p:nvSpPr>
          <p:spPr>
            <a:xfrm>
              <a:off x="3341760" y="892688"/>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39" name="1"/>
            <p:cNvSpPr/>
            <p:nvPr/>
          </p:nvSpPr>
          <p:spPr>
            <a:xfrm>
              <a:off x="0" y="0"/>
              <a:ext cx="1270000" cy="1270000"/>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1</a:t>
              </a:r>
            </a:p>
          </p:txBody>
        </p:sp>
        <p:sp>
          <p:nvSpPr>
            <p:cNvPr id="140" name="Incoming writes"/>
            <p:cNvSpPr txBox="1"/>
            <p:nvPr/>
          </p:nvSpPr>
          <p:spPr>
            <a:xfrm>
              <a:off x="1404711" y="192685"/>
              <a:ext cx="3026284"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Incoming writes</a:t>
              </a:r>
            </a:p>
          </p:txBody>
        </p:sp>
      </p:grpSp>
      <p:grpSp>
        <p:nvGrpSpPr>
          <p:cNvPr id="145" name="Group"/>
          <p:cNvGrpSpPr/>
          <p:nvPr/>
        </p:nvGrpSpPr>
        <p:grpSpPr>
          <a:xfrm>
            <a:off x="6076241" y="10037330"/>
            <a:ext cx="5278350" cy="3103181"/>
            <a:chOff x="0" y="0"/>
            <a:chExt cx="5278348" cy="3103179"/>
          </a:xfrm>
        </p:grpSpPr>
        <p:sp>
          <p:nvSpPr>
            <p:cNvPr id="162" name="Connection Line"/>
            <p:cNvSpPr/>
            <p:nvPr/>
          </p:nvSpPr>
          <p:spPr>
            <a:xfrm>
              <a:off x="0" y="0"/>
              <a:ext cx="4336257" cy="3103180"/>
            </a:xfrm>
            <a:custGeom>
              <a:avLst/>
              <a:gdLst/>
              <a:ahLst/>
              <a:cxnLst>
                <a:cxn ang="0">
                  <a:pos x="wd2" y="hd2"/>
                </a:cxn>
                <a:cxn ang="5400000">
                  <a:pos x="wd2" y="hd2"/>
                </a:cxn>
                <a:cxn ang="10800000">
                  <a:pos x="wd2" y="hd2"/>
                </a:cxn>
                <a:cxn ang="16200000">
                  <a:pos x="wd2" y="hd2"/>
                </a:cxn>
              </a:cxnLst>
              <a:rect l="0" t="0" r="r" b="b"/>
              <a:pathLst>
                <a:path w="21600" h="19877" fill="norm" stroke="1" extrusionOk="0">
                  <a:moveTo>
                    <a:pt x="21600" y="19489"/>
                  </a:moveTo>
                  <a:cubicBezTo>
                    <a:pt x="7281" y="21600"/>
                    <a:pt x="81" y="15104"/>
                    <a:pt x="0" y="0"/>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43" name="3"/>
            <p:cNvSpPr/>
            <p:nvPr/>
          </p:nvSpPr>
          <p:spPr>
            <a:xfrm>
              <a:off x="194412" y="1446342"/>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3</a:t>
              </a:r>
            </a:p>
          </p:txBody>
        </p:sp>
        <p:sp>
          <p:nvSpPr>
            <p:cNvPr id="144" name="Flush to data store"/>
            <p:cNvSpPr txBox="1"/>
            <p:nvPr/>
          </p:nvSpPr>
          <p:spPr>
            <a:xfrm>
              <a:off x="1762861" y="1978918"/>
              <a:ext cx="3515488"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Flush to data store</a:t>
              </a:r>
            </a:p>
          </p:txBody>
        </p:sp>
      </p:grpSp>
      <p:grpSp>
        <p:nvGrpSpPr>
          <p:cNvPr id="149" name="Group"/>
          <p:cNvGrpSpPr/>
          <p:nvPr/>
        </p:nvGrpSpPr>
        <p:grpSpPr>
          <a:xfrm>
            <a:off x="11520965" y="7892977"/>
            <a:ext cx="6332469" cy="1979254"/>
            <a:chOff x="0" y="0"/>
            <a:chExt cx="6332468" cy="1979253"/>
          </a:xfrm>
        </p:grpSpPr>
        <p:sp>
          <p:nvSpPr>
            <p:cNvPr id="163" name="Connection Line"/>
            <p:cNvSpPr/>
            <p:nvPr/>
          </p:nvSpPr>
          <p:spPr>
            <a:xfrm>
              <a:off x="0" y="347339"/>
              <a:ext cx="2596258" cy="1631915"/>
            </a:xfrm>
            <a:custGeom>
              <a:avLst/>
              <a:gdLst/>
              <a:ahLst/>
              <a:cxnLst>
                <a:cxn ang="0">
                  <a:pos x="wd2" y="hd2"/>
                </a:cxn>
                <a:cxn ang="5400000">
                  <a:pos x="wd2" y="hd2"/>
                </a:cxn>
                <a:cxn ang="10800000">
                  <a:pos x="wd2" y="hd2"/>
                </a:cxn>
                <a:cxn ang="16200000">
                  <a:pos x="wd2" y="hd2"/>
                </a:cxn>
              </a:cxnLst>
              <a:rect l="0" t="0" r="r" b="b"/>
              <a:pathLst>
                <a:path w="21600" h="19635" fill="norm" stroke="1" extrusionOk="0">
                  <a:moveTo>
                    <a:pt x="0" y="525"/>
                  </a:moveTo>
                  <a:cubicBezTo>
                    <a:pt x="13791" y="-1965"/>
                    <a:pt x="20991" y="4405"/>
                    <a:pt x="21600" y="19635"/>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47" name="4"/>
            <p:cNvSpPr/>
            <p:nvPr/>
          </p:nvSpPr>
          <p:spPr>
            <a:xfrm>
              <a:off x="1037965" y="0"/>
              <a:ext cx="1270001" cy="1270000"/>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4</a:t>
              </a:r>
            </a:p>
          </p:txBody>
        </p:sp>
        <p:sp>
          <p:nvSpPr>
            <p:cNvPr id="148" name="Confirm persistence"/>
            <p:cNvSpPr txBox="1"/>
            <p:nvPr/>
          </p:nvSpPr>
          <p:spPr>
            <a:xfrm>
              <a:off x="2521706" y="176975"/>
              <a:ext cx="3810763"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Confirm persistence</a:t>
              </a:r>
            </a:p>
          </p:txBody>
        </p:sp>
      </p:grpSp>
      <p:sp>
        <p:nvSpPr>
          <p:cNvPr id="150" name="Slide Number"/>
          <p:cNvSpPr txBox="1"/>
          <p:nvPr>
            <p:ph type="sldNum" sz="quarter" idx="4294967295"/>
          </p:nvPr>
        </p:nvSpPr>
        <p:spPr>
          <a:xfrm>
            <a:off x="0" y="13035638"/>
            <a:ext cx="639369" cy="648612"/>
          </a:xfrm>
          <a:prstGeom prst="rect">
            <a:avLst/>
          </a:prstGeom>
          <a:solidFill>
            <a:srgbClr val="FFFFFF"/>
          </a:solidFill>
          <a:ln w="63500">
            <a:solidFill>
              <a:srgbClr val="000000"/>
            </a:solidFill>
            <a:prstDash val="sysDot"/>
          </a:ln>
          <a:extLst>
            <a:ext uri="{C572A759-6A51-4108-AA02-DFA0A04FC94B}">
              <ma14:wrappingTextBoxFlag xmlns:ma14="http://schemas.microsoft.com/office/mac/drawingml/2011/main" val="1"/>
            </a:ext>
          </a:extLst>
        </p:spPr>
        <p:txBody>
          <a:bodyPr wrap="square"/>
          <a:lstStyle>
            <a:lvl1pPr>
              <a:defRPr b="0" sz="3200">
                <a:solidFill>
                  <a:srgbClr val="000000"/>
                </a:solidFill>
                <a:latin typeface="+mn-lt"/>
                <a:ea typeface="+mn-ea"/>
                <a:cs typeface="+mn-cs"/>
                <a:sym typeface="Helvetica Neue Medium"/>
              </a:defRPr>
            </a:lvl1pPr>
          </a:lstStyle>
          <a:p>
            <a:pPr/>
            <a:fld id="{86CB4B4D-7CA3-9044-876B-883B54F8677D}" type="slidenum"/>
          </a:p>
        </p:txBody>
      </p:sp>
      <p:grpSp>
        <p:nvGrpSpPr>
          <p:cNvPr id="155" name="Group"/>
          <p:cNvGrpSpPr/>
          <p:nvPr/>
        </p:nvGrpSpPr>
        <p:grpSpPr>
          <a:xfrm>
            <a:off x="5740399" y="1486076"/>
            <a:ext cx="6639607" cy="7379493"/>
            <a:chOff x="0" y="0"/>
            <a:chExt cx="6639605" cy="7379492"/>
          </a:xfrm>
        </p:grpSpPr>
        <p:sp>
          <p:nvSpPr>
            <p:cNvPr id="151" name="Flush to index"/>
            <p:cNvSpPr txBox="1"/>
            <p:nvPr/>
          </p:nvSpPr>
          <p:spPr>
            <a:xfrm>
              <a:off x="2149630" y="1256299"/>
              <a:ext cx="2654047"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Flush to index</a:t>
              </a:r>
            </a:p>
          </p:txBody>
        </p:sp>
        <p:sp>
          <p:nvSpPr>
            <p:cNvPr id="164" name="Connection Line"/>
            <p:cNvSpPr/>
            <p:nvPr/>
          </p:nvSpPr>
          <p:spPr>
            <a:xfrm>
              <a:off x="148139" y="394945"/>
              <a:ext cx="6491467" cy="4570850"/>
            </a:xfrm>
            <a:custGeom>
              <a:avLst/>
              <a:gdLst/>
              <a:ahLst/>
              <a:cxnLst>
                <a:cxn ang="0">
                  <a:pos x="wd2" y="hd2"/>
                </a:cxn>
                <a:cxn ang="5400000">
                  <a:pos x="wd2" y="hd2"/>
                </a:cxn>
                <a:cxn ang="10800000">
                  <a:pos x="wd2" y="hd2"/>
                </a:cxn>
                <a:cxn ang="16200000">
                  <a:pos x="wd2" y="hd2"/>
                </a:cxn>
              </a:cxnLst>
              <a:rect l="0" t="0" r="r" b="b"/>
              <a:pathLst>
                <a:path w="17137" h="17391" fill="norm" stroke="1" extrusionOk="0">
                  <a:moveTo>
                    <a:pt x="4858" y="17391"/>
                  </a:moveTo>
                  <a:cubicBezTo>
                    <a:pt x="-4463" y="272"/>
                    <a:pt x="-370" y="-4209"/>
                    <a:pt x="17137" y="3948"/>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53" name="2"/>
            <p:cNvSpPr/>
            <p:nvPr/>
          </p:nvSpPr>
          <p:spPr>
            <a:xfrm>
              <a:off x="0" y="0"/>
              <a:ext cx="1270000" cy="1270000"/>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2</a:t>
              </a:r>
            </a:p>
          </p:txBody>
        </p:sp>
        <p:sp>
          <p:nvSpPr>
            <p:cNvPr id="154" name="Rectangle"/>
            <p:cNvSpPr/>
            <p:nvPr/>
          </p:nvSpPr>
          <p:spPr>
            <a:xfrm>
              <a:off x="2130452" y="5504615"/>
              <a:ext cx="3451988" cy="1874878"/>
            </a:xfrm>
            <a:prstGeom prst="rect">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grpSp>
        <p:nvGrpSpPr>
          <p:cNvPr id="160" name="Group"/>
          <p:cNvGrpSpPr/>
          <p:nvPr/>
        </p:nvGrpSpPr>
        <p:grpSpPr>
          <a:xfrm>
            <a:off x="5189546" y="5449460"/>
            <a:ext cx="7627704" cy="5148098"/>
            <a:chOff x="0" y="0"/>
            <a:chExt cx="7627703" cy="5148096"/>
          </a:xfrm>
        </p:grpSpPr>
        <p:sp>
          <p:nvSpPr>
            <p:cNvPr id="165" name="Connection Line"/>
            <p:cNvSpPr/>
            <p:nvPr/>
          </p:nvSpPr>
          <p:spPr>
            <a:xfrm>
              <a:off x="0" y="630306"/>
              <a:ext cx="2740444" cy="1212125"/>
            </a:xfrm>
            <a:custGeom>
              <a:avLst/>
              <a:gdLst/>
              <a:ahLst/>
              <a:cxnLst>
                <a:cxn ang="0">
                  <a:pos x="wd2" y="hd2"/>
                </a:cxn>
                <a:cxn ang="5400000">
                  <a:pos x="wd2" y="hd2"/>
                </a:cxn>
                <a:cxn ang="10800000">
                  <a:pos x="wd2" y="hd2"/>
                </a:cxn>
                <a:cxn ang="16200000">
                  <a:pos x="wd2" y="hd2"/>
                </a:cxn>
              </a:cxnLst>
              <a:rect l="0" t="0" r="r" b="b"/>
              <a:pathLst>
                <a:path w="18263" h="16257" fill="norm" stroke="1" extrusionOk="0">
                  <a:moveTo>
                    <a:pt x="1963" y="16257"/>
                  </a:moveTo>
                  <a:cubicBezTo>
                    <a:pt x="-3337" y="-4136"/>
                    <a:pt x="2096" y="-5343"/>
                    <a:pt x="18263" y="12635"/>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66" name="Connection Line"/>
            <p:cNvSpPr/>
            <p:nvPr/>
          </p:nvSpPr>
          <p:spPr>
            <a:xfrm>
              <a:off x="2419819" y="3408162"/>
              <a:ext cx="2127945" cy="442044"/>
            </a:xfrm>
            <a:custGeom>
              <a:avLst/>
              <a:gdLst/>
              <a:ahLst/>
              <a:cxnLst>
                <a:cxn ang="0">
                  <a:pos x="wd2" y="hd2"/>
                </a:cxn>
                <a:cxn ang="5400000">
                  <a:pos x="wd2" y="hd2"/>
                </a:cxn>
                <a:cxn ang="10800000">
                  <a:pos x="wd2" y="hd2"/>
                </a:cxn>
                <a:cxn ang="16200000">
                  <a:pos x="wd2" y="hd2"/>
                </a:cxn>
              </a:cxnLst>
              <a:rect l="0" t="0" r="r" b="b"/>
              <a:pathLst>
                <a:path w="21600" h="16292" fill="norm" stroke="1" extrusionOk="0">
                  <a:moveTo>
                    <a:pt x="0" y="4520"/>
                  </a:moveTo>
                  <a:cubicBezTo>
                    <a:pt x="7176" y="21600"/>
                    <a:pt x="14376" y="20093"/>
                    <a:pt x="21600" y="0"/>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58" name="5"/>
            <p:cNvSpPr/>
            <p:nvPr/>
          </p:nvSpPr>
          <p:spPr>
            <a:xfrm>
              <a:off x="115907" y="0"/>
              <a:ext cx="1270001" cy="1270000"/>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5</a:t>
              </a:r>
            </a:p>
          </p:txBody>
        </p:sp>
        <p:sp>
          <p:nvSpPr>
            <p:cNvPr id="159" name="Persistence to disk nodes"/>
            <p:cNvSpPr txBox="1"/>
            <p:nvPr/>
          </p:nvSpPr>
          <p:spPr>
            <a:xfrm>
              <a:off x="2814911" y="4587648"/>
              <a:ext cx="4812793"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Persistence to disk nodes</a:t>
              </a:r>
            </a:p>
          </p:txBody>
        </p:sp>
      </p:grpSp>
      <p:sp>
        <p:nvSpPr>
          <p:cNvPr id="161" name="Writes/Updates"/>
          <p:cNvSpPr txBox="1"/>
          <p:nvPr>
            <p:ph type="title" idx="4294967295"/>
          </p:nvPr>
        </p:nvSpPr>
        <p:spPr>
          <a:xfrm>
            <a:off x="338382" y="71238"/>
            <a:ext cx="3026284" cy="2286001"/>
          </a:xfrm>
          <a:prstGeom prst="rect">
            <a:avLst/>
          </a:prstGeom>
        </p:spPr>
        <p:txBody>
          <a:bodyPr/>
          <a:lstStyle>
            <a:lvl1pPr>
              <a:defRPr sz="5000"/>
            </a:lvl1pPr>
          </a:lstStyle>
          <a:p>
            <a:pPr/>
            <a:r>
              <a:t>Writes/Updates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5"/>
      <p:bldP build="whole" bldLvl="1" animBg="1" rev="0" advAuto="0" spid="141" grpId="1"/>
      <p:bldP build="whole" bldLvl="1" animBg="1" rev="0" advAuto="0" spid="145" grpId="3"/>
      <p:bldP build="whole" bldLvl="1" animBg="1" rev="0" advAuto="0" spid="149" grpId="4"/>
      <p:bldP build="whole" bldLvl="1" animBg="1" rev="0" advAuto="0" spid="155"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Image" descr="Image"/>
          <p:cNvPicPr>
            <a:picLocks noChangeAspect="1"/>
          </p:cNvPicPr>
          <p:nvPr/>
        </p:nvPicPr>
        <p:blipFill>
          <a:blip r:embed="rId3">
            <a:extLst/>
          </a:blip>
          <a:stretch>
            <a:fillRect/>
          </a:stretch>
        </p:blipFill>
        <p:spPr>
          <a:xfrm>
            <a:off x="4464155" y="2501755"/>
            <a:ext cx="15455690" cy="11188845"/>
          </a:xfrm>
          <a:prstGeom prst="rect">
            <a:avLst/>
          </a:prstGeom>
          <a:ln w="12700">
            <a:miter lim="400000"/>
          </a:ln>
        </p:spPr>
      </p:pic>
      <p:grpSp>
        <p:nvGrpSpPr>
          <p:cNvPr id="176" name="Group"/>
          <p:cNvGrpSpPr/>
          <p:nvPr/>
        </p:nvGrpSpPr>
        <p:grpSpPr>
          <a:xfrm>
            <a:off x="11556999" y="50800"/>
            <a:ext cx="4712237" cy="2336801"/>
            <a:chOff x="0" y="0"/>
            <a:chExt cx="4712235" cy="2336800"/>
          </a:xfrm>
        </p:grpSpPr>
        <p:sp>
          <p:nvSpPr>
            <p:cNvPr id="171" name="Line"/>
            <p:cNvSpPr/>
            <p:nvPr/>
          </p:nvSpPr>
          <p:spPr>
            <a:xfrm flipH="1">
              <a:off x="2401960" y="888690"/>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72" name="Line"/>
            <p:cNvSpPr/>
            <p:nvPr/>
          </p:nvSpPr>
          <p:spPr>
            <a:xfrm flipH="1">
              <a:off x="3036960" y="888690"/>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73" name="Line"/>
            <p:cNvSpPr/>
            <p:nvPr/>
          </p:nvSpPr>
          <p:spPr>
            <a:xfrm>
              <a:off x="3671960" y="888690"/>
              <a:ext cx="1" cy="1448111"/>
            </a:xfrm>
            <a:prstGeom prst="line">
              <a:avLst/>
            </a:prstGeom>
            <a:noFill/>
            <a:ln w="1270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174" name="1"/>
            <p:cNvSpPr/>
            <p:nvPr/>
          </p:nvSpPr>
          <p:spPr>
            <a:xfrm>
              <a:off x="0" y="0"/>
              <a:ext cx="1270000" cy="1270000"/>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1</a:t>
              </a:r>
            </a:p>
          </p:txBody>
        </p:sp>
        <p:sp>
          <p:nvSpPr>
            <p:cNvPr id="175" name="Incoming reads"/>
            <p:cNvSpPr txBox="1"/>
            <p:nvPr/>
          </p:nvSpPr>
          <p:spPr>
            <a:xfrm>
              <a:off x="1783869" y="188687"/>
              <a:ext cx="2928367"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Incoming reads</a:t>
              </a:r>
            </a:p>
          </p:txBody>
        </p:sp>
      </p:grpSp>
      <p:grpSp>
        <p:nvGrpSpPr>
          <p:cNvPr id="181" name="Group"/>
          <p:cNvGrpSpPr/>
          <p:nvPr/>
        </p:nvGrpSpPr>
        <p:grpSpPr>
          <a:xfrm>
            <a:off x="12544452" y="2685905"/>
            <a:ext cx="4214814" cy="2986584"/>
            <a:chOff x="0" y="0"/>
            <a:chExt cx="4214812" cy="2986583"/>
          </a:xfrm>
        </p:grpSpPr>
        <p:sp>
          <p:nvSpPr>
            <p:cNvPr id="177" name="Rectangle"/>
            <p:cNvSpPr/>
            <p:nvPr/>
          </p:nvSpPr>
          <p:spPr>
            <a:xfrm>
              <a:off x="0" y="1498600"/>
              <a:ext cx="4214813" cy="1487984"/>
            </a:xfrm>
            <a:prstGeom prst="rect">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178" name="Rectangle"/>
            <p:cNvSpPr/>
            <p:nvPr/>
          </p:nvSpPr>
          <p:spPr>
            <a:xfrm>
              <a:off x="1219200" y="0"/>
              <a:ext cx="2149475" cy="1487984"/>
            </a:xfrm>
            <a:prstGeom prst="rect">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05" name="Connection Line"/>
            <p:cNvSpPr/>
            <p:nvPr/>
          </p:nvSpPr>
          <p:spPr>
            <a:xfrm>
              <a:off x="3509091" y="479457"/>
              <a:ext cx="414693" cy="977802"/>
            </a:xfrm>
            <a:custGeom>
              <a:avLst/>
              <a:gdLst/>
              <a:ahLst/>
              <a:cxnLst>
                <a:cxn ang="0">
                  <a:pos x="wd2" y="hd2"/>
                </a:cxn>
                <a:cxn ang="5400000">
                  <a:pos x="wd2" y="hd2"/>
                </a:cxn>
                <a:cxn ang="10800000">
                  <a:pos x="wd2" y="hd2"/>
                </a:cxn>
                <a:cxn ang="16200000">
                  <a:pos x="wd2" y="hd2"/>
                </a:cxn>
              </a:cxnLst>
              <a:rect l="0" t="0" r="r" b="b"/>
              <a:pathLst>
                <a:path w="18677" h="21600" fill="norm" stroke="1" extrusionOk="0">
                  <a:moveTo>
                    <a:pt x="17298" y="21600"/>
                  </a:moveTo>
                  <a:cubicBezTo>
                    <a:pt x="21600" y="8892"/>
                    <a:pt x="15834" y="1692"/>
                    <a:pt x="0" y="0"/>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206" name="Connection Line"/>
            <p:cNvSpPr/>
            <p:nvPr/>
          </p:nvSpPr>
          <p:spPr>
            <a:xfrm>
              <a:off x="414839" y="554058"/>
              <a:ext cx="669628" cy="829329"/>
            </a:xfrm>
            <a:custGeom>
              <a:avLst/>
              <a:gdLst/>
              <a:ahLst/>
              <a:cxnLst>
                <a:cxn ang="0">
                  <a:pos x="wd2" y="hd2"/>
                </a:cxn>
                <a:cxn ang="5400000">
                  <a:pos x="wd2" y="hd2"/>
                </a:cxn>
                <a:cxn ang="10800000">
                  <a:pos x="wd2" y="hd2"/>
                </a:cxn>
                <a:cxn ang="16200000">
                  <a:pos x="wd2" y="hd2"/>
                </a:cxn>
              </a:cxnLst>
              <a:rect l="0" t="0" r="r" b="b"/>
              <a:pathLst>
                <a:path w="21600" h="21272" fill="norm" stroke="1" extrusionOk="0">
                  <a:moveTo>
                    <a:pt x="0" y="21272"/>
                  </a:moveTo>
                  <a:cubicBezTo>
                    <a:pt x="1907" y="6759"/>
                    <a:pt x="9107" y="-328"/>
                    <a:pt x="21600" y="12"/>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grpSp>
      <p:grpSp>
        <p:nvGrpSpPr>
          <p:cNvPr id="186" name="Group"/>
          <p:cNvGrpSpPr/>
          <p:nvPr/>
        </p:nvGrpSpPr>
        <p:grpSpPr>
          <a:xfrm>
            <a:off x="2943923" y="3292292"/>
            <a:ext cx="9442830" cy="6342246"/>
            <a:chOff x="0" y="0"/>
            <a:chExt cx="9442829" cy="6342245"/>
          </a:xfrm>
        </p:grpSpPr>
        <p:sp>
          <p:nvSpPr>
            <p:cNvPr id="207" name="Connection Line"/>
            <p:cNvSpPr/>
            <p:nvPr/>
          </p:nvSpPr>
          <p:spPr>
            <a:xfrm>
              <a:off x="3299371" y="0"/>
              <a:ext cx="6143459" cy="3548360"/>
            </a:xfrm>
            <a:custGeom>
              <a:avLst/>
              <a:gdLst/>
              <a:ahLst/>
              <a:cxnLst>
                <a:cxn ang="0">
                  <a:pos x="wd2" y="hd2"/>
                </a:cxn>
                <a:cxn ang="5400000">
                  <a:pos x="wd2" y="hd2"/>
                </a:cxn>
                <a:cxn ang="10800000">
                  <a:pos x="wd2" y="hd2"/>
                </a:cxn>
                <a:cxn ang="16200000">
                  <a:pos x="wd2" y="hd2"/>
                </a:cxn>
              </a:cxnLst>
              <a:rect l="0" t="0" r="r" b="b"/>
              <a:pathLst>
                <a:path w="21321" h="19739" fill="norm" stroke="1" extrusionOk="0">
                  <a:moveTo>
                    <a:pt x="8" y="19739"/>
                  </a:moveTo>
                  <a:cubicBezTo>
                    <a:pt x="-279" y="4564"/>
                    <a:pt x="6825" y="-1861"/>
                    <a:pt x="21321" y="463"/>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83" name="2"/>
            <p:cNvSpPr/>
            <p:nvPr/>
          </p:nvSpPr>
          <p:spPr>
            <a:xfrm>
              <a:off x="3990276" y="282685"/>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2</a:t>
              </a:r>
            </a:p>
          </p:txBody>
        </p:sp>
        <p:sp>
          <p:nvSpPr>
            <p:cNvPr id="184" name="Request from index"/>
            <p:cNvSpPr txBox="1"/>
            <p:nvPr/>
          </p:nvSpPr>
          <p:spPr>
            <a:xfrm>
              <a:off x="-1" y="637461"/>
              <a:ext cx="3662554"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Request from index</a:t>
              </a:r>
            </a:p>
          </p:txBody>
        </p:sp>
        <p:sp>
          <p:nvSpPr>
            <p:cNvPr id="185" name="Oval"/>
            <p:cNvSpPr/>
            <p:nvPr/>
          </p:nvSpPr>
          <p:spPr>
            <a:xfrm>
              <a:off x="1790596" y="3817227"/>
              <a:ext cx="3007147" cy="2525019"/>
            </a:xfrm>
            <a:prstGeom prst="ellipse">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grpSp>
        <p:nvGrpSpPr>
          <p:cNvPr id="190" name="Group"/>
          <p:cNvGrpSpPr/>
          <p:nvPr/>
        </p:nvGrpSpPr>
        <p:grpSpPr>
          <a:xfrm>
            <a:off x="11512186" y="6479020"/>
            <a:ext cx="5278830" cy="3098900"/>
            <a:chOff x="0" y="0"/>
            <a:chExt cx="5278828" cy="3098899"/>
          </a:xfrm>
        </p:grpSpPr>
        <p:sp>
          <p:nvSpPr>
            <p:cNvPr id="208" name="Connection Line"/>
            <p:cNvSpPr/>
            <p:nvPr/>
          </p:nvSpPr>
          <p:spPr>
            <a:xfrm>
              <a:off x="0" y="0"/>
              <a:ext cx="3090962" cy="309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2895" y="20265"/>
                    <a:pt x="20095" y="13065"/>
                    <a:pt x="21600" y="0"/>
                  </a:cubicBezTo>
                </a:path>
              </a:pathLst>
            </a:custGeom>
            <a:noFill/>
            <a:ln w="63500" cap="flat">
              <a:solidFill>
                <a:schemeClr val="accent5">
                  <a:hueOff val="-82419"/>
                  <a:satOff val="-9513"/>
                  <a:lumOff val="-16343"/>
                </a:schemeClr>
              </a:solidFill>
              <a:prstDash val="solid"/>
              <a:miter lim="400000"/>
              <a:tailEnd type="triangle" w="med" len="med"/>
            </a:ln>
            <a:effectLst/>
          </p:spPr>
          <p:txBody>
            <a:bodyPr/>
            <a:lstStyle/>
            <a:p>
              <a:pPr/>
            </a:p>
          </p:txBody>
        </p:sp>
        <p:sp>
          <p:nvSpPr>
            <p:cNvPr id="188" name="3"/>
            <p:cNvSpPr/>
            <p:nvPr/>
          </p:nvSpPr>
          <p:spPr>
            <a:xfrm>
              <a:off x="1167109" y="1791408"/>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3</a:t>
              </a:r>
            </a:p>
          </p:txBody>
        </p:sp>
        <p:sp>
          <p:nvSpPr>
            <p:cNvPr id="189" name="Key metadata"/>
            <p:cNvSpPr txBox="1"/>
            <p:nvPr/>
          </p:nvSpPr>
          <p:spPr>
            <a:xfrm>
              <a:off x="2646118" y="2146184"/>
              <a:ext cx="263271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Key metadata</a:t>
              </a:r>
            </a:p>
          </p:txBody>
        </p:sp>
      </p:grpSp>
      <p:grpSp>
        <p:nvGrpSpPr>
          <p:cNvPr id="194" name="Group"/>
          <p:cNvGrpSpPr/>
          <p:nvPr/>
        </p:nvGrpSpPr>
        <p:grpSpPr>
          <a:xfrm>
            <a:off x="16926045" y="4808925"/>
            <a:ext cx="4119516" cy="6654602"/>
            <a:chOff x="771480" y="0"/>
            <a:chExt cx="4119514" cy="6654601"/>
          </a:xfrm>
        </p:grpSpPr>
        <p:sp>
          <p:nvSpPr>
            <p:cNvPr id="209" name="Connection Line"/>
            <p:cNvSpPr/>
            <p:nvPr/>
          </p:nvSpPr>
          <p:spPr>
            <a:xfrm>
              <a:off x="771480" y="0"/>
              <a:ext cx="3596950" cy="6654602"/>
            </a:xfrm>
            <a:custGeom>
              <a:avLst/>
              <a:gdLst/>
              <a:ahLst/>
              <a:cxnLst>
                <a:cxn ang="0">
                  <a:pos x="wd2" y="hd2"/>
                </a:cxn>
                <a:cxn ang="5400000">
                  <a:pos x="wd2" y="hd2"/>
                </a:cxn>
                <a:cxn ang="10800000">
                  <a:pos x="wd2" y="hd2"/>
                </a:cxn>
                <a:cxn ang="16200000">
                  <a:pos x="wd2" y="hd2"/>
                </a:cxn>
              </a:cxnLst>
              <a:rect l="0" t="0" r="r" b="b"/>
              <a:pathLst>
                <a:path w="16203" h="21600" fill="norm" stroke="1" extrusionOk="0">
                  <a:moveTo>
                    <a:pt x="913" y="21600"/>
                  </a:moveTo>
                  <a:cubicBezTo>
                    <a:pt x="21600" y="12072"/>
                    <a:pt x="21296" y="4872"/>
                    <a:pt x="0" y="0"/>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192" name="4"/>
            <p:cNvSpPr/>
            <p:nvPr/>
          </p:nvSpPr>
          <p:spPr>
            <a:xfrm>
              <a:off x="3620994" y="2318503"/>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4</a:t>
              </a:r>
            </a:p>
          </p:txBody>
        </p:sp>
        <p:sp>
          <p:nvSpPr>
            <p:cNvPr id="193" name="Initiate connection"/>
            <p:cNvSpPr/>
            <p:nvPr/>
          </p:nvSpPr>
          <p:spPr>
            <a:xfrm>
              <a:off x="1746313" y="295350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Initiate connection</a:t>
              </a:r>
            </a:p>
          </p:txBody>
        </p:sp>
      </p:grpSp>
      <p:grpSp>
        <p:nvGrpSpPr>
          <p:cNvPr id="199" name="Group"/>
          <p:cNvGrpSpPr/>
          <p:nvPr/>
        </p:nvGrpSpPr>
        <p:grpSpPr>
          <a:xfrm>
            <a:off x="17101624" y="488400"/>
            <a:ext cx="7025201" cy="11964493"/>
            <a:chOff x="0" y="0"/>
            <a:chExt cx="7025199" cy="11964491"/>
          </a:xfrm>
        </p:grpSpPr>
        <p:sp>
          <p:nvSpPr>
            <p:cNvPr id="210" name="Connection Line"/>
            <p:cNvSpPr/>
            <p:nvPr/>
          </p:nvSpPr>
          <p:spPr>
            <a:xfrm>
              <a:off x="5523" y="3926127"/>
              <a:ext cx="5991114" cy="7916467"/>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0" y="21600"/>
                  </a:moveTo>
                  <a:cubicBezTo>
                    <a:pt x="20943" y="14440"/>
                    <a:pt x="21600" y="7240"/>
                    <a:pt x="1971" y="0"/>
                  </a:cubicBezTo>
                </a:path>
              </a:pathLst>
            </a:custGeom>
            <a:noFill/>
            <a:ln w="63500" cap="flat">
              <a:solidFill>
                <a:schemeClr val="accent5">
                  <a:hueOff val="-82419"/>
                  <a:satOff val="-9513"/>
                  <a:lumOff val="-16343"/>
                </a:schemeClr>
              </a:solidFill>
              <a:prstDash val="solid"/>
              <a:miter lim="400000"/>
              <a:tailEnd type="triangle" w="med" len="med"/>
            </a:ln>
            <a:effectLst/>
          </p:spPr>
          <p:txBody>
            <a:bodyPr/>
            <a:lstStyle/>
            <a:p>
              <a:pPr/>
            </a:p>
          </p:txBody>
        </p:sp>
        <p:sp>
          <p:nvSpPr>
            <p:cNvPr id="196" name="4 (A)"/>
            <p:cNvSpPr/>
            <p:nvPr/>
          </p:nvSpPr>
          <p:spPr>
            <a:xfrm>
              <a:off x="5086936" y="6998175"/>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4 (A)</a:t>
              </a:r>
            </a:p>
          </p:txBody>
        </p:sp>
        <p:sp>
          <p:nvSpPr>
            <p:cNvPr id="211" name="Connection Line"/>
            <p:cNvSpPr/>
            <p:nvPr/>
          </p:nvSpPr>
          <p:spPr>
            <a:xfrm>
              <a:off x="0" y="0"/>
              <a:ext cx="7025200" cy="11964492"/>
            </a:xfrm>
            <a:custGeom>
              <a:avLst/>
              <a:gdLst/>
              <a:ahLst/>
              <a:cxnLst>
                <a:cxn ang="0">
                  <a:pos x="wd2" y="hd2"/>
                </a:cxn>
                <a:cxn ang="5400000">
                  <a:pos x="wd2" y="hd2"/>
                </a:cxn>
                <a:cxn ang="10800000">
                  <a:pos x="wd2" y="hd2"/>
                </a:cxn>
                <a:cxn ang="16200000">
                  <a:pos x="wd2" y="hd2"/>
                </a:cxn>
              </a:cxnLst>
              <a:rect l="0" t="0" r="r" b="b"/>
              <a:pathLst>
                <a:path w="16319" h="21600" fill="norm" stroke="1" extrusionOk="0">
                  <a:moveTo>
                    <a:pt x="0" y="21600"/>
                  </a:moveTo>
                  <a:cubicBezTo>
                    <a:pt x="19902" y="19299"/>
                    <a:pt x="21600" y="12099"/>
                    <a:pt x="5094" y="0"/>
                  </a:cubicBezTo>
                </a:path>
              </a:pathLst>
            </a:custGeom>
            <a:noFill/>
            <a:ln w="63500" cap="flat">
              <a:solidFill>
                <a:schemeClr val="accent5">
                  <a:hueOff val="-82419"/>
                  <a:satOff val="-9513"/>
                  <a:lumOff val="-16343"/>
                </a:schemeClr>
              </a:solidFill>
              <a:prstDash val="solid"/>
              <a:miter lim="400000"/>
              <a:tailEnd type="triangle" w="med" len="med"/>
            </a:ln>
            <a:effectLst/>
          </p:spPr>
          <p:txBody>
            <a:bodyPr/>
            <a:lstStyle/>
            <a:p>
              <a:pPr/>
            </a:p>
          </p:txBody>
        </p:sp>
        <p:sp>
          <p:nvSpPr>
            <p:cNvPr id="198" name="4 (B)"/>
            <p:cNvSpPr/>
            <p:nvPr/>
          </p:nvSpPr>
          <p:spPr>
            <a:xfrm>
              <a:off x="5621018" y="4204176"/>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4 (B)</a:t>
              </a:r>
            </a:p>
          </p:txBody>
        </p:sp>
      </p:grpSp>
      <p:sp>
        <p:nvSpPr>
          <p:cNvPr id="200" name="Slide Number"/>
          <p:cNvSpPr txBox="1"/>
          <p:nvPr>
            <p:ph type="sldNum" sz="quarter" idx="4294967295"/>
          </p:nvPr>
        </p:nvSpPr>
        <p:spPr>
          <a:xfrm>
            <a:off x="0" y="13060302"/>
            <a:ext cx="639369" cy="623949"/>
          </a:xfrm>
          <a:prstGeom prst="rect">
            <a:avLst/>
          </a:prstGeom>
          <a:solidFill>
            <a:srgbClr val="FFFFFF"/>
          </a:solidFill>
          <a:ln w="63500">
            <a:solidFill>
              <a:srgbClr val="000000"/>
            </a:solidFill>
            <a:prstDash val="sysDot"/>
          </a:ln>
          <a:extLst>
            <a:ext uri="{C572A759-6A51-4108-AA02-DFA0A04FC94B}">
              <ma14:wrappingTextBoxFlag xmlns:ma14="http://schemas.microsoft.com/office/mac/drawingml/2011/main" val="1"/>
            </a:ext>
          </a:extLst>
        </p:spPr>
        <p:txBody>
          <a:bodyPr wrap="square"/>
          <a:lstStyle>
            <a:lvl1pPr>
              <a:defRPr sz="3000">
                <a:solidFill>
                  <a:srgbClr val="000000"/>
                </a:solidFill>
              </a:defRPr>
            </a:lvl1pPr>
          </a:lstStyle>
          <a:p>
            <a:pPr/>
            <a:fld id="{86CB4B4D-7CA3-9044-876B-883B54F8677D}" type="slidenum"/>
          </a:p>
        </p:txBody>
      </p:sp>
      <p:sp>
        <p:nvSpPr>
          <p:cNvPr id="201" name="Reads"/>
          <p:cNvSpPr txBox="1"/>
          <p:nvPr>
            <p:ph type="title" idx="4294967295"/>
          </p:nvPr>
        </p:nvSpPr>
        <p:spPr>
          <a:xfrm>
            <a:off x="338382" y="71238"/>
            <a:ext cx="3026284" cy="2286001"/>
          </a:xfrm>
          <a:prstGeom prst="rect">
            <a:avLst/>
          </a:prstGeom>
        </p:spPr>
        <p:txBody>
          <a:bodyPr/>
          <a:lstStyle>
            <a:lvl1pPr>
              <a:defRPr sz="5000"/>
            </a:lvl1pPr>
          </a:lstStyle>
          <a:p>
            <a:pPr/>
            <a:r>
              <a:t>Reads</a:t>
            </a:r>
          </a:p>
        </p:txBody>
      </p:sp>
      <p:grpSp>
        <p:nvGrpSpPr>
          <p:cNvPr id="204" name="Group"/>
          <p:cNvGrpSpPr/>
          <p:nvPr/>
        </p:nvGrpSpPr>
        <p:grpSpPr>
          <a:xfrm>
            <a:off x="95250" y="10071099"/>
            <a:ext cx="7773791" cy="2052968"/>
            <a:chOff x="0" y="0"/>
            <a:chExt cx="7773790" cy="2052966"/>
          </a:xfrm>
        </p:grpSpPr>
        <p:pic>
          <p:nvPicPr>
            <p:cNvPr id="202" name="Image" descr="Image"/>
            <p:cNvPicPr>
              <a:picLocks noChangeAspect="1"/>
            </p:cNvPicPr>
            <p:nvPr/>
          </p:nvPicPr>
          <p:blipFill>
            <a:blip r:embed="rId4">
              <a:extLst/>
            </a:blip>
            <a:stretch>
              <a:fillRect/>
            </a:stretch>
          </p:blipFill>
          <p:spPr>
            <a:xfrm>
              <a:off x="0" y="0"/>
              <a:ext cx="4214813" cy="1095375"/>
            </a:xfrm>
            <a:prstGeom prst="rect">
              <a:avLst/>
            </a:prstGeom>
            <a:ln w="12700" cap="flat">
              <a:noFill/>
              <a:miter lim="400000"/>
            </a:ln>
            <a:effectLst/>
          </p:spPr>
        </p:pic>
        <p:pic>
          <p:nvPicPr>
            <p:cNvPr id="203" name="Image" descr="Image"/>
            <p:cNvPicPr>
              <a:picLocks noChangeAspect="1"/>
            </p:cNvPicPr>
            <p:nvPr/>
          </p:nvPicPr>
          <p:blipFill>
            <a:blip r:embed="rId5">
              <a:extLst/>
            </a:blip>
            <a:stretch>
              <a:fillRect/>
            </a:stretch>
          </p:blipFill>
          <p:spPr>
            <a:xfrm>
              <a:off x="24606" y="1125537"/>
              <a:ext cx="7749185" cy="92743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6"/>
      <p:bldP build="whole" bldLvl="1" animBg="1" rev="0" advAuto="0" spid="190" grpId="4"/>
      <p:bldP build="whole" bldLvl="1" animBg="1" rev="0" advAuto="0" spid="181" grpId="2"/>
      <p:bldP build="whole" bldLvl="1" animBg="1" rev="0" advAuto="0" spid="186" grpId="3"/>
      <p:bldP build="whole" bldLvl="1" animBg="1" rev="0" advAuto="0" spid="204" grpId="5"/>
      <p:bldP build="whole" bldLvl="1" animBg="1" rev="0" advAuto="0" spid="199" grpId="7"/>
      <p:bldP build="whole" bldLvl="1" animBg="1" rev="0" advAuto="0" spid="17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lide Number"/>
          <p:cNvSpPr txBox="1"/>
          <p:nvPr>
            <p:ph type="sldNum" sz="quarter" idx="4294967295"/>
          </p:nvPr>
        </p:nvSpPr>
        <p:spPr>
          <a:xfrm>
            <a:off x="0" y="13060302"/>
            <a:ext cx="630937" cy="623949"/>
          </a:xfrm>
          <a:prstGeom prst="rect">
            <a:avLst/>
          </a:prstGeom>
          <a:ln w="63500">
            <a:solidFill>
              <a:srgbClr val="000000"/>
            </a:solidFill>
            <a:prstDash val="sysDot"/>
          </a:ln>
          <a:extLst>
            <a:ext uri="{C572A759-6A51-4108-AA02-DFA0A04FC94B}">
              <ma14:wrappingTextBoxFlag xmlns:ma14="http://schemas.microsoft.com/office/mac/drawingml/2011/main" val="1"/>
            </a:ext>
          </a:extLst>
        </p:spPr>
        <p:txBody>
          <a:bodyPr wrap="square"/>
          <a:lstStyle>
            <a:lvl1pPr>
              <a:defRPr sz="3000">
                <a:solidFill>
                  <a:srgbClr val="000000"/>
                </a:solidFill>
              </a:defRPr>
            </a:lvl1pPr>
          </a:lstStyle>
          <a:p>
            <a:pPr/>
            <a:fld id="{86CB4B4D-7CA3-9044-876B-883B54F8677D}" type="slidenum"/>
          </a:p>
        </p:txBody>
      </p:sp>
      <p:pic>
        <p:nvPicPr>
          <p:cNvPr id="216" name="Image" descr="Image"/>
          <p:cNvPicPr>
            <a:picLocks noChangeAspect="1"/>
          </p:cNvPicPr>
          <p:nvPr/>
        </p:nvPicPr>
        <p:blipFill>
          <a:blip r:embed="rId3">
            <a:extLst/>
          </a:blip>
          <a:stretch>
            <a:fillRect/>
          </a:stretch>
        </p:blipFill>
        <p:spPr>
          <a:xfrm>
            <a:off x="1365546" y="5846683"/>
            <a:ext cx="8242301" cy="5956301"/>
          </a:xfrm>
          <a:prstGeom prst="rect">
            <a:avLst/>
          </a:prstGeom>
          <a:ln w="12700">
            <a:miter lim="400000"/>
          </a:ln>
        </p:spPr>
      </p:pic>
      <p:pic>
        <p:nvPicPr>
          <p:cNvPr id="217" name="Image" descr="Image"/>
          <p:cNvPicPr>
            <a:picLocks noChangeAspect="1"/>
          </p:cNvPicPr>
          <p:nvPr/>
        </p:nvPicPr>
        <p:blipFill>
          <a:blip r:embed="rId4">
            <a:extLst/>
          </a:blip>
          <a:stretch>
            <a:fillRect/>
          </a:stretch>
        </p:blipFill>
        <p:spPr>
          <a:xfrm>
            <a:off x="17193762" y="779032"/>
            <a:ext cx="3835401" cy="11684001"/>
          </a:xfrm>
          <a:prstGeom prst="rect">
            <a:avLst/>
          </a:prstGeom>
          <a:ln w="12700">
            <a:miter lim="400000"/>
          </a:ln>
        </p:spPr>
      </p:pic>
      <p:pic>
        <p:nvPicPr>
          <p:cNvPr id="218" name="Image" descr="Image"/>
          <p:cNvPicPr>
            <a:picLocks noChangeAspect="1"/>
          </p:cNvPicPr>
          <p:nvPr/>
        </p:nvPicPr>
        <p:blipFill>
          <a:blip r:embed="rId5">
            <a:extLst/>
          </a:blip>
          <a:stretch>
            <a:fillRect/>
          </a:stretch>
        </p:blipFill>
        <p:spPr>
          <a:xfrm>
            <a:off x="7542245" y="315834"/>
            <a:ext cx="8636001" cy="3746501"/>
          </a:xfrm>
          <a:prstGeom prst="rect">
            <a:avLst/>
          </a:prstGeom>
          <a:ln w="12700">
            <a:miter lim="400000"/>
          </a:ln>
        </p:spPr>
      </p:pic>
      <p:grpSp>
        <p:nvGrpSpPr>
          <p:cNvPr id="222" name="Group"/>
          <p:cNvGrpSpPr/>
          <p:nvPr/>
        </p:nvGrpSpPr>
        <p:grpSpPr>
          <a:xfrm>
            <a:off x="20598237" y="3547473"/>
            <a:ext cx="3008961" cy="3773210"/>
            <a:chOff x="0" y="0"/>
            <a:chExt cx="3008959" cy="3773208"/>
          </a:xfrm>
        </p:grpSpPr>
        <p:sp>
          <p:nvSpPr>
            <p:cNvPr id="233" name="Connection Line"/>
            <p:cNvSpPr/>
            <p:nvPr/>
          </p:nvSpPr>
          <p:spPr>
            <a:xfrm>
              <a:off x="0" y="0"/>
              <a:ext cx="1967870" cy="2208461"/>
            </a:xfrm>
            <a:custGeom>
              <a:avLst/>
              <a:gdLst/>
              <a:ahLst/>
              <a:cxnLst>
                <a:cxn ang="0">
                  <a:pos x="wd2" y="hd2"/>
                </a:cxn>
                <a:cxn ang="5400000">
                  <a:pos x="wd2" y="hd2"/>
                </a:cxn>
                <a:cxn ang="10800000">
                  <a:pos x="wd2" y="hd2"/>
                </a:cxn>
                <a:cxn ang="16200000">
                  <a:pos x="wd2" y="hd2"/>
                </a:cxn>
              </a:cxnLst>
              <a:rect l="0" t="0" r="r" b="b"/>
              <a:pathLst>
                <a:path w="16244" h="21600" fill="norm" stroke="1" extrusionOk="0">
                  <a:moveTo>
                    <a:pt x="3218" y="21600"/>
                  </a:moveTo>
                  <a:cubicBezTo>
                    <a:pt x="21600" y="9526"/>
                    <a:pt x="20527" y="2326"/>
                    <a:pt x="0" y="0"/>
                  </a:cubicBezTo>
                </a:path>
              </a:pathLst>
            </a:custGeom>
            <a:noFill/>
            <a:ln w="63500" cap="flat">
              <a:solidFill>
                <a:schemeClr val="accent5">
                  <a:hueOff val="-82419"/>
                  <a:satOff val="-9513"/>
                  <a:lumOff val="-16343"/>
                </a:schemeClr>
              </a:solidFill>
              <a:prstDash val="solid"/>
              <a:miter lim="400000"/>
              <a:headEnd type="triangle" w="med" len="med"/>
            </a:ln>
            <a:effectLst/>
          </p:spPr>
          <p:txBody>
            <a:bodyPr/>
            <a:lstStyle/>
            <a:p>
              <a:pPr/>
            </a:p>
          </p:txBody>
        </p:sp>
        <p:sp>
          <p:nvSpPr>
            <p:cNvPr id="220" name="3"/>
            <p:cNvSpPr/>
            <p:nvPr/>
          </p:nvSpPr>
          <p:spPr>
            <a:xfrm>
              <a:off x="1101413" y="210413"/>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3</a:t>
              </a:r>
            </a:p>
          </p:txBody>
        </p:sp>
        <p:sp>
          <p:nvSpPr>
            <p:cNvPr id="221" name="Flush keys to new segment"/>
            <p:cNvSpPr txBox="1"/>
            <p:nvPr/>
          </p:nvSpPr>
          <p:spPr>
            <a:xfrm>
              <a:off x="1006329" y="1803060"/>
              <a:ext cx="2002631" cy="1970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Flush keys to new segment</a:t>
              </a:r>
            </a:p>
          </p:txBody>
        </p:sp>
      </p:grpSp>
      <p:sp>
        <p:nvSpPr>
          <p:cNvPr id="223" name="Versioning -…"/>
          <p:cNvSpPr txBox="1"/>
          <p:nvPr>
            <p:ph type="title" idx="4294967295"/>
          </p:nvPr>
        </p:nvSpPr>
        <p:spPr>
          <a:xfrm>
            <a:off x="-106025" y="166025"/>
            <a:ext cx="7340934" cy="2286001"/>
          </a:xfrm>
          <a:prstGeom prst="rect">
            <a:avLst/>
          </a:prstGeom>
        </p:spPr>
        <p:txBody>
          <a:bodyPr/>
          <a:lstStyle/>
          <a:p>
            <a:pPr>
              <a:defRPr sz="5000"/>
            </a:pPr>
            <a:r>
              <a:t>Versioning - </a:t>
            </a:r>
          </a:p>
          <a:p>
            <a:pPr>
              <a:defRPr sz="5000"/>
            </a:pPr>
            <a:r>
              <a:t>Merging/Reconciliation</a:t>
            </a:r>
          </a:p>
        </p:txBody>
      </p:sp>
      <p:grpSp>
        <p:nvGrpSpPr>
          <p:cNvPr id="227" name="Group"/>
          <p:cNvGrpSpPr/>
          <p:nvPr/>
        </p:nvGrpSpPr>
        <p:grpSpPr>
          <a:xfrm>
            <a:off x="6981593" y="582435"/>
            <a:ext cx="8065862" cy="4688466"/>
            <a:chOff x="0" y="0"/>
            <a:chExt cx="8065861" cy="4688464"/>
          </a:xfrm>
        </p:grpSpPr>
        <p:sp>
          <p:nvSpPr>
            <p:cNvPr id="224" name="Oval"/>
            <p:cNvSpPr/>
            <p:nvPr/>
          </p:nvSpPr>
          <p:spPr>
            <a:xfrm>
              <a:off x="790244" y="0"/>
              <a:ext cx="3884439" cy="3213299"/>
            </a:xfrm>
            <a:prstGeom prst="ellipse">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25" name="Merging/Reconciliation (Versioning)"/>
            <p:cNvSpPr txBox="1"/>
            <p:nvPr/>
          </p:nvSpPr>
          <p:spPr>
            <a:xfrm>
              <a:off x="1338044" y="3773240"/>
              <a:ext cx="6727818"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Merging/Reconciliation (Versioning)</a:t>
              </a:r>
            </a:p>
          </p:txBody>
        </p:sp>
        <p:sp>
          <p:nvSpPr>
            <p:cNvPr id="226" name="1"/>
            <p:cNvSpPr/>
            <p:nvPr/>
          </p:nvSpPr>
          <p:spPr>
            <a:xfrm>
              <a:off x="0" y="3418464"/>
              <a:ext cx="1270000"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1</a:t>
              </a:r>
            </a:p>
          </p:txBody>
        </p:sp>
      </p:grpSp>
      <p:grpSp>
        <p:nvGrpSpPr>
          <p:cNvPr id="232" name="Group"/>
          <p:cNvGrpSpPr/>
          <p:nvPr/>
        </p:nvGrpSpPr>
        <p:grpSpPr>
          <a:xfrm>
            <a:off x="9902228" y="1177653"/>
            <a:ext cx="10662331" cy="10292648"/>
            <a:chOff x="0" y="0"/>
            <a:chExt cx="10662329" cy="10292646"/>
          </a:xfrm>
        </p:grpSpPr>
        <p:sp>
          <p:nvSpPr>
            <p:cNvPr id="228" name="Run keys through Tree DS - two-way sort sequence"/>
            <p:cNvSpPr txBox="1"/>
            <p:nvPr/>
          </p:nvSpPr>
          <p:spPr>
            <a:xfrm>
              <a:off x="3542124" y="6842517"/>
              <a:ext cx="2725175" cy="1970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Run keys through Tree DS - two-way sort sequence</a:t>
              </a:r>
            </a:p>
          </p:txBody>
        </p:sp>
        <p:sp>
          <p:nvSpPr>
            <p:cNvPr id="234" name="Connection Line"/>
            <p:cNvSpPr/>
            <p:nvPr/>
          </p:nvSpPr>
          <p:spPr>
            <a:xfrm>
              <a:off x="0" y="0"/>
              <a:ext cx="8555376" cy="10292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77" y="15904"/>
                    <a:pt x="14577" y="8704"/>
                    <a:pt x="21600" y="0"/>
                  </a:cubicBezTo>
                </a:path>
              </a:pathLst>
            </a:custGeom>
            <a:noFill/>
            <a:ln w="63500" cap="flat">
              <a:solidFill>
                <a:schemeClr val="accent5">
                  <a:hueOff val="-82419"/>
                  <a:satOff val="-9513"/>
                  <a:lumOff val="-16343"/>
                </a:schemeClr>
              </a:solidFill>
              <a:prstDash val="solid"/>
              <a:miter lim="400000"/>
              <a:tailEnd type="triangle" w="med" len="med"/>
            </a:ln>
            <a:effectLst/>
          </p:spPr>
          <p:txBody>
            <a:bodyPr/>
            <a:lstStyle/>
            <a:p>
              <a:pPr/>
            </a:p>
          </p:txBody>
        </p:sp>
        <p:sp>
          <p:nvSpPr>
            <p:cNvPr id="230" name="2"/>
            <p:cNvSpPr/>
            <p:nvPr/>
          </p:nvSpPr>
          <p:spPr>
            <a:xfrm>
              <a:off x="3329151" y="5391635"/>
              <a:ext cx="1270001" cy="1270001"/>
            </a:xfrm>
            <a:prstGeom prst="ellipse">
              <a:avLst/>
            </a:prstGeom>
            <a:solidFill>
              <a:srgbClr val="FFFFFF"/>
            </a:solidFill>
            <a:ln w="50800" cap="flat">
              <a:solidFill>
                <a:schemeClr val="accent5">
                  <a:hueOff val="-82419"/>
                  <a:satOff val="-9513"/>
                  <a:lumOff val="-16343"/>
                </a:scheme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3200">
                  <a:solidFill>
                    <a:schemeClr val="accent5">
                      <a:hueOff val="-82419"/>
                      <a:satOff val="-9513"/>
                      <a:lumOff val="-16343"/>
                    </a:schemeClr>
                  </a:solidFill>
                  <a:latin typeface="+mn-lt"/>
                  <a:ea typeface="+mn-ea"/>
                  <a:cs typeface="+mn-cs"/>
                  <a:sym typeface="Helvetica Neue Medium"/>
                </a:defRPr>
              </a:lvl1pPr>
            </a:lstStyle>
            <a:p>
              <a:pPr/>
              <a:r>
                <a:t>2</a:t>
              </a:r>
            </a:p>
          </p:txBody>
        </p:sp>
        <p:sp>
          <p:nvSpPr>
            <p:cNvPr id="231" name="Rectangle"/>
            <p:cNvSpPr/>
            <p:nvPr/>
          </p:nvSpPr>
          <p:spPr>
            <a:xfrm>
              <a:off x="7866941" y="551122"/>
              <a:ext cx="2795389" cy="2073286"/>
            </a:xfrm>
            <a:prstGeom prst="rect">
              <a:avLst/>
            </a:prstGeom>
            <a:noFill/>
            <a:ln w="63500" cap="flat">
              <a:solidFill>
                <a:schemeClr val="accent5">
                  <a:hueOff val="-82419"/>
                  <a:satOff val="-9513"/>
                  <a:lumOff val="-16343"/>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2"/>
      <p:bldP build="whole" bldLvl="1" animBg="1" rev="0" advAuto="0" spid="222" grpId="3"/>
      <p:bldP build="whole" bldLvl="1" animBg="1" rev="0" advAuto="0" spid="22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Image" descr="Image"/>
          <p:cNvPicPr>
            <a:picLocks noChangeAspect="1"/>
          </p:cNvPicPr>
          <p:nvPr/>
        </p:nvPicPr>
        <p:blipFill>
          <a:blip r:embed="rId2">
            <a:extLst/>
          </a:blip>
          <a:stretch>
            <a:fillRect/>
          </a:stretch>
        </p:blipFill>
        <p:spPr>
          <a:xfrm>
            <a:off x="6355147" y="2757879"/>
            <a:ext cx="11673706" cy="8200242"/>
          </a:xfrm>
          <a:prstGeom prst="rect">
            <a:avLst/>
          </a:prstGeom>
          <a:ln w="12700">
            <a:miter lim="400000"/>
          </a:ln>
        </p:spPr>
      </p:pic>
      <p:sp>
        <p:nvSpPr>
          <p:cNvPr id="239" name="Slide Number"/>
          <p:cNvSpPr txBox="1"/>
          <p:nvPr>
            <p:ph type="sldNum" sz="quarter" idx="4294967295"/>
          </p:nvPr>
        </p:nvSpPr>
        <p:spPr>
          <a:xfrm>
            <a:off x="0" y="13060302"/>
            <a:ext cx="630937" cy="623949"/>
          </a:xfrm>
          <a:prstGeom prst="rect">
            <a:avLst/>
          </a:prstGeom>
          <a:ln w="63500">
            <a:solidFill>
              <a:srgbClr val="000000"/>
            </a:solidFill>
            <a:prstDash val="sysDot"/>
          </a:ln>
          <a:extLst>
            <a:ext uri="{C572A759-6A51-4108-AA02-DFA0A04FC94B}">
              <ma14:wrappingTextBoxFlag xmlns:ma14="http://schemas.microsoft.com/office/mac/drawingml/2011/main" val="1"/>
            </a:ext>
          </a:extLst>
        </p:spPr>
        <p:txBody>
          <a:bodyPr wrap="square"/>
          <a:lstStyle>
            <a:lvl1pPr>
              <a:defRPr sz="3000">
                <a:solidFill>
                  <a:srgbClr val="000000"/>
                </a:solidFill>
              </a:defRPr>
            </a:lvl1pPr>
          </a:lstStyle>
          <a:p>
            <a:pPr/>
            <a:fld id="{86CB4B4D-7CA3-9044-876B-883B54F8677D}" type="slidenum"/>
          </a:p>
        </p:txBody>
      </p:sp>
      <p:sp>
        <p:nvSpPr>
          <p:cNvPr id="240" name="Acyclic Graph of…"/>
          <p:cNvSpPr txBox="1"/>
          <p:nvPr>
            <p:ph type="title" idx="4294967295"/>
          </p:nvPr>
        </p:nvSpPr>
        <p:spPr>
          <a:xfrm>
            <a:off x="-106025" y="166025"/>
            <a:ext cx="7340934" cy="2286001"/>
          </a:xfrm>
          <a:prstGeom prst="rect">
            <a:avLst/>
          </a:prstGeom>
        </p:spPr>
        <p:txBody>
          <a:bodyPr/>
          <a:lstStyle/>
          <a:p>
            <a:pPr>
              <a:defRPr sz="5000"/>
            </a:pPr>
            <a:r>
              <a:t>Acyclic Graph of </a:t>
            </a:r>
          </a:p>
          <a:p>
            <a:pPr>
              <a:defRPr sz="5000"/>
            </a:pPr>
            <a:r>
              <a:t>Data Object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in"/>
          <p:cNvSpPr txBox="1"/>
          <p:nvPr>
            <p:ph type="body" idx="4294967295"/>
          </p:nvPr>
        </p:nvSpPr>
        <p:spPr>
          <a:xfrm>
            <a:off x="1689100" y="2209800"/>
            <a:ext cx="21005800" cy="9296400"/>
          </a:xfrm>
          <a:prstGeom prst="rect">
            <a:avLst/>
          </a:prstGeom>
        </p:spPr>
        <p:txBody>
          <a:bodyPr/>
          <a:lstStyle>
            <a:lvl1pPr marL="0" indent="0" algn="ctr">
              <a:buSzTx/>
              <a:buNone/>
              <a:defRPr sz="7000"/>
            </a:lvl1pPr>
          </a:lstStyle>
          <a:p>
            <a:pPr/>
            <a:r>
              <a:t>Fin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