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N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6"/>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1E0D2-9A1E-4849-BFBA-4E3893156013}" type="datetimeFigureOut">
              <a:rPr lang="en-GB" smtClean="0"/>
              <a:t>01/07/2021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EAECC-8804-814A-8A48-8ADEAEBC5D2D}" type="slidenum">
              <a:rPr lang="en-GB" smtClean="0"/>
              <a:t>‹#›</a:t>
            </a:fld>
            <a:endParaRPr lang="en-GB"/>
          </a:p>
        </p:txBody>
      </p:sp>
    </p:spTree>
    <p:extLst>
      <p:ext uri="{BB962C8B-B14F-4D97-AF65-F5344CB8AC3E}">
        <p14:creationId xmlns:p14="http://schemas.microsoft.com/office/powerpoint/2010/main" val="25558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elf-balancing_binary_search_tre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Skip_lis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NA" dirty="0"/>
              <a:t>Think of</a:t>
            </a:r>
            <a:r>
              <a:rPr lang="en-US" dirty="0"/>
              <a:t> designing a </a:t>
            </a:r>
            <a:r>
              <a:rPr lang="en-NA" dirty="0"/>
              <a:t>storage systems</a:t>
            </a:r>
            <a:r>
              <a:rPr lang="en-US" dirty="0"/>
              <a:t> in a d</a:t>
            </a:r>
            <a:r>
              <a:rPr lang="en-NA" dirty="0"/>
              <a:t>istributed </a:t>
            </a:r>
            <a:r>
              <a:rPr lang="en-US" dirty="0"/>
              <a:t>environment.</a:t>
            </a:r>
            <a:endParaRPr lang="en-NA" dirty="0"/>
          </a:p>
          <a:p>
            <a:pPr marL="171450" lvl="0" indent="-171450">
              <a:buFont typeface="Arial" panose="020B0604020202020204" pitchFamily="34" charset="0"/>
              <a:buChar char="•"/>
            </a:pPr>
            <a:r>
              <a:rPr lang="en-NA" dirty="0"/>
              <a:t>Think of the CRUD operations</a:t>
            </a:r>
            <a:r>
              <a:rPr lang="en-US" dirty="0"/>
              <a:t>, such as:</a:t>
            </a:r>
            <a:endParaRPr lang="en-NA" dirty="0"/>
          </a:p>
          <a:p>
            <a:pPr marL="628650" lvl="1" indent="-171450">
              <a:buFont typeface="Arial" panose="020B0604020202020204" pitchFamily="34" charset="0"/>
              <a:buChar char="•"/>
            </a:pPr>
            <a:r>
              <a:rPr lang="en-NA" dirty="0"/>
              <a:t>Create</a:t>
            </a:r>
            <a:r>
              <a:rPr lang="en-US" dirty="0"/>
              <a:t>/inserting</a:t>
            </a:r>
            <a:endParaRPr lang="en-NA" dirty="0"/>
          </a:p>
          <a:p>
            <a:pPr marL="628650" lvl="1" indent="-171450">
              <a:buFont typeface="Arial" panose="020B0604020202020204" pitchFamily="34" charset="0"/>
              <a:buChar char="•"/>
            </a:pPr>
            <a:r>
              <a:rPr lang="en-NA" dirty="0"/>
              <a:t>Read</a:t>
            </a:r>
            <a:r>
              <a:rPr lang="en-US" dirty="0"/>
              <a:t>/retrieving</a:t>
            </a:r>
            <a:endParaRPr lang="en-NA" dirty="0"/>
          </a:p>
          <a:p>
            <a:pPr marL="628650" lvl="1" indent="-171450">
              <a:buFont typeface="Arial" panose="020B0604020202020204" pitchFamily="34" charset="0"/>
              <a:buChar char="•"/>
            </a:pPr>
            <a:r>
              <a:rPr lang="en-US" dirty="0"/>
              <a:t>U</a:t>
            </a:r>
            <a:r>
              <a:rPr lang="en-NA" dirty="0"/>
              <a:t>pdate</a:t>
            </a:r>
            <a:r>
              <a:rPr lang="en-US" dirty="0"/>
              <a:t>/modify</a:t>
            </a:r>
            <a:endParaRPr lang="en-NA" dirty="0"/>
          </a:p>
          <a:p>
            <a:pPr marL="628650" lvl="1" indent="-171450">
              <a:buFont typeface="Arial" panose="020B0604020202020204" pitchFamily="34" charset="0"/>
              <a:buChar char="•"/>
            </a:pPr>
            <a:r>
              <a:rPr lang="en-NA" dirty="0"/>
              <a:t>Delete</a:t>
            </a:r>
            <a:r>
              <a:rPr lang="en-US" dirty="0"/>
              <a:t>/removal</a:t>
            </a:r>
            <a:endParaRPr lang="en-NA" dirty="0"/>
          </a:p>
          <a:p>
            <a:pPr marL="171450" lvl="0" indent="-171450">
              <a:buFont typeface="Arial" panose="020B0604020202020204" pitchFamily="34" charset="0"/>
              <a:buChar char="•"/>
            </a:pPr>
            <a:r>
              <a:rPr lang="en-NA" dirty="0"/>
              <a:t>Design a schematic overview of how each operation will function in a distributed storage system environment.</a:t>
            </a:r>
          </a:p>
          <a:p>
            <a:pPr marL="628650" lvl="1" indent="-171450">
              <a:buFont typeface="Arial" panose="020B0604020202020204" pitchFamily="34" charset="0"/>
              <a:buChar char="•"/>
            </a:pPr>
            <a:r>
              <a:rPr lang="en-NA" dirty="0"/>
              <a:t>Think of schematic/procedure/process/steps of each operation when operating on disk, etc...</a:t>
            </a:r>
          </a:p>
          <a:p>
            <a:pPr marL="628650" lvl="1" indent="-171450">
              <a:buFont typeface="Arial" panose="020B0604020202020204" pitchFamily="34" charset="0"/>
              <a:buChar char="•"/>
            </a:pPr>
            <a:r>
              <a:rPr lang="en-NA" dirty="0"/>
              <a:t>On a cluster of machines (distributed)</a:t>
            </a:r>
            <a:r>
              <a:rPr lang="en-US" dirty="0"/>
              <a:t>;</a:t>
            </a:r>
            <a:r>
              <a:rPr lang="en-NA" dirty="0"/>
              <a:t> storage on each one of the nodes</a:t>
            </a:r>
            <a:r>
              <a:rPr lang="en-US" dirty="0"/>
              <a:t>.</a:t>
            </a:r>
            <a:endParaRPr lang="en-NA" dirty="0"/>
          </a:p>
          <a:p>
            <a:pPr marL="171450" lvl="0" indent="-171450">
              <a:buFont typeface="Arial" panose="020B0604020202020204" pitchFamily="34" charset="0"/>
              <a:buChar char="•"/>
            </a:pPr>
            <a:r>
              <a:rPr lang="en-NA" dirty="0"/>
              <a:t>Data will be versioned.</a:t>
            </a:r>
          </a:p>
          <a:p>
            <a:pPr marL="628650" lvl="1" indent="-171450">
              <a:buFont typeface="Arial" panose="020B0604020202020204" pitchFamily="34" charset="0"/>
              <a:buChar char="•"/>
            </a:pPr>
            <a:r>
              <a:rPr lang="en-NA" dirty="0"/>
              <a:t>No deleting of the data, label it as inactive.</a:t>
            </a:r>
          </a:p>
          <a:p>
            <a:pPr marL="628650" lvl="1" indent="-171450">
              <a:buFont typeface="Arial" panose="020B0604020202020204" pitchFamily="34" charset="0"/>
              <a:buChar char="•"/>
            </a:pPr>
            <a:r>
              <a:rPr lang="en-NA" dirty="0"/>
              <a:t>When updating, the new version is created with object change. no in-place alteration. new version with delta change</a:t>
            </a:r>
          </a:p>
          <a:p>
            <a:pPr marL="628650" lvl="1" indent="-171450">
              <a:buFont typeface="Arial" panose="020B0604020202020204" pitchFamily="34" charset="0"/>
              <a:buChar char="•"/>
            </a:pPr>
            <a:r>
              <a:rPr lang="en-NA" dirty="0"/>
              <a:t>All </a:t>
            </a:r>
            <a:r>
              <a:rPr lang="en-US" dirty="0"/>
              <a:t>versions</a:t>
            </a:r>
            <a:r>
              <a:rPr lang="en-NA" dirty="0"/>
              <a:t> of </a:t>
            </a:r>
            <a:r>
              <a:rPr lang="en-US" dirty="0"/>
              <a:t>data </a:t>
            </a:r>
            <a:r>
              <a:rPr lang="en-NA" dirty="0"/>
              <a:t>objects will be present from the first occurrence.</a:t>
            </a:r>
          </a:p>
        </p:txBody>
      </p:sp>
      <p:sp>
        <p:nvSpPr>
          <p:cNvPr id="4" name="Slide Number Placeholder 3"/>
          <p:cNvSpPr>
            <a:spLocks noGrp="1"/>
          </p:cNvSpPr>
          <p:nvPr>
            <p:ph type="sldNum" sz="quarter" idx="5"/>
          </p:nvPr>
        </p:nvSpPr>
        <p:spPr/>
        <p:txBody>
          <a:bodyPr/>
          <a:lstStyle/>
          <a:p>
            <a:fld id="{A86EAECC-8804-814A-8A48-8ADEAEBC5D2D}" type="slidenum">
              <a:rPr lang="en-GB" smtClean="0"/>
              <a:t>3</a:t>
            </a:fld>
            <a:endParaRPr lang="en-GB"/>
          </a:p>
        </p:txBody>
      </p:sp>
    </p:spTree>
    <p:extLst>
      <p:ext uri="{BB962C8B-B14F-4D97-AF65-F5344CB8AC3E}">
        <p14:creationId xmlns:p14="http://schemas.microsoft.com/office/powerpoint/2010/main" val="395831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 created a scenario/use case of what the read/write/memory overhead workload balance would be like. Inspired by Big Data’s 5 V’s (Volume, Velocity, Value, Variety, Veracity), especially volume and velocity.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We need to store a large amount of data with high-write throughput.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We would like to keep a history of all the data objects values.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Data can be updated, but that old value should still be accessible with some kind of version/history keeping.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Data will not be removed form the database, however, when viewing data, only active objects should be displayed.</a:t>
            </a:r>
          </a:p>
        </p:txBody>
      </p:sp>
      <p:sp>
        <p:nvSpPr>
          <p:cNvPr id="4" name="Slide Number Placeholder 3"/>
          <p:cNvSpPr>
            <a:spLocks noGrp="1"/>
          </p:cNvSpPr>
          <p:nvPr>
            <p:ph type="sldNum" sz="quarter" idx="5"/>
          </p:nvPr>
        </p:nvSpPr>
        <p:spPr/>
        <p:txBody>
          <a:bodyPr/>
          <a:lstStyle/>
          <a:p>
            <a:fld id="{A86EAECC-8804-814A-8A48-8ADEAEBC5D2D}" type="slidenum">
              <a:rPr lang="en-GB" smtClean="0"/>
              <a:t>4</a:t>
            </a:fld>
            <a:endParaRPr lang="en-GB"/>
          </a:p>
        </p:txBody>
      </p:sp>
    </p:spTree>
    <p:extLst>
      <p:ext uri="{BB962C8B-B14F-4D97-AF65-F5344CB8AC3E}">
        <p14:creationId xmlns:p14="http://schemas.microsoft.com/office/powerpoint/2010/main" val="348134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1" u="sng" kern="1200" dirty="0">
                <a:solidFill>
                  <a:schemeClr val="tx1"/>
                </a:solidFill>
                <a:effectLst/>
                <a:latin typeface="+mn-lt"/>
                <a:ea typeface="+mn-ea"/>
                <a:cs typeface="+mn-cs"/>
              </a:rPr>
              <a:t>Writing and Updates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To allow sequential writes, LSM-trees batch writes and updates in a memory-resident table</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often implemented using a data structure allowing logarithmic time lookups, such as a </a:t>
            </a:r>
            <a:r>
              <a:rPr lang="en-GB" sz="1200" u="sng" kern="1200" dirty="0">
                <a:solidFill>
                  <a:schemeClr val="tx1"/>
                </a:solidFill>
                <a:effectLst/>
                <a:latin typeface="+mn-lt"/>
                <a:ea typeface="+mn-ea"/>
                <a:cs typeface="+mn-cs"/>
                <a:hlinkClick r:id="rId3"/>
              </a:rPr>
              <a:t>binary search tree</a:t>
            </a:r>
            <a:r>
              <a:rPr lang="en-GB" sz="1200" kern="1200" dirty="0">
                <a:solidFill>
                  <a:schemeClr val="tx1"/>
                </a:solidFill>
                <a:effectLst/>
                <a:latin typeface="+mn-lt"/>
                <a:ea typeface="+mn-ea"/>
                <a:cs typeface="+mn-cs"/>
              </a:rPr>
              <a:t> or </a:t>
            </a:r>
            <a:r>
              <a:rPr lang="en-GB" sz="1200" u="sng" kern="1200" dirty="0">
                <a:solidFill>
                  <a:schemeClr val="tx1"/>
                </a:solidFill>
                <a:effectLst/>
                <a:latin typeface="+mn-lt"/>
                <a:ea typeface="+mn-ea"/>
                <a:cs typeface="+mn-cs"/>
                <a:hlinkClick r:id="rId4"/>
              </a:rPr>
              <a:t>skip list</a:t>
            </a:r>
            <a:endParaRPr lang="en-GB"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as writes come in, the data is added to this tree (BST, Red-Black tree, Skip List) and is sorted</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until its size reaches a threshold, at which point it is written on disk (this operation is called a </a:t>
            </a:r>
            <a:r>
              <a:rPr lang="en-GB" sz="1200" i="1" kern="1200" dirty="0">
                <a:solidFill>
                  <a:schemeClr val="tx1"/>
                </a:solidFill>
                <a:effectLst/>
                <a:latin typeface="+mn-lt"/>
                <a:ea typeface="+mn-ea"/>
                <a:cs typeface="+mn-cs"/>
              </a:rPr>
              <a:t>flush</a:t>
            </a:r>
            <a:r>
              <a:rPr lang="en-GB" sz="1200" kern="1200" dirty="0">
                <a:solidFill>
                  <a:schemeClr val="tx1"/>
                </a:solidFill>
                <a:effectLst/>
                <a:latin typeface="+mn-lt"/>
                <a:ea typeface="+mn-ea"/>
                <a:cs typeface="+mn-cs"/>
              </a:rPr>
              <a:t>) in sorted order</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Whenever the memory table is large enough, its sorted contents are written on disk. To the </a:t>
            </a:r>
            <a:r>
              <a:rPr lang="en-GB" sz="1200" kern="1200" dirty="0" err="1">
                <a:solidFill>
                  <a:schemeClr val="tx1"/>
                </a:solidFill>
                <a:effectLst/>
                <a:latin typeface="+mn-lt"/>
                <a:ea typeface="+mn-ea"/>
                <a:cs typeface="+mn-cs"/>
              </a:rPr>
              <a:t>SSTable</a:t>
            </a:r>
            <a:r>
              <a:rPr lang="en-GB" sz="1200" kern="1200" dirty="0">
                <a:solidFill>
                  <a:schemeClr val="tx1"/>
                </a:solidFill>
                <a:effectLst/>
                <a:latin typeface="+mn-lt"/>
                <a:ea typeface="+mn-ea"/>
                <a:cs typeface="+mn-cs"/>
              </a:rPr>
              <a:t> (disk-resident ordered immutable data structure).</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A format for storing key-value pairs in which the keys are in sorted order.</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The </a:t>
            </a:r>
            <a:r>
              <a:rPr lang="en-GB" sz="1200" kern="1200" dirty="0" err="1">
                <a:solidFill>
                  <a:schemeClr val="tx1"/>
                </a:solidFill>
                <a:effectLst/>
                <a:latin typeface="+mn-lt"/>
                <a:ea typeface="+mn-ea"/>
                <a:cs typeface="+mn-cs"/>
              </a:rPr>
              <a:t>SSTable</a:t>
            </a:r>
            <a:r>
              <a:rPr lang="en-GB" sz="1200" kern="1200" dirty="0">
                <a:solidFill>
                  <a:schemeClr val="tx1"/>
                </a:solidFill>
                <a:effectLst/>
                <a:latin typeface="+mn-lt"/>
                <a:ea typeface="+mn-ea"/>
                <a:cs typeface="+mn-cs"/>
              </a:rPr>
              <a:t> is split into two parts: data and index blocks</a:t>
            </a:r>
          </a:p>
          <a:p>
            <a:pPr marL="1085850" lvl="2" indent="-171450">
              <a:buFont typeface="Arial" panose="020B0604020202020204" pitchFamily="34" charset="0"/>
              <a:buChar char="•"/>
            </a:pPr>
            <a:r>
              <a:rPr lang="en-GB" sz="1200" kern="1200" dirty="0">
                <a:solidFill>
                  <a:schemeClr val="tx1"/>
                </a:solidFill>
                <a:effectLst/>
                <a:latin typeface="+mn-lt"/>
                <a:ea typeface="+mn-ea"/>
                <a:cs typeface="+mn-cs"/>
              </a:rPr>
              <a:t>A data blocks consists of sequentially written unique key/value pairs, ordered by key.</a:t>
            </a:r>
          </a:p>
          <a:p>
            <a:pPr marL="1085850" lvl="2" indent="-171450">
              <a:buFont typeface="Arial" panose="020B0604020202020204" pitchFamily="34" charset="0"/>
              <a:buChar char="•"/>
            </a:pPr>
            <a:r>
              <a:rPr lang="en-GB" sz="1200" kern="1200" dirty="0">
                <a:solidFill>
                  <a:schemeClr val="tx1"/>
                </a:solidFill>
                <a:effectLst/>
                <a:latin typeface="+mn-lt"/>
                <a:ea typeface="+mn-ea"/>
                <a:cs typeface="+mn-cs"/>
              </a:rPr>
              <a:t>An index block contains keys mapped to data-block pointers, pointing to where the actual record is located. Often implemented using a format optimised for quick searches, such as a B-tree, or using a hash table for a point-query.</a:t>
            </a:r>
          </a:p>
        </p:txBody>
      </p:sp>
      <p:sp>
        <p:nvSpPr>
          <p:cNvPr id="4" name="Slide Number Placeholder 3"/>
          <p:cNvSpPr>
            <a:spLocks noGrp="1"/>
          </p:cNvSpPr>
          <p:nvPr>
            <p:ph type="sldNum" sz="quarter" idx="5"/>
          </p:nvPr>
        </p:nvSpPr>
        <p:spPr/>
        <p:txBody>
          <a:bodyPr/>
          <a:lstStyle/>
          <a:p>
            <a:fld id="{A86EAECC-8804-814A-8A48-8ADEAEBC5D2D}" type="slidenum">
              <a:rPr lang="en-GB" smtClean="0"/>
              <a:t>6</a:t>
            </a:fld>
            <a:endParaRPr lang="en-GB"/>
          </a:p>
        </p:txBody>
      </p:sp>
    </p:spTree>
    <p:extLst>
      <p:ext uri="{BB962C8B-B14F-4D97-AF65-F5344CB8AC3E}">
        <p14:creationId xmlns:p14="http://schemas.microsoft.com/office/powerpoint/2010/main" val="70413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1" u="sng" kern="1200" dirty="0">
                <a:solidFill>
                  <a:schemeClr val="tx1"/>
                </a:solidFill>
                <a:effectLst/>
                <a:latin typeface="+mn-lt"/>
                <a:ea typeface="+mn-ea"/>
                <a:cs typeface="+mn-cs"/>
              </a:rPr>
              <a:t>Reading/Retrieving/Look up</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Retrieving the data requires:</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searching all disk-resident parts of the tree, </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checking the in-memory table, and</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merging their contents before returning the result. </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Reads are served, hitting both disk- and memory-resident tables, requiring a merge process to reconcile the data. (Compaction and/or Merge)</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Since the number of allocated files steadily grows, LSM Trees have to merge and rewrite files to make sure that the smallest possible number of files is accessed during the read, as requested data records might be spread across multiple files. </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The merge step during the read is required since the searched data can reside in multiple </a:t>
            </a: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Implement the Bloom Filter algorithm</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Use this probabilistic data structure to test whether an element is a member of the set.</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This will tell us if the key “might be in an </a:t>
            </a:r>
            <a:r>
              <a:rPr lang="en-GB" sz="1200" kern="1200" dirty="0" err="1">
                <a:solidFill>
                  <a:schemeClr val="tx1"/>
                </a:solidFill>
                <a:effectLst/>
                <a:latin typeface="+mn-lt"/>
                <a:ea typeface="+mn-ea"/>
                <a:cs typeface="+mn-cs"/>
              </a:rPr>
              <a:t>SSTable</a:t>
            </a:r>
            <a:r>
              <a:rPr lang="en-GB" sz="1200" kern="1200" dirty="0">
                <a:solidFill>
                  <a:schemeClr val="tx1"/>
                </a:solidFill>
                <a:effectLst/>
                <a:latin typeface="+mn-lt"/>
                <a:ea typeface="+mn-ea"/>
                <a:cs typeface="+mn-cs"/>
              </a:rPr>
              <a:t>” or “is definitely not in an </a:t>
            </a:r>
            <a:r>
              <a:rPr lang="en-GB" sz="1200" kern="1200" dirty="0" err="1">
                <a:solidFill>
                  <a:schemeClr val="tx1"/>
                </a:solidFill>
                <a:effectLst/>
                <a:latin typeface="+mn-lt"/>
                <a:ea typeface="+mn-ea"/>
                <a:cs typeface="+mn-cs"/>
              </a:rPr>
              <a:t>SSTable</a:t>
            </a:r>
            <a:r>
              <a:rPr lang="en-GB"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 for which a Bloom filter has returned a negative match are skipped during the query.</a:t>
            </a:r>
          </a:p>
        </p:txBody>
      </p:sp>
      <p:sp>
        <p:nvSpPr>
          <p:cNvPr id="4" name="Slide Number Placeholder 3"/>
          <p:cNvSpPr>
            <a:spLocks noGrp="1"/>
          </p:cNvSpPr>
          <p:nvPr>
            <p:ph type="sldNum" sz="quarter" idx="5"/>
          </p:nvPr>
        </p:nvSpPr>
        <p:spPr/>
        <p:txBody>
          <a:bodyPr/>
          <a:lstStyle/>
          <a:p>
            <a:fld id="{A86EAECC-8804-814A-8A48-8ADEAEBC5D2D}" type="slidenum">
              <a:rPr lang="en-GB" smtClean="0"/>
              <a:t>7</a:t>
            </a:fld>
            <a:endParaRPr lang="en-GB"/>
          </a:p>
        </p:txBody>
      </p:sp>
    </p:spTree>
    <p:extLst>
      <p:ext uri="{BB962C8B-B14F-4D97-AF65-F5344CB8AC3E}">
        <p14:creationId xmlns:p14="http://schemas.microsoft.com/office/powerpoint/2010/main" val="856568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1" u="sng" kern="1200" dirty="0">
                <a:solidFill>
                  <a:schemeClr val="tx1"/>
                </a:solidFill>
                <a:effectLst/>
                <a:latin typeface="+mn-lt"/>
                <a:ea typeface="+mn-ea"/>
                <a:cs typeface="+mn-cs"/>
              </a:rPr>
              <a:t>Compaction</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Since </a:t>
            </a: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 are </a:t>
            </a:r>
            <a:r>
              <a:rPr lang="en-GB" sz="1200" i="1" kern="1200" dirty="0">
                <a:solidFill>
                  <a:schemeClr val="tx1"/>
                </a:solidFill>
                <a:effectLst/>
                <a:latin typeface="+mn-lt"/>
                <a:ea typeface="+mn-ea"/>
                <a:cs typeface="+mn-cs"/>
              </a:rPr>
              <a:t>immutable</a:t>
            </a:r>
            <a:r>
              <a:rPr lang="en-GB" sz="1200" kern="1200" dirty="0">
                <a:solidFill>
                  <a:schemeClr val="tx1"/>
                </a:solidFill>
                <a:effectLst/>
                <a:latin typeface="+mn-lt"/>
                <a:ea typeface="+mn-ea"/>
                <a:cs typeface="+mn-cs"/>
              </a:rPr>
              <a:t>, they are written sequentially and hold no reserved empty space for in-place modifications:</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This means insert, update, or delete operations would require rewriting the whole file.</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Over time, the number of disk-resident tables will grow:</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data for the same key located in several files, multiple versions of the same record, redundant records that got shadowed by deletes, </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and the reads will continue getting more expensive. </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Compaction will reduce the cost of reads by reconciling space occupied by shadowed records, and reduce the number of disk-resident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Compaction picks multiple disk-resident tables, iterates over their entire contents using the merge and reconciliation algorithms, and writes out the results into the newly created table.</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This process reads complete </a:t>
            </a: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 from disk and merges them:</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Because </a:t>
            </a: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 are sorted by key and compaction works like merge-sort.</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The resulting table preserves the order of the original </a:t>
            </a: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Once the compaction process has written a new merge for the input sources, the old files are deleted</a:t>
            </a:r>
          </a:p>
        </p:txBody>
      </p:sp>
      <p:sp>
        <p:nvSpPr>
          <p:cNvPr id="4" name="Slide Number Placeholder 3"/>
          <p:cNvSpPr>
            <a:spLocks noGrp="1"/>
          </p:cNvSpPr>
          <p:nvPr>
            <p:ph type="sldNum" sz="quarter" idx="5"/>
          </p:nvPr>
        </p:nvSpPr>
        <p:spPr/>
        <p:txBody>
          <a:bodyPr/>
          <a:lstStyle/>
          <a:p>
            <a:fld id="{A86EAECC-8804-814A-8A48-8ADEAEBC5D2D}" type="slidenum">
              <a:rPr lang="en-GB" smtClean="0"/>
              <a:t>8</a:t>
            </a:fld>
            <a:endParaRPr lang="en-GB"/>
          </a:p>
        </p:txBody>
      </p:sp>
    </p:spTree>
    <p:extLst>
      <p:ext uri="{BB962C8B-B14F-4D97-AF65-F5344CB8AC3E}">
        <p14:creationId xmlns:p14="http://schemas.microsoft.com/office/powerpoint/2010/main" val="4280299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1" u="sng" kern="1200" dirty="0">
                <a:solidFill>
                  <a:schemeClr val="tx1"/>
                </a:solidFill>
                <a:effectLst/>
                <a:latin typeface="+mn-lt"/>
                <a:ea typeface="+mn-ea"/>
                <a:cs typeface="+mn-cs"/>
              </a:rPr>
              <a:t>Deletes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A deletion is just a record written with tombstone marker. Whenever a delete request is received, a unique marker called a </a:t>
            </a:r>
            <a:r>
              <a:rPr lang="en-GB" sz="1200" i="1" kern="1200" dirty="0">
                <a:solidFill>
                  <a:schemeClr val="tx1"/>
                </a:solidFill>
                <a:effectLst/>
                <a:latin typeface="+mn-lt"/>
                <a:ea typeface="+mn-ea"/>
                <a:cs typeface="+mn-cs"/>
              </a:rPr>
              <a:t>tombstone</a:t>
            </a:r>
            <a:r>
              <a:rPr lang="en-GB" sz="1200" kern="1200" dirty="0">
                <a:solidFill>
                  <a:schemeClr val="tx1"/>
                </a:solidFill>
                <a:effectLst/>
                <a:latin typeface="+mn-lt"/>
                <a:ea typeface="+mn-ea"/>
                <a:cs typeface="+mn-cs"/>
              </a:rPr>
              <a:t> is written for that key.</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LSM-tree insert placeholders (often called </a:t>
            </a:r>
            <a:r>
              <a:rPr lang="en-GB" sz="1200" i="1" kern="1200" dirty="0">
                <a:solidFill>
                  <a:schemeClr val="tx1"/>
                </a:solidFill>
                <a:effectLst/>
                <a:latin typeface="+mn-lt"/>
                <a:ea typeface="+mn-ea"/>
                <a:cs typeface="+mn-cs"/>
              </a:rPr>
              <a:t>tombstones</a:t>
            </a:r>
            <a:r>
              <a:rPr lang="en-GB" sz="1200" kern="1200" dirty="0">
                <a:solidFill>
                  <a:schemeClr val="tx1"/>
                </a:solidFill>
                <a:effectLst/>
                <a:latin typeface="+mn-lt"/>
                <a:ea typeface="+mn-ea"/>
                <a:cs typeface="+mn-cs"/>
              </a:rPr>
              <a:t>), specifying which key was marked for deletion.</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During the read, the records that get shadowed by deletes are skipped and indicated as the key does not exist.</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indent="0">
              <a:buFont typeface="Arial" panose="020B0604020202020204" pitchFamily="34" charset="0"/>
              <a:buNone/>
            </a:pPr>
            <a:r>
              <a:rPr lang="en-GB" sz="1200" kern="1200" dirty="0">
                <a:solidFill>
                  <a:schemeClr val="tx1"/>
                </a:solidFill>
                <a:effectLst/>
                <a:latin typeface="+mn-lt"/>
                <a:ea typeface="+mn-ea"/>
                <a:cs typeface="+mn-cs"/>
              </a:rPr>
              <a:t>---</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indent="0">
              <a:buFont typeface="Arial" panose="020B0604020202020204" pitchFamily="34" charset="0"/>
              <a:buNone/>
            </a:pPr>
            <a:r>
              <a:rPr lang="en-GB" sz="1200" b="1" u="sng" kern="1200" dirty="0">
                <a:solidFill>
                  <a:schemeClr val="tx1"/>
                </a:solidFill>
                <a:effectLst/>
                <a:latin typeface="+mn-lt"/>
                <a:ea typeface="+mn-ea"/>
                <a:cs typeface="+mn-cs"/>
              </a:rPr>
              <a:t>Updates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An update is just a record written with a later timestamp.</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During the read, out of two records with the same key, only the one with the later timestamp is returned.</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indent="0">
              <a:buFont typeface="Arial" panose="020B0604020202020204" pitchFamily="34" charset="0"/>
              <a:buNone/>
            </a:pPr>
            <a:r>
              <a:rPr lang="en-GB" sz="1200" kern="1200" dirty="0">
                <a:solidFill>
                  <a:schemeClr val="tx1"/>
                </a:solidFill>
                <a:effectLst/>
                <a:latin typeface="+mn-lt"/>
                <a:ea typeface="+mn-ea"/>
                <a:cs typeface="+mn-cs"/>
              </a:rPr>
              <a:t>---</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1" u="none" kern="1200" dirty="0">
                <a:solidFill>
                  <a:schemeClr val="tx1"/>
                </a:solidFill>
                <a:effectLst/>
                <a:latin typeface="+mn-lt"/>
                <a:ea typeface="+mn-ea"/>
                <a:cs typeface="+mn-cs"/>
              </a:rPr>
              <a:t>In a nutshell - The reconciliation process picks up tombstones, and filters out the shadowed values.</a:t>
            </a:r>
            <a:endParaRPr lang="en-GB" b="1" u="none" dirty="0"/>
          </a:p>
        </p:txBody>
      </p:sp>
      <p:sp>
        <p:nvSpPr>
          <p:cNvPr id="4" name="Slide Number Placeholder 3"/>
          <p:cNvSpPr>
            <a:spLocks noGrp="1"/>
          </p:cNvSpPr>
          <p:nvPr>
            <p:ph type="sldNum" sz="quarter" idx="5"/>
          </p:nvPr>
        </p:nvSpPr>
        <p:spPr/>
        <p:txBody>
          <a:bodyPr/>
          <a:lstStyle/>
          <a:p>
            <a:fld id="{A86EAECC-8804-814A-8A48-8ADEAEBC5D2D}" type="slidenum">
              <a:rPr lang="en-GB" smtClean="0"/>
              <a:t>9</a:t>
            </a:fld>
            <a:endParaRPr lang="en-GB"/>
          </a:p>
        </p:txBody>
      </p:sp>
    </p:spTree>
    <p:extLst>
      <p:ext uri="{BB962C8B-B14F-4D97-AF65-F5344CB8AC3E}">
        <p14:creationId xmlns:p14="http://schemas.microsoft.com/office/powerpoint/2010/main" val="121629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CDFC-95A2-A943-8409-B6305E6ADFC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D8277E9-11BD-104A-908C-BEFFD52C3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7188D95-0750-E34E-A9D5-CEE8D4EC0909}"/>
              </a:ext>
            </a:extLst>
          </p:cNvPr>
          <p:cNvSpPr>
            <a:spLocks noGrp="1"/>
          </p:cNvSpPr>
          <p:nvPr>
            <p:ph type="dt" sz="half" idx="10"/>
          </p:nvPr>
        </p:nvSpPr>
        <p:spPr/>
        <p:txBody>
          <a:bodyPr/>
          <a:lstStyle/>
          <a:p>
            <a:fld id="{9334D819-9F07-4261-B09B-9E467E5D9002}" type="datetimeFigureOut">
              <a:rPr lang="en-US" smtClean="0"/>
              <a:pPr/>
              <a:t>7/1/21</a:t>
            </a:fld>
            <a:endParaRPr lang="en-US" dirty="0"/>
          </a:p>
        </p:txBody>
      </p:sp>
      <p:sp>
        <p:nvSpPr>
          <p:cNvPr id="5" name="Footer Placeholder 4">
            <a:extLst>
              <a:ext uri="{FF2B5EF4-FFF2-40B4-BE49-F238E27FC236}">
                <a16:creationId xmlns:a16="http://schemas.microsoft.com/office/drawing/2014/main" id="{0C8BFAE7-5BCA-0A4B-B1ED-081C000522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0041D9-B74C-4545-8523-4D8CE74D3F94}"/>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20794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6D26-6638-AB45-9FED-E073B2C6E47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4B605B6-868D-6543-A9BE-BEDFB1097E3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94A040C-E18B-3643-A98A-523C66531DA8}"/>
              </a:ext>
            </a:extLst>
          </p:cNvPr>
          <p:cNvSpPr>
            <a:spLocks noGrp="1"/>
          </p:cNvSpPr>
          <p:nvPr>
            <p:ph type="dt" sz="half" idx="10"/>
          </p:nvPr>
        </p:nvSpPr>
        <p:spPr/>
        <p:txBody>
          <a:bodyPr/>
          <a:lstStyle/>
          <a:p>
            <a:fld id="{9334D819-9F07-4261-B09B-9E467E5D9002}" type="datetimeFigureOut">
              <a:rPr lang="en-US" smtClean="0"/>
              <a:t>7/1/21</a:t>
            </a:fld>
            <a:endParaRPr lang="en-US" dirty="0"/>
          </a:p>
        </p:txBody>
      </p:sp>
      <p:sp>
        <p:nvSpPr>
          <p:cNvPr id="5" name="Footer Placeholder 4">
            <a:extLst>
              <a:ext uri="{FF2B5EF4-FFF2-40B4-BE49-F238E27FC236}">
                <a16:creationId xmlns:a16="http://schemas.microsoft.com/office/drawing/2014/main" id="{576D1ED8-8FA2-1F4F-B740-49CE40AF17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EECE47-32A0-6C48-AEF9-E21CAA1DEFE2}"/>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7673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F2FF1A-4E70-4140-9CE0-9EBC75712C6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DAE2672-B790-EE43-A418-78641F6FD0F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543839C-242C-ED42-8C9E-83E50A94520D}"/>
              </a:ext>
            </a:extLst>
          </p:cNvPr>
          <p:cNvSpPr>
            <a:spLocks noGrp="1"/>
          </p:cNvSpPr>
          <p:nvPr>
            <p:ph type="dt" sz="half" idx="10"/>
          </p:nvPr>
        </p:nvSpPr>
        <p:spPr/>
        <p:txBody>
          <a:bodyPr/>
          <a:lstStyle/>
          <a:p>
            <a:fld id="{9334D819-9F07-4261-B09B-9E467E5D9002}" type="datetimeFigureOut">
              <a:rPr lang="en-US" smtClean="0"/>
              <a:t>7/1/21</a:t>
            </a:fld>
            <a:endParaRPr lang="en-US" dirty="0"/>
          </a:p>
        </p:txBody>
      </p:sp>
      <p:sp>
        <p:nvSpPr>
          <p:cNvPr id="5" name="Footer Placeholder 4">
            <a:extLst>
              <a:ext uri="{FF2B5EF4-FFF2-40B4-BE49-F238E27FC236}">
                <a16:creationId xmlns:a16="http://schemas.microsoft.com/office/drawing/2014/main" id="{5CFC393F-157D-3C4E-B7E3-79241703F6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FB2A45-4222-664E-9C58-56BD6BD69AED}"/>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67314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6B1-C3E5-6141-8112-0C665E3DE9F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D0BDE6D-1658-1D4D-BAEC-AE5E0B1228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B42466A-BFD3-F147-AE91-6C53365A0E78}"/>
              </a:ext>
            </a:extLst>
          </p:cNvPr>
          <p:cNvSpPr>
            <a:spLocks noGrp="1"/>
          </p:cNvSpPr>
          <p:nvPr>
            <p:ph type="dt" sz="half" idx="10"/>
          </p:nvPr>
        </p:nvSpPr>
        <p:spPr/>
        <p:txBody>
          <a:bodyPr/>
          <a:lstStyle/>
          <a:p>
            <a:fld id="{9334D819-9F07-4261-B09B-9E467E5D9002}" type="datetimeFigureOut">
              <a:rPr lang="en-US" smtClean="0"/>
              <a:t>7/1/21</a:t>
            </a:fld>
            <a:endParaRPr lang="en-US" dirty="0"/>
          </a:p>
        </p:txBody>
      </p:sp>
      <p:sp>
        <p:nvSpPr>
          <p:cNvPr id="5" name="Footer Placeholder 4">
            <a:extLst>
              <a:ext uri="{FF2B5EF4-FFF2-40B4-BE49-F238E27FC236}">
                <a16:creationId xmlns:a16="http://schemas.microsoft.com/office/drawing/2014/main" id="{7FAE3F6D-E9EA-1742-8CCB-36CCF7F39E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9F532F-416C-9A4F-9926-70A2C3C7B97B}"/>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58479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41E5-4BE4-5E40-A4DB-8F2ED86975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A609B98-355C-6649-969D-67E5407BA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6B0721-A493-1C4F-B6EF-97EC033C2B64}"/>
              </a:ext>
            </a:extLst>
          </p:cNvPr>
          <p:cNvSpPr>
            <a:spLocks noGrp="1"/>
          </p:cNvSpPr>
          <p:nvPr>
            <p:ph type="dt" sz="half" idx="10"/>
          </p:nvPr>
        </p:nvSpPr>
        <p:spPr/>
        <p:txBody>
          <a:bodyPr/>
          <a:lstStyle/>
          <a:p>
            <a:fld id="{9334D819-9F07-4261-B09B-9E467E5D9002}" type="datetimeFigureOut">
              <a:rPr lang="en-US" smtClean="0"/>
              <a:pPr/>
              <a:t>7/1/21</a:t>
            </a:fld>
            <a:endParaRPr lang="en-US" dirty="0"/>
          </a:p>
        </p:txBody>
      </p:sp>
      <p:sp>
        <p:nvSpPr>
          <p:cNvPr id="5" name="Footer Placeholder 4">
            <a:extLst>
              <a:ext uri="{FF2B5EF4-FFF2-40B4-BE49-F238E27FC236}">
                <a16:creationId xmlns:a16="http://schemas.microsoft.com/office/drawing/2014/main" id="{F60B37A2-6B75-C64A-AB80-3BA028C850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805504-9221-2F40-B78A-166FFE9CFBAF}"/>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62603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B1A1-FBD6-C748-BB77-E2D25FBF010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2C7942B-CFD0-7447-A89A-CD7D9E9471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B3F78F8-83A8-6C4A-992F-65E29D4B75E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469F3D6-2925-BD4B-A1AF-711098D27803}"/>
              </a:ext>
            </a:extLst>
          </p:cNvPr>
          <p:cNvSpPr>
            <a:spLocks noGrp="1"/>
          </p:cNvSpPr>
          <p:nvPr>
            <p:ph type="dt" sz="half" idx="10"/>
          </p:nvPr>
        </p:nvSpPr>
        <p:spPr/>
        <p:txBody>
          <a:bodyPr/>
          <a:lstStyle/>
          <a:p>
            <a:fld id="{9334D819-9F07-4261-B09B-9E467E5D9002}" type="datetimeFigureOut">
              <a:rPr lang="en-US" smtClean="0"/>
              <a:t>7/1/21</a:t>
            </a:fld>
            <a:endParaRPr lang="en-US" dirty="0"/>
          </a:p>
        </p:txBody>
      </p:sp>
      <p:sp>
        <p:nvSpPr>
          <p:cNvPr id="6" name="Footer Placeholder 5">
            <a:extLst>
              <a:ext uri="{FF2B5EF4-FFF2-40B4-BE49-F238E27FC236}">
                <a16:creationId xmlns:a16="http://schemas.microsoft.com/office/drawing/2014/main" id="{AB2488CE-C9BF-7247-A415-10101F6B06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B7B75F-9F33-E34E-8E38-F89D52BC48B5}"/>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988362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3147-829E-754F-91EA-91F8CB584EE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0A07575-0D7B-FA47-827B-08EBB5EF4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8A07AC-105B-6747-B952-5E3A47A7937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CCBBA6F-6270-D542-920D-4A349DC7F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2F2B1B-AFBA-2A4E-870A-33BDC78F911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A972780-8418-2E48-9165-2875D8BA463D}"/>
              </a:ext>
            </a:extLst>
          </p:cNvPr>
          <p:cNvSpPr>
            <a:spLocks noGrp="1"/>
          </p:cNvSpPr>
          <p:nvPr>
            <p:ph type="dt" sz="half" idx="10"/>
          </p:nvPr>
        </p:nvSpPr>
        <p:spPr/>
        <p:txBody>
          <a:bodyPr/>
          <a:lstStyle/>
          <a:p>
            <a:fld id="{9334D819-9F07-4261-B09B-9E467E5D9002}" type="datetimeFigureOut">
              <a:rPr lang="en-US" smtClean="0"/>
              <a:pPr/>
              <a:t>7/1/21</a:t>
            </a:fld>
            <a:endParaRPr lang="en-US" dirty="0"/>
          </a:p>
        </p:txBody>
      </p:sp>
      <p:sp>
        <p:nvSpPr>
          <p:cNvPr id="8" name="Footer Placeholder 7">
            <a:extLst>
              <a:ext uri="{FF2B5EF4-FFF2-40B4-BE49-F238E27FC236}">
                <a16:creationId xmlns:a16="http://schemas.microsoft.com/office/drawing/2014/main" id="{012401C0-8232-A843-B0B6-6D4CBCA42AC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1B839B-D587-7145-A19B-ABDD973006EA}"/>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48390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C7BB-818E-384B-9607-E82735035F1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19A3457-97F6-8245-9600-04DA108DA973}"/>
              </a:ext>
            </a:extLst>
          </p:cNvPr>
          <p:cNvSpPr>
            <a:spLocks noGrp="1"/>
          </p:cNvSpPr>
          <p:nvPr>
            <p:ph type="dt" sz="half" idx="10"/>
          </p:nvPr>
        </p:nvSpPr>
        <p:spPr/>
        <p:txBody>
          <a:bodyPr/>
          <a:lstStyle/>
          <a:p>
            <a:fld id="{9334D819-9F07-4261-B09B-9E467E5D9002}" type="datetimeFigureOut">
              <a:rPr lang="en-US" smtClean="0"/>
              <a:t>7/1/21</a:t>
            </a:fld>
            <a:endParaRPr lang="en-US" dirty="0"/>
          </a:p>
        </p:txBody>
      </p:sp>
      <p:sp>
        <p:nvSpPr>
          <p:cNvPr id="4" name="Footer Placeholder 3">
            <a:extLst>
              <a:ext uri="{FF2B5EF4-FFF2-40B4-BE49-F238E27FC236}">
                <a16:creationId xmlns:a16="http://schemas.microsoft.com/office/drawing/2014/main" id="{79309CC6-17FD-DD45-8F2A-A9E4DDBEEA9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FA4D0B-D5E4-1549-9736-2EDAC93A7787}"/>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50442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3D00E-0845-9E47-B650-79DF35A3FF95}"/>
              </a:ext>
            </a:extLst>
          </p:cNvPr>
          <p:cNvSpPr>
            <a:spLocks noGrp="1"/>
          </p:cNvSpPr>
          <p:nvPr>
            <p:ph type="dt" sz="half" idx="10"/>
          </p:nvPr>
        </p:nvSpPr>
        <p:spPr/>
        <p:txBody>
          <a:bodyPr/>
          <a:lstStyle/>
          <a:p>
            <a:fld id="{9334D819-9F07-4261-B09B-9E467E5D9002}" type="datetimeFigureOut">
              <a:rPr lang="en-US" smtClean="0"/>
              <a:t>7/1/21</a:t>
            </a:fld>
            <a:endParaRPr lang="en-US" dirty="0"/>
          </a:p>
        </p:txBody>
      </p:sp>
      <p:sp>
        <p:nvSpPr>
          <p:cNvPr id="3" name="Footer Placeholder 2">
            <a:extLst>
              <a:ext uri="{FF2B5EF4-FFF2-40B4-BE49-F238E27FC236}">
                <a16:creationId xmlns:a16="http://schemas.microsoft.com/office/drawing/2014/main" id="{26EA2D96-6240-C040-B03A-7E957568B5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EFDD69D-B880-704F-AC69-0EA024227E1D}"/>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42110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8BAB-D858-0A43-A725-62CBBB6F8B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5F9D6ED-65AA-CA46-8E72-94EAAB8D82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D0C0C80-1878-FA4A-B0CE-681E12540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5E57FC-E87F-E340-A410-C30ED5F4AA8B}"/>
              </a:ext>
            </a:extLst>
          </p:cNvPr>
          <p:cNvSpPr>
            <a:spLocks noGrp="1"/>
          </p:cNvSpPr>
          <p:nvPr>
            <p:ph type="dt" sz="half" idx="10"/>
          </p:nvPr>
        </p:nvSpPr>
        <p:spPr/>
        <p:txBody>
          <a:bodyPr/>
          <a:lstStyle/>
          <a:p>
            <a:fld id="{9334D819-9F07-4261-B09B-9E467E5D9002}" type="datetimeFigureOut">
              <a:rPr lang="en-US" smtClean="0"/>
              <a:t>7/1/21</a:t>
            </a:fld>
            <a:endParaRPr lang="en-US" dirty="0"/>
          </a:p>
        </p:txBody>
      </p:sp>
      <p:sp>
        <p:nvSpPr>
          <p:cNvPr id="6" name="Footer Placeholder 5">
            <a:extLst>
              <a:ext uri="{FF2B5EF4-FFF2-40B4-BE49-F238E27FC236}">
                <a16:creationId xmlns:a16="http://schemas.microsoft.com/office/drawing/2014/main" id="{1CD95038-A442-1847-9FD0-77A56DA8F3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D3B1F8-E664-D54A-B2A9-58C3C8DF7E3B}"/>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9311744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3A3A-725B-C744-9337-14B1289AE3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C39F414-A3B8-3949-87A8-ED70B929B9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D5C9EA-324B-7C4F-BA4D-6102F2045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47936D-21CB-7541-A0F6-388F84B69DAD}"/>
              </a:ext>
            </a:extLst>
          </p:cNvPr>
          <p:cNvSpPr>
            <a:spLocks noGrp="1"/>
          </p:cNvSpPr>
          <p:nvPr>
            <p:ph type="dt" sz="half" idx="10"/>
          </p:nvPr>
        </p:nvSpPr>
        <p:spPr/>
        <p:txBody>
          <a:bodyPr/>
          <a:lstStyle/>
          <a:p>
            <a:fld id="{9334D819-9F07-4261-B09B-9E467E5D9002}" type="datetimeFigureOut">
              <a:rPr lang="en-US" smtClean="0"/>
              <a:t>7/1/21</a:t>
            </a:fld>
            <a:endParaRPr lang="en-US" dirty="0"/>
          </a:p>
        </p:txBody>
      </p:sp>
      <p:sp>
        <p:nvSpPr>
          <p:cNvPr id="6" name="Footer Placeholder 5">
            <a:extLst>
              <a:ext uri="{FF2B5EF4-FFF2-40B4-BE49-F238E27FC236}">
                <a16:creationId xmlns:a16="http://schemas.microsoft.com/office/drawing/2014/main" id="{C7B59D9F-CCB9-7343-B28F-DA9979BCF3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BB103D-4FDA-CE47-B765-0CB41D41A5A2}"/>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9055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97766-F4B6-984C-AC27-307E884DB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58AE93A-3D2B-7642-B281-96C891FA5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91C0BE-1A9D-E74B-BC8B-81420E09B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4D819-9F07-4261-B09B-9E467E5D9002}" type="datetimeFigureOut">
              <a:rPr lang="en-US" smtClean="0"/>
              <a:pPr/>
              <a:t>7/1/21</a:t>
            </a:fld>
            <a:endParaRPr lang="en-US" dirty="0"/>
          </a:p>
        </p:txBody>
      </p:sp>
      <p:sp>
        <p:nvSpPr>
          <p:cNvPr id="5" name="Footer Placeholder 4">
            <a:extLst>
              <a:ext uri="{FF2B5EF4-FFF2-40B4-BE49-F238E27FC236}">
                <a16:creationId xmlns:a16="http://schemas.microsoft.com/office/drawing/2014/main" id="{B1212039-8947-B44F-AA53-D37026807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F24872-FD08-EA40-B990-3A6C868CD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12800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tiff"/><Relationship Id="rId4" Type="http://schemas.openxmlformats.org/officeDocument/2006/relationships/image" Target="../media/image3.tiff"/></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CA61-0EFC-FF45-BAE1-C103E2E4B951}"/>
              </a:ext>
            </a:extLst>
          </p:cNvPr>
          <p:cNvSpPr>
            <a:spLocks noGrp="1"/>
          </p:cNvSpPr>
          <p:nvPr>
            <p:ph type="ctrTitle"/>
          </p:nvPr>
        </p:nvSpPr>
        <p:spPr/>
        <p:txBody>
          <a:bodyPr/>
          <a:lstStyle/>
          <a:p>
            <a:r>
              <a:rPr lang="en-GB" dirty="0"/>
              <a:t>Storage System design</a:t>
            </a:r>
          </a:p>
        </p:txBody>
      </p:sp>
      <p:sp>
        <p:nvSpPr>
          <p:cNvPr id="3" name="Subtitle 2">
            <a:extLst>
              <a:ext uri="{FF2B5EF4-FFF2-40B4-BE49-F238E27FC236}">
                <a16:creationId xmlns:a16="http://schemas.microsoft.com/office/drawing/2014/main" id="{53B1E971-89B8-4847-BBC7-B846F7D5AB09}"/>
              </a:ext>
            </a:extLst>
          </p:cNvPr>
          <p:cNvSpPr>
            <a:spLocks noGrp="1"/>
          </p:cNvSpPr>
          <p:nvPr>
            <p:ph type="subTitle" idx="1"/>
          </p:nvPr>
        </p:nvSpPr>
        <p:spPr/>
        <p:txBody>
          <a:bodyPr/>
          <a:lstStyle/>
          <a:p>
            <a:r>
              <a:rPr lang="en-GB" dirty="0"/>
              <a:t>Preliminary Storage Engine Design</a:t>
            </a:r>
          </a:p>
        </p:txBody>
      </p:sp>
    </p:spTree>
    <p:extLst>
      <p:ext uri="{BB962C8B-B14F-4D97-AF65-F5344CB8AC3E}">
        <p14:creationId xmlns:p14="http://schemas.microsoft.com/office/powerpoint/2010/main" val="37332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0DF3-4D02-7E4D-B76B-6ADD645C9FBB}"/>
              </a:ext>
            </a:extLst>
          </p:cNvPr>
          <p:cNvSpPr>
            <a:spLocks noGrp="1"/>
          </p:cNvSpPr>
          <p:nvPr>
            <p:ph type="title"/>
          </p:nvPr>
        </p:nvSpPr>
        <p:spPr>
          <a:xfrm>
            <a:off x="42040" y="60296"/>
            <a:ext cx="8019394" cy="801552"/>
          </a:xfrm>
        </p:spPr>
        <p:txBody>
          <a:bodyPr>
            <a:normAutofit/>
          </a:bodyPr>
          <a:lstStyle/>
          <a:p>
            <a:r>
              <a:rPr lang="en-GB" u="sng" dirty="0"/>
              <a:t>Versioning/History Keeping of Data</a:t>
            </a:r>
          </a:p>
        </p:txBody>
      </p:sp>
      <p:sp>
        <p:nvSpPr>
          <p:cNvPr id="4" name="Rectangle 3">
            <a:extLst>
              <a:ext uri="{FF2B5EF4-FFF2-40B4-BE49-F238E27FC236}">
                <a16:creationId xmlns:a16="http://schemas.microsoft.com/office/drawing/2014/main" id="{4043D5EE-E799-B84E-ACB8-56315522472F}"/>
              </a:ext>
            </a:extLst>
          </p:cNvPr>
          <p:cNvSpPr/>
          <p:nvPr/>
        </p:nvSpPr>
        <p:spPr>
          <a:xfrm>
            <a:off x="2304009" y="1069875"/>
            <a:ext cx="2650660" cy="1612441"/>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 a}, </a:t>
            </a:r>
          </a:p>
          <a:p>
            <a:pPr algn="ctr"/>
            <a:r>
              <a:rPr lang="en-GB" dirty="0"/>
              <a:t>{2: b}, </a:t>
            </a:r>
          </a:p>
          <a:p>
            <a:pPr algn="ctr"/>
            <a:r>
              <a:rPr lang="en-GB" dirty="0"/>
              <a:t>{3: c}, </a:t>
            </a:r>
          </a:p>
          <a:p>
            <a:pPr algn="ctr"/>
            <a:r>
              <a:rPr lang="en-GB" dirty="0"/>
              <a:t>{4: d},</a:t>
            </a:r>
          </a:p>
          <a:p>
            <a:pPr algn="ctr"/>
            <a:r>
              <a:rPr lang="en-GB" dirty="0"/>
              <a:t>…</a:t>
            </a:r>
          </a:p>
        </p:txBody>
      </p:sp>
      <p:sp>
        <p:nvSpPr>
          <p:cNvPr id="6" name="Rectangle 5">
            <a:extLst>
              <a:ext uri="{FF2B5EF4-FFF2-40B4-BE49-F238E27FC236}">
                <a16:creationId xmlns:a16="http://schemas.microsoft.com/office/drawing/2014/main" id="{3D435A44-DAA3-8E4E-A523-2F91CCEB1DA4}"/>
              </a:ext>
            </a:extLst>
          </p:cNvPr>
          <p:cNvSpPr/>
          <p:nvPr/>
        </p:nvSpPr>
        <p:spPr>
          <a:xfrm>
            <a:off x="4271687" y="4130566"/>
            <a:ext cx="3411376" cy="2501461"/>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chemeClr val="tx1">
                    <a:lumMod val="95000"/>
                    <a:lumOff val="5000"/>
                  </a:schemeClr>
                </a:solidFill>
              </a:rPr>
              <a:t>{1: {a,v1,1}},</a:t>
            </a:r>
          </a:p>
          <a:p>
            <a:pPr algn="ctr"/>
            <a:r>
              <a:rPr lang="en-GB" dirty="0">
                <a:solidFill>
                  <a:srgbClr val="FF0000"/>
                </a:solidFill>
              </a:rPr>
              <a:t>{2: {b,v1,0}}</a:t>
            </a:r>
            <a:r>
              <a:rPr lang="en-GB" dirty="0">
                <a:solidFill>
                  <a:schemeClr val="tx1">
                    <a:lumMod val="95000"/>
                    <a:lumOff val="5000"/>
                  </a:schemeClr>
                </a:solidFill>
              </a:rPr>
              <a:t>,</a:t>
            </a:r>
          </a:p>
          <a:p>
            <a:pPr algn="ctr"/>
            <a:r>
              <a:rPr lang="en-GB" dirty="0"/>
              <a:t>{3: {c,v1,0}},</a:t>
            </a:r>
            <a:endParaRPr lang="en-GB" dirty="0">
              <a:solidFill>
                <a:schemeClr val="tx1">
                  <a:lumMod val="95000"/>
                  <a:lumOff val="5000"/>
                </a:schemeClr>
              </a:solidFill>
            </a:endParaRPr>
          </a:p>
          <a:p>
            <a:pPr algn="ctr"/>
            <a:r>
              <a:rPr lang="en-GB" dirty="0">
                <a:solidFill>
                  <a:srgbClr val="FFC000"/>
                </a:solidFill>
              </a:rPr>
              <a:t>{3: {cc,v2,2}}</a:t>
            </a:r>
            <a:r>
              <a:rPr lang="en-GB" dirty="0">
                <a:solidFill>
                  <a:schemeClr val="tx1"/>
                </a:solidFill>
              </a:rPr>
              <a:t>,</a:t>
            </a:r>
            <a:r>
              <a:rPr lang="en-GB" dirty="0">
                <a:solidFill>
                  <a:srgbClr val="FFC000"/>
                </a:solidFill>
              </a:rPr>
              <a:t> </a:t>
            </a:r>
          </a:p>
          <a:p>
            <a:pPr algn="ctr"/>
            <a:r>
              <a:rPr lang="en-GB" dirty="0"/>
              <a:t>{4: {d,v1,1}},</a:t>
            </a:r>
          </a:p>
          <a:p>
            <a:pPr algn="ctr"/>
            <a:r>
              <a:rPr lang="en-GB" dirty="0">
                <a:solidFill>
                  <a:srgbClr val="00B050"/>
                </a:solidFill>
              </a:rPr>
              <a:t>{7: {g,v2,1}},</a:t>
            </a:r>
          </a:p>
          <a:p>
            <a:pPr algn="ctr"/>
            <a:r>
              <a:rPr lang="en-GB" dirty="0"/>
              <a:t>…</a:t>
            </a:r>
          </a:p>
        </p:txBody>
      </p:sp>
      <p:grpSp>
        <p:nvGrpSpPr>
          <p:cNvPr id="20" name="Group 19">
            <a:extLst>
              <a:ext uri="{FF2B5EF4-FFF2-40B4-BE49-F238E27FC236}">
                <a16:creationId xmlns:a16="http://schemas.microsoft.com/office/drawing/2014/main" id="{81E89651-3BDE-F74E-AE11-3639B448D20F}"/>
              </a:ext>
            </a:extLst>
          </p:cNvPr>
          <p:cNvGrpSpPr/>
          <p:nvPr/>
        </p:nvGrpSpPr>
        <p:grpSpPr>
          <a:xfrm>
            <a:off x="7125289" y="1069875"/>
            <a:ext cx="2650660" cy="1612441"/>
            <a:chOff x="7125289" y="1069875"/>
            <a:chExt cx="2650660" cy="1612441"/>
          </a:xfrm>
        </p:grpSpPr>
        <p:sp>
          <p:nvSpPr>
            <p:cNvPr id="5" name="Rectangle 4">
              <a:extLst>
                <a:ext uri="{FF2B5EF4-FFF2-40B4-BE49-F238E27FC236}">
                  <a16:creationId xmlns:a16="http://schemas.microsoft.com/office/drawing/2014/main" id="{E56271C7-D42D-4946-95C9-71DCBAE3BA13}"/>
                </a:ext>
              </a:extLst>
            </p:cNvPr>
            <p:cNvSpPr/>
            <p:nvPr/>
          </p:nvSpPr>
          <p:spPr>
            <a:xfrm>
              <a:off x="7125289" y="1069875"/>
              <a:ext cx="2650660" cy="1612441"/>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 a}, </a:t>
              </a:r>
            </a:p>
            <a:p>
              <a:pPr algn="ctr"/>
              <a:r>
                <a:rPr lang="en-GB" dirty="0"/>
                <a:t>{2:      }, </a:t>
              </a:r>
            </a:p>
            <a:p>
              <a:pPr algn="ctr"/>
              <a:r>
                <a:rPr lang="en-GB" dirty="0"/>
                <a:t>{3: cc}, </a:t>
              </a:r>
            </a:p>
            <a:p>
              <a:pPr algn="ctr"/>
              <a:r>
                <a:rPr lang="en-GB" dirty="0"/>
                <a:t>{7: g},</a:t>
              </a:r>
            </a:p>
            <a:p>
              <a:pPr algn="ctr"/>
              <a:r>
                <a:rPr lang="en-GB" dirty="0"/>
                <a:t>…</a:t>
              </a:r>
            </a:p>
          </p:txBody>
        </p:sp>
        <p:sp>
          <p:nvSpPr>
            <p:cNvPr id="7" name="&quot;No&quot; Symbol 6">
              <a:extLst>
                <a:ext uri="{FF2B5EF4-FFF2-40B4-BE49-F238E27FC236}">
                  <a16:creationId xmlns:a16="http://schemas.microsoft.com/office/drawing/2014/main" id="{E22268D4-145D-0E4C-9E44-748DEE4F7B07}"/>
                </a:ext>
              </a:extLst>
            </p:cNvPr>
            <p:cNvSpPr/>
            <p:nvPr/>
          </p:nvSpPr>
          <p:spPr>
            <a:xfrm>
              <a:off x="8398069" y="1477582"/>
              <a:ext cx="220717" cy="241738"/>
            </a:xfrm>
            <a:prstGeom prst="noSmoking">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grpSp>
      <p:cxnSp>
        <p:nvCxnSpPr>
          <p:cNvPr id="8" name="Straight Arrow Connector 7">
            <a:extLst>
              <a:ext uri="{FF2B5EF4-FFF2-40B4-BE49-F238E27FC236}">
                <a16:creationId xmlns:a16="http://schemas.microsoft.com/office/drawing/2014/main" id="{ADBD3172-E158-7B48-A7A7-278811C1E39D}"/>
              </a:ext>
            </a:extLst>
          </p:cNvPr>
          <p:cNvCxnSpPr>
            <a:cxnSpLocks/>
            <a:stCxn id="9" idx="4"/>
            <a:endCxn id="6" idx="0"/>
          </p:cNvCxnSpPr>
          <p:nvPr/>
        </p:nvCxnSpPr>
        <p:spPr>
          <a:xfrm>
            <a:off x="5977375" y="3569702"/>
            <a:ext cx="0" cy="5608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Connector 8">
            <a:extLst>
              <a:ext uri="{FF2B5EF4-FFF2-40B4-BE49-F238E27FC236}">
                <a16:creationId xmlns:a16="http://schemas.microsoft.com/office/drawing/2014/main" id="{1961DFE3-4932-B843-B017-83D22BF767F1}"/>
              </a:ext>
            </a:extLst>
          </p:cNvPr>
          <p:cNvSpPr/>
          <p:nvPr/>
        </p:nvSpPr>
        <p:spPr>
          <a:xfrm>
            <a:off x="5726472" y="3098575"/>
            <a:ext cx="501805" cy="47112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0" name="Curved Connector 9">
            <a:extLst>
              <a:ext uri="{FF2B5EF4-FFF2-40B4-BE49-F238E27FC236}">
                <a16:creationId xmlns:a16="http://schemas.microsoft.com/office/drawing/2014/main" id="{B100C6DF-BC91-C94E-A910-0B52C4393793}"/>
              </a:ext>
            </a:extLst>
          </p:cNvPr>
          <p:cNvCxnSpPr>
            <a:stCxn id="4" idx="2"/>
            <a:endCxn id="9" idx="1"/>
          </p:cNvCxnSpPr>
          <p:nvPr/>
        </p:nvCxnSpPr>
        <p:spPr>
          <a:xfrm rot="16200000" flipH="1">
            <a:off x="4472022" y="1839632"/>
            <a:ext cx="485254" cy="2170621"/>
          </a:xfrm>
          <a:prstGeom prst="curvedConnector3">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Curved Connector 10">
            <a:extLst>
              <a:ext uri="{FF2B5EF4-FFF2-40B4-BE49-F238E27FC236}">
                <a16:creationId xmlns:a16="http://schemas.microsoft.com/office/drawing/2014/main" id="{27E0583B-CB18-5849-B0AF-FF65A17CA7DA}"/>
              </a:ext>
            </a:extLst>
          </p:cNvPr>
          <p:cNvCxnSpPr>
            <a:cxnSpLocks/>
            <a:stCxn id="5" idx="2"/>
            <a:endCxn id="9" idx="7"/>
          </p:cNvCxnSpPr>
          <p:nvPr/>
        </p:nvCxnSpPr>
        <p:spPr>
          <a:xfrm rot="5400000">
            <a:off x="7060077" y="1777028"/>
            <a:ext cx="485254" cy="2295830"/>
          </a:xfrm>
          <a:prstGeom prst="curved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762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0DF3-4D02-7E4D-B76B-6ADD645C9FBB}"/>
              </a:ext>
            </a:extLst>
          </p:cNvPr>
          <p:cNvSpPr>
            <a:spLocks noGrp="1"/>
          </p:cNvSpPr>
          <p:nvPr>
            <p:ph type="title"/>
          </p:nvPr>
        </p:nvSpPr>
        <p:spPr>
          <a:xfrm>
            <a:off x="42040" y="60296"/>
            <a:ext cx="8019394" cy="801552"/>
          </a:xfrm>
        </p:spPr>
        <p:txBody>
          <a:bodyPr>
            <a:normAutofit/>
          </a:bodyPr>
          <a:lstStyle/>
          <a:p>
            <a:r>
              <a:rPr lang="en-GB" u="sng" dirty="0"/>
              <a:t>Versioning/History Keeping of Data</a:t>
            </a:r>
          </a:p>
        </p:txBody>
      </p:sp>
      <p:grpSp>
        <p:nvGrpSpPr>
          <p:cNvPr id="41" name="Group 40">
            <a:extLst>
              <a:ext uri="{FF2B5EF4-FFF2-40B4-BE49-F238E27FC236}">
                <a16:creationId xmlns:a16="http://schemas.microsoft.com/office/drawing/2014/main" id="{0828768D-0538-8343-8EF4-CA8D7FF0B564}"/>
              </a:ext>
            </a:extLst>
          </p:cNvPr>
          <p:cNvGrpSpPr/>
          <p:nvPr/>
        </p:nvGrpSpPr>
        <p:grpSpPr>
          <a:xfrm>
            <a:off x="3050735" y="2210148"/>
            <a:ext cx="6090530" cy="2437704"/>
            <a:chOff x="3075853" y="1566041"/>
            <a:chExt cx="6090530" cy="2437704"/>
          </a:xfrm>
        </p:grpSpPr>
        <p:sp>
          <p:nvSpPr>
            <p:cNvPr id="3" name="TextBox 2">
              <a:extLst>
                <a:ext uri="{FF2B5EF4-FFF2-40B4-BE49-F238E27FC236}">
                  <a16:creationId xmlns:a16="http://schemas.microsoft.com/office/drawing/2014/main" id="{0A925D34-D795-0543-B506-A37F1AC743DE}"/>
                </a:ext>
              </a:extLst>
            </p:cNvPr>
            <p:cNvSpPr txBox="1"/>
            <p:nvPr/>
          </p:nvSpPr>
          <p:spPr>
            <a:xfrm>
              <a:off x="3552032" y="1566041"/>
              <a:ext cx="5581458" cy="615553"/>
            </a:xfrm>
            <a:prstGeom prst="rect">
              <a:avLst/>
            </a:prstGeom>
            <a:noFill/>
          </p:spPr>
          <p:txBody>
            <a:bodyPr wrap="square" lIns="0" tIns="0" rIns="0" bIns="0" rtlCol="0">
              <a:spAutoFit/>
            </a:bodyPr>
            <a:lstStyle/>
            <a:p>
              <a:r>
                <a:rPr lang="en-GB" sz="4000" dirty="0"/>
                <a:t>k: { value, version,  status}</a:t>
              </a:r>
            </a:p>
          </p:txBody>
        </p:sp>
        <p:cxnSp>
          <p:nvCxnSpPr>
            <p:cNvPr id="17" name="Curved Connector 16">
              <a:extLst>
                <a:ext uri="{FF2B5EF4-FFF2-40B4-BE49-F238E27FC236}">
                  <a16:creationId xmlns:a16="http://schemas.microsoft.com/office/drawing/2014/main" id="{3C2E0FC0-338E-434E-A6C6-77747D789524}"/>
                </a:ext>
              </a:extLst>
            </p:cNvPr>
            <p:cNvCxnSpPr>
              <a:cxnSpLocks/>
              <a:endCxn id="18" idx="0"/>
            </p:cNvCxnSpPr>
            <p:nvPr/>
          </p:nvCxnSpPr>
          <p:spPr>
            <a:xfrm rot="5400000">
              <a:off x="2993171" y="2456648"/>
              <a:ext cx="1035744" cy="370820"/>
            </a:xfrm>
            <a:prstGeom prst="curved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D696E4EB-CAA3-F249-A9B0-F8AABED2823A}"/>
                </a:ext>
              </a:extLst>
            </p:cNvPr>
            <p:cNvSpPr txBox="1"/>
            <p:nvPr/>
          </p:nvSpPr>
          <p:spPr>
            <a:xfrm>
              <a:off x="3075853" y="3159930"/>
              <a:ext cx="499560" cy="369332"/>
            </a:xfrm>
            <a:prstGeom prst="rect">
              <a:avLst/>
            </a:prstGeom>
            <a:noFill/>
          </p:spPr>
          <p:txBody>
            <a:bodyPr wrap="none" rtlCol="0">
              <a:spAutoFit/>
            </a:bodyPr>
            <a:lstStyle/>
            <a:p>
              <a:r>
                <a:rPr lang="en-GB" dirty="0"/>
                <a:t>key</a:t>
              </a:r>
            </a:p>
          </p:txBody>
        </p:sp>
        <p:cxnSp>
          <p:nvCxnSpPr>
            <p:cNvPr id="21" name="Curved Connector 20">
              <a:extLst>
                <a:ext uri="{FF2B5EF4-FFF2-40B4-BE49-F238E27FC236}">
                  <a16:creationId xmlns:a16="http://schemas.microsoft.com/office/drawing/2014/main" id="{8707F1AC-3D9B-9C4C-96A0-42E3FBE30818}"/>
                </a:ext>
              </a:extLst>
            </p:cNvPr>
            <p:cNvCxnSpPr>
              <a:cxnSpLocks/>
              <a:endCxn id="22" idx="0"/>
            </p:cNvCxnSpPr>
            <p:nvPr/>
          </p:nvCxnSpPr>
          <p:spPr>
            <a:xfrm rot="5400000">
              <a:off x="3678879" y="2613607"/>
              <a:ext cx="1510227" cy="531384"/>
            </a:xfrm>
            <a:prstGeom prst="curved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AA5B3452-7A24-9246-9366-B99DA02213E1}"/>
                </a:ext>
              </a:extLst>
            </p:cNvPr>
            <p:cNvSpPr txBox="1"/>
            <p:nvPr/>
          </p:nvSpPr>
          <p:spPr>
            <a:xfrm>
              <a:off x="3825193" y="3634413"/>
              <a:ext cx="686213" cy="369332"/>
            </a:xfrm>
            <a:prstGeom prst="rect">
              <a:avLst/>
            </a:prstGeom>
            <a:noFill/>
          </p:spPr>
          <p:txBody>
            <a:bodyPr wrap="none" rtlCol="0">
              <a:spAutoFit/>
            </a:bodyPr>
            <a:lstStyle/>
            <a:p>
              <a:r>
                <a:rPr lang="en-GB" dirty="0"/>
                <a:t>value</a:t>
              </a:r>
            </a:p>
          </p:txBody>
        </p:sp>
        <p:cxnSp>
          <p:nvCxnSpPr>
            <p:cNvPr id="28" name="Curved Connector 27">
              <a:extLst>
                <a:ext uri="{FF2B5EF4-FFF2-40B4-BE49-F238E27FC236}">
                  <a16:creationId xmlns:a16="http://schemas.microsoft.com/office/drawing/2014/main" id="{8840C564-66F8-344D-B63F-1283D95AACAF}"/>
                </a:ext>
              </a:extLst>
            </p:cNvPr>
            <p:cNvCxnSpPr>
              <a:cxnSpLocks/>
              <a:endCxn id="29" idx="0"/>
            </p:cNvCxnSpPr>
            <p:nvPr/>
          </p:nvCxnSpPr>
          <p:spPr>
            <a:xfrm rot="16200000" flipH="1">
              <a:off x="5611539" y="2666073"/>
              <a:ext cx="1347666" cy="378712"/>
            </a:xfrm>
            <a:prstGeom prst="curved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2F86B39-4768-E043-B359-0A8CB04A2932}"/>
                </a:ext>
              </a:extLst>
            </p:cNvPr>
            <p:cNvSpPr txBox="1"/>
            <p:nvPr/>
          </p:nvSpPr>
          <p:spPr>
            <a:xfrm>
              <a:off x="5365257" y="3529262"/>
              <a:ext cx="2218941" cy="369332"/>
            </a:xfrm>
            <a:prstGeom prst="rect">
              <a:avLst/>
            </a:prstGeom>
            <a:noFill/>
          </p:spPr>
          <p:txBody>
            <a:bodyPr wrap="none" rtlCol="0">
              <a:spAutoFit/>
            </a:bodyPr>
            <a:lstStyle/>
            <a:p>
              <a:r>
                <a:rPr lang="en-GB" dirty="0"/>
                <a:t>version of data object</a:t>
              </a:r>
            </a:p>
          </p:txBody>
        </p:sp>
        <p:cxnSp>
          <p:nvCxnSpPr>
            <p:cNvPr id="36" name="Curved Connector 35">
              <a:extLst>
                <a:ext uri="{FF2B5EF4-FFF2-40B4-BE49-F238E27FC236}">
                  <a16:creationId xmlns:a16="http://schemas.microsoft.com/office/drawing/2014/main" id="{26955F24-4D75-2C48-84B8-477EA7AEF6F2}"/>
                </a:ext>
              </a:extLst>
            </p:cNvPr>
            <p:cNvCxnSpPr>
              <a:cxnSpLocks/>
              <a:endCxn id="37" idx="0"/>
            </p:cNvCxnSpPr>
            <p:nvPr/>
          </p:nvCxnSpPr>
          <p:spPr>
            <a:xfrm rot="16200000" flipH="1">
              <a:off x="8019173" y="2423570"/>
              <a:ext cx="609004" cy="125052"/>
            </a:xfrm>
            <a:prstGeom prst="curved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B70A251B-7116-624B-A4E6-30DDB1DAAD3C}"/>
                </a:ext>
              </a:extLst>
            </p:cNvPr>
            <p:cNvSpPr txBox="1"/>
            <p:nvPr/>
          </p:nvSpPr>
          <p:spPr>
            <a:xfrm>
              <a:off x="7606019" y="2790598"/>
              <a:ext cx="1560364" cy="369332"/>
            </a:xfrm>
            <a:prstGeom prst="rect">
              <a:avLst/>
            </a:prstGeom>
            <a:noFill/>
          </p:spPr>
          <p:txBody>
            <a:bodyPr wrap="none" rtlCol="0">
              <a:spAutoFit/>
            </a:bodyPr>
            <a:lstStyle/>
            <a:p>
              <a:r>
                <a:rPr lang="en-GB" dirty="0"/>
                <a:t>active/inactive</a:t>
              </a:r>
            </a:p>
          </p:txBody>
        </p:sp>
      </p:grpSp>
    </p:spTree>
    <p:extLst>
      <p:ext uri="{BB962C8B-B14F-4D97-AF65-F5344CB8AC3E}">
        <p14:creationId xmlns:p14="http://schemas.microsoft.com/office/powerpoint/2010/main" val="135876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81A9C-E3CB-6147-9149-4B71B1D80F33}"/>
              </a:ext>
            </a:extLst>
          </p:cNvPr>
          <p:cNvSpPr>
            <a:spLocks noGrp="1"/>
          </p:cNvSpPr>
          <p:nvPr>
            <p:ph type="title"/>
          </p:nvPr>
        </p:nvSpPr>
        <p:spPr/>
        <p:txBody>
          <a:bodyPr/>
          <a:lstStyle/>
          <a:p>
            <a:r>
              <a:rPr lang="en-GB" u="sng" dirty="0"/>
              <a:t>Overview</a:t>
            </a:r>
          </a:p>
        </p:txBody>
      </p:sp>
      <p:sp>
        <p:nvSpPr>
          <p:cNvPr id="3" name="Content Placeholder 2">
            <a:extLst>
              <a:ext uri="{FF2B5EF4-FFF2-40B4-BE49-F238E27FC236}">
                <a16:creationId xmlns:a16="http://schemas.microsoft.com/office/drawing/2014/main" id="{1A8E6BF4-A90E-CB4E-8497-4C7997F73774}"/>
              </a:ext>
            </a:extLst>
          </p:cNvPr>
          <p:cNvSpPr>
            <a:spLocks noGrp="1"/>
          </p:cNvSpPr>
          <p:nvPr>
            <p:ph idx="1"/>
          </p:nvPr>
        </p:nvSpPr>
        <p:spPr/>
        <p:txBody>
          <a:bodyPr/>
          <a:lstStyle/>
          <a:p>
            <a:r>
              <a:rPr lang="en-GB" dirty="0"/>
              <a:t>The Storage System Specification</a:t>
            </a:r>
          </a:p>
          <a:p>
            <a:r>
              <a:rPr lang="en-GB" dirty="0"/>
              <a:t>Storage System Workload</a:t>
            </a:r>
          </a:p>
          <a:p>
            <a:r>
              <a:rPr lang="en-GB" dirty="0"/>
              <a:t>Design Decisions</a:t>
            </a:r>
          </a:p>
          <a:p>
            <a:pPr lvl="1"/>
            <a:r>
              <a:rPr lang="en-GB" dirty="0"/>
              <a:t>Data structure</a:t>
            </a:r>
          </a:p>
          <a:p>
            <a:pPr lvl="1"/>
            <a:r>
              <a:rPr lang="en-GB" dirty="0"/>
              <a:t>Distributed concepts</a:t>
            </a:r>
          </a:p>
          <a:p>
            <a:r>
              <a:rPr lang="en-GB" dirty="0"/>
              <a:t>Design Overview</a:t>
            </a:r>
          </a:p>
        </p:txBody>
      </p:sp>
    </p:spTree>
    <p:extLst>
      <p:ext uri="{BB962C8B-B14F-4D97-AF65-F5344CB8AC3E}">
        <p14:creationId xmlns:p14="http://schemas.microsoft.com/office/powerpoint/2010/main" val="338835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B63A-4A63-8144-B4C6-8CF4BDBC7B39}"/>
              </a:ext>
            </a:extLst>
          </p:cNvPr>
          <p:cNvSpPr>
            <a:spLocks noGrp="1"/>
          </p:cNvSpPr>
          <p:nvPr>
            <p:ph type="title"/>
          </p:nvPr>
        </p:nvSpPr>
        <p:spPr/>
        <p:txBody>
          <a:bodyPr/>
          <a:lstStyle/>
          <a:p>
            <a:r>
              <a:rPr lang="en-GB" u="sng" dirty="0"/>
              <a:t>The Storage System Specification</a:t>
            </a:r>
          </a:p>
        </p:txBody>
      </p:sp>
      <p:sp>
        <p:nvSpPr>
          <p:cNvPr id="3" name="Content Placeholder 2">
            <a:extLst>
              <a:ext uri="{FF2B5EF4-FFF2-40B4-BE49-F238E27FC236}">
                <a16:creationId xmlns:a16="http://schemas.microsoft.com/office/drawing/2014/main" id="{CBF9471F-2533-B646-A80C-4846B2446A6E}"/>
              </a:ext>
            </a:extLst>
          </p:cNvPr>
          <p:cNvSpPr>
            <a:spLocks noGrp="1"/>
          </p:cNvSpPr>
          <p:nvPr>
            <p:ph idx="1"/>
          </p:nvPr>
        </p:nvSpPr>
        <p:spPr/>
        <p:txBody>
          <a:bodyPr>
            <a:normAutofit/>
          </a:bodyPr>
          <a:lstStyle/>
          <a:p>
            <a:pPr lvl="0"/>
            <a:r>
              <a:rPr lang="en-NA" dirty="0"/>
              <a:t>Think of</a:t>
            </a:r>
            <a:r>
              <a:rPr lang="en-US" dirty="0"/>
              <a:t> designing a </a:t>
            </a:r>
            <a:r>
              <a:rPr lang="en-NA" dirty="0"/>
              <a:t>storage systems</a:t>
            </a:r>
            <a:r>
              <a:rPr lang="en-US" dirty="0"/>
              <a:t> in a d</a:t>
            </a:r>
            <a:r>
              <a:rPr lang="en-NA" dirty="0"/>
              <a:t>istributed </a:t>
            </a:r>
            <a:r>
              <a:rPr lang="en-US" dirty="0"/>
              <a:t>environment.</a:t>
            </a:r>
            <a:endParaRPr lang="en-NA" dirty="0"/>
          </a:p>
          <a:p>
            <a:pPr lvl="0"/>
            <a:r>
              <a:rPr lang="en-NA" dirty="0"/>
              <a:t>Think of the CRUD operations (CRUD).</a:t>
            </a:r>
          </a:p>
          <a:p>
            <a:pPr lvl="0"/>
            <a:r>
              <a:rPr lang="en-NA" dirty="0"/>
              <a:t>Design a schematic overview of how each operation will function in a distributed storage system environment.</a:t>
            </a:r>
          </a:p>
          <a:p>
            <a:pPr lvl="0"/>
            <a:r>
              <a:rPr lang="en-NA" dirty="0"/>
              <a:t>Data will be versioned.</a:t>
            </a:r>
          </a:p>
          <a:p>
            <a:pPr lvl="0"/>
            <a:endParaRPr lang="en-NA" dirty="0"/>
          </a:p>
        </p:txBody>
      </p:sp>
    </p:spTree>
    <p:extLst>
      <p:ext uri="{BB962C8B-B14F-4D97-AF65-F5344CB8AC3E}">
        <p14:creationId xmlns:p14="http://schemas.microsoft.com/office/powerpoint/2010/main" val="66838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4CAB-041C-C14E-A946-E6B41469689D}"/>
              </a:ext>
            </a:extLst>
          </p:cNvPr>
          <p:cNvSpPr>
            <a:spLocks noGrp="1"/>
          </p:cNvSpPr>
          <p:nvPr>
            <p:ph type="title"/>
          </p:nvPr>
        </p:nvSpPr>
        <p:spPr/>
        <p:txBody>
          <a:bodyPr/>
          <a:lstStyle/>
          <a:p>
            <a:r>
              <a:rPr lang="en-GB" u="sng" dirty="0"/>
              <a:t>Storage System Workload</a:t>
            </a:r>
          </a:p>
        </p:txBody>
      </p:sp>
      <p:sp>
        <p:nvSpPr>
          <p:cNvPr id="3" name="Content Placeholder 2">
            <a:extLst>
              <a:ext uri="{FF2B5EF4-FFF2-40B4-BE49-F238E27FC236}">
                <a16:creationId xmlns:a16="http://schemas.microsoft.com/office/drawing/2014/main" id="{4414B5C6-7B1F-F14E-BFD0-93BBFA5025EB}"/>
              </a:ext>
            </a:extLst>
          </p:cNvPr>
          <p:cNvSpPr>
            <a:spLocks noGrp="1"/>
          </p:cNvSpPr>
          <p:nvPr>
            <p:ph idx="1"/>
          </p:nvPr>
        </p:nvSpPr>
        <p:spPr/>
        <p:txBody>
          <a:bodyPr/>
          <a:lstStyle/>
          <a:p>
            <a:pPr marL="171450" lvl="0" indent="-171450">
              <a:lnSpc>
                <a:spcPct val="100000"/>
              </a:lnSpc>
              <a:spcBef>
                <a:spcPts val="0"/>
              </a:spcBef>
              <a:defRPr/>
            </a:pPr>
            <a:r>
              <a:rPr lang="en-GB" dirty="0"/>
              <a:t>We need to store a large amount of data with high-write throughput.</a:t>
            </a:r>
          </a:p>
          <a:p>
            <a:pPr marL="171450" lvl="0" indent="-171450">
              <a:lnSpc>
                <a:spcPct val="100000"/>
              </a:lnSpc>
              <a:spcBef>
                <a:spcPts val="0"/>
              </a:spcBef>
              <a:defRPr/>
            </a:pPr>
            <a:r>
              <a:rPr lang="en-GB" dirty="0"/>
              <a:t>We would like to keep a history of all the data objects values. </a:t>
            </a:r>
          </a:p>
          <a:p>
            <a:pPr marL="171450" lvl="0" indent="-171450">
              <a:lnSpc>
                <a:spcPct val="100000"/>
              </a:lnSpc>
              <a:spcBef>
                <a:spcPts val="0"/>
              </a:spcBef>
              <a:defRPr/>
            </a:pPr>
            <a:r>
              <a:rPr lang="en-GB" dirty="0"/>
              <a:t>Data can be updated, but that old value should still be accessible with some kind of version/history keeping.</a:t>
            </a:r>
          </a:p>
          <a:p>
            <a:pPr marL="171450" lvl="0" indent="-171450">
              <a:lnSpc>
                <a:spcPct val="100000"/>
              </a:lnSpc>
              <a:spcBef>
                <a:spcPts val="0"/>
              </a:spcBef>
              <a:defRPr/>
            </a:pPr>
            <a:r>
              <a:rPr lang="en-GB" dirty="0"/>
              <a:t>Data will not be removed form the database, however, when viewing data, only active objects should be displayed.</a:t>
            </a:r>
          </a:p>
          <a:p>
            <a:pPr marL="0" indent="0">
              <a:buNone/>
            </a:pPr>
            <a:endParaRPr lang="en-GB" dirty="0"/>
          </a:p>
        </p:txBody>
      </p:sp>
    </p:spTree>
    <p:extLst>
      <p:ext uri="{BB962C8B-B14F-4D97-AF65-F5344CB8AC3E}">
        <p14:creationId xmlns:p14="http://schemas.microsoft.com/office/powerpoint/2010/main" val="381831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69FC-5B84-5B44-8886-A013BCC1DBBF}"/>
              </a:ext>
            </a:extLst>
          </p:cNvPr>
          <p:cNvSpPr>
            <a:spLocks noGrp="1"/>
          </p:cNvSpPr>
          <p:nvPr>
            <p:ph type="title"/>
          </p:nvPr>
        </p:nvSpPr>
        <p:spPr/>
        <p:txBody>
          <a:bodyPr/>
          <a:lstStyle/>
          <a:p>
            <a:r>
              <a:rPr lang="en-GB" u="sng" dirty="0"/>
              <a:t>Design Decisions</a:t>
            </a:r>
          </a:p>
        </p:txBody>
      </p:sp>
      <p:sp>
        <p:nvSpPr>
          <p:cNvPr id="3" name="Content Placeholder 2">
            <a:extLst>
              <a:ext uri="{FF2B5EF4-FFF2-40B4-BE49-F238E27FC236}">
                <a16:creationId xmlns:a16="http://schemas.microsoft.com/office/drawing/2014/main" id="{19575887-DC1D-0D4A-B4C6-EC2741E4E048}"/>
              </a:ext>
            </a:extLst>
          </p:cNvPr>
          <p:cNvSpPr>
            <a:spLocks noGrp="1"/>
          </p:cNvSpPr>
          <p:nvPr>
            <p:ph idx="1"/>
          </p:nvPr>
        </p:nvSpPr>
        <p:spPr/>
        <p:txBody>
          <a:bodyPr/>
          <a:lstStyle/>
          <a:p>
            <a:r>
              <a:rPr lang="en-GB" dirty="0"/>
              <a:t>Data structure</a:t>
            </a:r>
          </a:p>
          <a:p>
            <a:pPr lvl="1"/>
            <a:r>
              <a:rPr lang="en-GB" dirty="0"/>
              <a:t>LSM-Tree</a:t>
            </a:r>
          </a:p>
          <a:p>
            <a:r>
              <a:rPr lang="en-GB" dirty="0"/>
              <a:t>Distributed concepts</a:t>
            </a:r>
          </a:p>
          <a:p>
            <a:pPr lvl="1"/>
            <a:r>
              <a:rPr lang="en-GB" dirty="0"/>
              <a:t>?</a:t>
            </a:r>
          </a:p>
        </p:txBody>
      </p:sp>
    </p:spTree>
    <p:extLst>
      <p:ext uri="{BB962C8B-B14F-4D97-AF65-F5344CB8AC3E}">
        <p14:creationId xmlns:p14="http://schemas.microsoft.com/office/powerpoint/2010/main" val="336205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7669-7183-7B46-8664-B38BA2542101}"/>
              </a:ext>
            </a:extLst>
          </p:cNvPr>
          <p:cNvSpPr>
            <a:spLocks noGrp="1"/>
          </p:cNvSpPr>
          <p:nvPr>
            <p:ph type="title"/>
          </p:nvPr>
        </p:nvSpPr>
        <p:spPr>
          <a:xfrm>
            <a:off x="0" y="0"/>
            <a:ext cx="4120055" cy="903890"/>
          </a:xfrm>
        </p:spPr>
        <p:txBody>
          <a:bodyPr/>
          <a:lstStyle/>
          <a:p>
            <a:r>
              <a:rPr lang="en-GB" u="sng" dirty="0"/>
              <a:t>Writes/Updates</a:t>
            </a:r>
          </a:p>
        </p:txBody>
      </p:sp>
      <p:pic>
        <p:nvPicPr>
          <p:cNvPr id="4" name="Picture 3">
            <a:extLst>
              <a:ext uri="{FF2B5EF4-FFF2-40B4-BE49-F238E27FC236}">
                <a16:creationId xmlns:a16="http://schemas.microsoft.com/office/drawing/2014/main" id="{6D804F15-719B-D141-AD3B-E0CFFC1ADC3E}"/>
              </a:ext>
            </a:extLst>
          </p:cNvPr>
          <p:cNvPicPr>
            <a:picLocks noChangeAspect="1"/>
          </p:cNvPicPr>
          <p:nvPr/>
        </p:nvPicPr>
        <p:blipFill>
          <a:blip r:embed="rId3"/>
          <a:stretch>
            <a:fillRect/>
          </a:stretch>
        </p:blipFill>
        <p:spPr>
          <a:xfrm>
            <a:off x="5997035" y="25527"/>
            <a:ext cx="1371600" cy="1244600"/>
          </a:xfrm>
          <a:prstGeom prst="rect">
            <a:avLst/>
          </a:prstGeom>
        </p:spPr>
      </p:pic>
      <p:pic>
        <p:nvPicPr>
          <p:cNvPr id="5" name="Picture 4">
            <a:extLst>
              <a:ext uri="{FF2B5EF4-FFF2-40B4-BE49-F238E27FC236}">
                <a16:creationId xmlns:a16="http://schemas.microsoft.com/office/drawing/2014/main" id="{4DF30D85-A258-D340-A97E-DAF0ABB499CF}"/>
              </a:ext>
            </a:extLst>
          </p:cNvPr>
          <p:cNvPicPr>
            <a:picLocks noChangeAspect="1"/>
          </p:cNvPicPr>
          <p:nvPr/>
        </p:nvPicPr>
        <p:blipFill>
          <a:blip r:embed="rId4"/>
          <a:stretch>
            <a:fillRect/>
          </a:stretch>
        </p:blipFill>
        <p:spPr>
          <a:xfrm>
            <a:off x="4462813" y="2263340"/>
            <a:ext cx="3092760" cy="1165660"/>
          </a:xfrm>
          <a:prstGeom prst="rect">
            <a:avLst/>
          </a:prstGeom>
        </p:spPr>
      </p:pic>
      <p:pic>
        <p:nvPicPr>
          <p:cNvPr id="6" name="Picture 5">
            <a:extLst>
              <a:ext uri="{FF2B5EF4-FFF2-40B4-BE49-F238E27FC236}">
                <a16:creationId xmlns:a16="http://schemas.microsoft.com/office/drawing/2014/main" id="{322DBF79-1CA9-AC47-9998-3EC59F6387CC}"/>
              </a:ext>
            </a:extLst>
          </p:cNvPr>
          <p:cNvPicPr>
            <a:picLocks noChangeAspect="1"/>
          </p:cNvPicPr>
          <p:nvPr/>
        </p:nvPicPr>
        <p:blipFill>
          <a:blip r:embed="rId5"/>
          <a:stretch>
            <a:fillRect/>
          </a:stretch>
        </p:blipFill>
        <p:spPr>
          <a:xfrm>
            <a:off x="3280785" y="4246457"/>
            <a:ext cx="5566160" cy="2195724"/>
          </a:xfrm>
          <a:prstGeom prst="rect">
            <a:avLst/>
          </a:prstGeom>
        </p:spPr>
      </p:pic>
      <p:pic>
        <p:nvPicPr>
          <p:cNvPr id="7" name="Picture 6">
            <a:extLst>
              <a:ext uri="{FF2B5EF4-FFF2-40B4-BE49-F238E27FC236}">
                <a16:creationId xmlns:a16="http://schemas.microsoft.com/office/drawing/2014/main" id="{562A19BF-48E1-B04E-935E-EA99922716EE}"/>
              </a:ext>
            </a:extLst>
          </p:cNvPr>
          <p:cNvPicPr>
            <a:picLocks noChangeAspect="1"/>
          </p:cNvPicPr>
          <p:nvPr/>
        </p:nvPicPr>
        <p:blipFill>
          <a:blip r:embed="rId6"/>
          <a:stretch>
            <a:fillRect/>
          </a:stretch>
        </p:blipFill>
        <p:spPr>
          <a:xfrm>
            <a:off x="6117685" y="1338026"/>
            <a:ext cx="1130300" cy="863600"/>
          </a:xfrm>
          <a:prstGeom prst="rect">
            <a:avLst/>
          </a:prstGeom>
        </p:spPr>
      </p:pic>
      <p:sp>
        <p:nvSpPr>
          <p:cNvPr id="8" name="Down Arrow 7">
            <a:extLst>
              <a:ext uri="{FF2B5EF4-FFF2-40B4-BE49-F238E27FC236}">
                <a16:creationId xmlns:a16="http://schemas.microsoft.com/office/drawing/2014/main" id="{A3590616-AA77-D44E-A2CE-5BBE86EC594B}"/>
              </a:ext>
            </a:extLst>
          </p:cNvPr>
          <p:cNvSpPr/>
          <p:nvPr/>
        </p:nvSpPr>
        <p:spPr>
          <a:xfrm>
            <a:off x="6434255" y="3429001"/>
            <a:ext cx="479502" cy="485078"/>
          </a:xfrm>
          <a:prstGeom prst="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TextBox 8">
            <a:extLst>
              <a:ext uri="{FF2B5EF4-FFF2-40B4-BE49-F238E27FC236}">
                <a16:creationId xmlns:a16="http://schemas.microsoft.com/office/drawing/2014/main" id="{51FFD28C-47A5-2F4D-A755-89916FCE8F8F}"/>
              </a:ext>
            </a:extLst>
          </p:cNvPr>
          <p:cNvSpPr txBox="1"/>
          <p:nvPr/>
        </p:nvSpPr>
        <p:spPr>
          <a:xfrm>
            <a:off x="6124817" y="3949463"/>
            <a:ext cx="1098378" cy="261610"/>
          </a:xfrm>
          <a:prstGeom prst="rect">
            <a:avLst/>
          </a:prstGeom>
          <a:noFill/>
        </p:spPr>
        <p:txBody>
          <a:bodyPr wrap="none" rtlCol="0">
            <a:spAutoFit/>
          </a:bodyPr>
          <a:lstStyle/>
          <a:p>
            <a:r>
              <a:rPr lang="en-GB" sz="1100" dirty="0"/>
              <a:t>Sequential flush</a:t>
            </a:r>
          </a:p>
        </p:txBody>
      </p:sp>
    </p:spTree>
    <p:extLst>
      <p:ext uri="{BB962C8B-B14F-4D97-AF65-F5344CB8AC3E}">
        <p14:creationId xmlns:p14="http://schemas.microsoft.com/office/powerpoint/2010/main" val="293369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19C0-C0E1-F649-BEF0-AA311EFD63A1}"/>
              </a:ext>
            </a:extLst>
          </p:cNvPr>
          <p:cNvSpPr>
            <a:spLocks noGrp="1"/>
          </p:cNvSpPr>
          <p:nvPr>
            <p:ph type="title"/>
          </p:nvPr>
        </p:nvSpPr>
        <p:spPr>
          <a:xfrm>
            <a:off x="0" y="0"/>
            <a:ext cx="6532755" cy="846114"/>
          </a:xfrm>
        </p:spPr>
        <p:txBody>
          <a:bodyPr/>
          <a:lstStyle/>
          <a:p>
            <a:r>
              <a:rPr lang="en-GB" u="sng" dirty="0"/>
              <a:t>Reading/Retrieving/Look up</a:t>
            </a:r>
          </a:p>
        </p:txBody>
      </p:sp>
      <p:pic>
        <p:nvPicPr>
          <p:cNvPr id="4" name="Picture 3">
            <a:extLst>
              <a:ext uri="{FF2B5EF4-FFF2-40B4-BE49-F238E27FC236}">
                <a16:creationId xmlns:a16="http://schemas.microsoft.com/office/drawing/2014/main" id="{39038505-D8CA-684E-A402-83756FFDF4A0}"/>
              </a:ext>
            </a:extLst>
          </p:cNvPr>
          <p:cNvPicPr>
            <a:picLocks noChangeAspect="1"/>
          </p:cNvPicPr>
          <p:nvPr/>
        </p:nvPicPr>
        <p:blipFill>
          <a:blip r:embed="rId3"/>
          <a:stretch>
            <a:fillRect/>
          </a:stretch>
        </p:blipFill>
        <p:spPr>
          <a:xfrm>
            <a:off x="1338206" y="1361146"/>
            <a:ext cx="3092760" cy="1165660"/>
          </a:xfrm>
          <a:prstGeom prst="rect">
            <a:avLst/>
          </a:prstGeom>
        </p:spPr>
      </p:pic>
      <p:pic>
        <p:nvPicPr>
          <p:cNvPr id="5" name="Picture 4">
            <a:extLst>
              <a:ext uri="{FF2B5EF4-FFF2-40B4-BE49-F238E27FC236}">
                <a16:creationId xmlns:a16="http://schemas.microsoft.com/office/drawing/2014/main" id="{E748A557-F5E8-5944-8195-FAE849375B5C}"/>
              </a:ext>
            </a:extLst>
          </p:cNvPr>
          <p:cNvPicPr>
            <a:picLocks noChangeAspect="1"/>
          </p:cNvPicPr>
          <p:nvPr/>
        </p:nvPicPr>
        <p:blipFill>
          <a:blip r:embed="rId4"/>
          <a:stretch>
            <a:fillRect/>
          </a:stretch>
        </p:blipFill>
        <p:spPr>
          <a:xfrm>
            <a:off x="125642" y="3109636"/>
            <a:ext cx="5566160" cy="2195724"/>
          </a:xfrm>
          <a:prstGeom prst="rect">
            <a:avLst/>
          </a:prstGeom>
        </p:spPr>
      </p:pic>
      <p:sp>
        <p:nvSpPr>
          <p:cNvPr id="6" name="Connector 5">
            <a:extLst>
              <a:ext uri="{FF2B5EF4-FFF2-40B4-BE49-F238E27FC236}">
                <a16:creationId xmlns:a16="http://schemas.microsoft.com/office/drawing/2014/main" id="{B8D0C93E-6A50-984F-9344-D3928A8D7A57}"/>
              </a:ext>
            </a:extLst>
          </p:cNvPr>
          <p:cNvSpPr/>
          <p:nvPr/>
        </p:nvSpPr>
        <p:spPr>
          <a:xfrm>
            <a:off x="6532755" y="2323247"/>
            <a:ext cx="501805" cy="47112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51D563D-7198-144B-B68B-65814AACFFA4}"/>
              </a:ext>
            </a:extLst>
          </p:cNvPr>
          <p:cNvPicPr>
            <a:picLocks noChangeAspect="1"/>
          </p:cNvPicPr>
          <p:nvPr/>
        </p:nvPicPr>
        <p:blipFill>
          <a:blip r:embed="rId5"/>
          <a:stretch>
            <a:fillRect/>
          </a:stretch>
        </p:blipFill>
        <p:spPr>
          <a:xfrm>
            <a:off x="8424925" y="116546"/>
            <a:ext cx="1371600" cy="1244600"/>
          </a:xfrm>
          <a:prstGeom prst="rect">
            <a:avLst/>
          </a:prstGeom>
        </p:spPr>
      </p:pic>
      <p:sp>
        <p:nvSpPr>
          <p:cNvPr id="8" name="Rectangle 7">
            <a:extLst>
              <a:ext uri="{FF2B5EF4-FFF2-40B4-BE49-F238E27FC236}">
                <a16:creationId xmlns:a16="http://schemas.microsoft.com/office/drawing/2014/main" id="{0AA10EEA-4E83-174C-88AB-E8B6D056A4D7}"/>
              </a:ext>
            </a:extLst>
          </p:cNvPr>
          <p:cNvSpPr/>
          <p:nvPr/>
        </p:nvSpPr>
        <p:spPr>
          <a:xfrm>
            <a:off x="7637752" y="5519486"/>
            <a:ext cx="3142593" cy="71214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42: {everything, life, universe}</a:t>
            </a:r>
          </a:p>
        </p:txBody>
      </p:sp>
      <p:sp>
        <p:nvSpPr>
          <p:cNvPr id="9" name="Rectangle 8">
            <a:extLst>
              <a:ext uri="{FF2B5EF4-FFF2-40B4-BE49-F238E27FC236}">
                <a16:creationId xmlns:a16="http://schemas.microsoft.com/office/drawing/2014/main" id="{DBE5B5CA-4756-C04F-B5C4-9159D90C1B4C}"/>
              </a:ext>
            </a:extLst>
          </p:cNvPr>
          <p:cNvSpPr/>
          <p:nvPr/>
        </p:nvSpPr>
        <p:spPr>
          <a:xfrm>
            <a:off x="8716468" y="2284518"/>
            <a:ext cx="788514" cy="54858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42</a:t>
            </a:r>
          </a:p>
        </p:txBody>
      </p:sp>
      <p:cxnSp>
        <p:nvCxnSpPr>
          <p:cNvPr id="11" name="Curved Connector 10">
            <a:extLst>
              <a:ext uri="{FF2B5EF4-FFF2-40B4-BE49-F238E27FC236}">
                <a16:creationId xmlns:a16="http://schemas.microsoft.com/office/drawing/2014/main" id="{D42C9F1C-37B1-4547-8564-A59D77FA0FBB}"/>
              </a:ext>
            </a:extLst>
          </p:cNvPr>
          <p:cNvCxnSpPr>
            <a:cxnSpLocks/>
            <a:stCxn id="6" idx="4"/>
            <a:endCxn id="4" idx="3"/>
          </p:cNvCxnSpPr>
          <p:nvPr/>
        </p:nvCxnSpPr>
        <p:spPr>
          <a:xfrm rot="5400000" flipH="1">
            <a:off x="5182113" y="1192829"/>
            <a:ext cx="850398" cy="2352692"/>
          </a:xfrm>
          <a:prstGeom prst="curvedConnector4">
            <a:avLst>
              <a:gd name="adj1" fmla="val -26882"/>
              <a:gd name="adj2" fmla="val 55332"/>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Curved Connector 12">
            <a:extLst>
              <a:ext uri="{FF2B5EF4-FFF2-40B4-BE49-F238E27FC236}">
                <a16:creationId xmlns:a16="http://schemas.microsoft.com/office/drawing/2014/main" id="{258A9A93-3DD1-254E-89C5-E5E9931E0EA5}"/>
              </a:ext>
            </a:extLst>
          </p:cNvPr>
          <p:cNvCxnSpPr>
            <a:cxnSpLocks/>
            <a:stCxn id="6" idx="4"/>
            <a:endCxn id="5" idx="3"/>
          </p:cNvCxnSpPr>
          <p:nvPr/>
        </p:nvCxnSpPr>
        <p:spPr>
          <a:xfrm rot="5400000">
            <a:off x="5531168" y="2955008"/>
            <a:ext cx="1413124" cy="1091856"/>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FD91EFC-4F06-6842-B4B8-6AC4E9CC43AB}"/>
              </a:ext>
            </a:extLst>
          </p:cNvPr>
          <p:cNvCxnSpPr>
            <a:stCxn id="9" idx="1"/>
            <a:endCxn id="6" idx="6"/>
          </p:cNvCxnSpPr>
          <p:nvPr/>
        </p:nvCxnSpPr>
        <p:spPr>
          <a:xfrm flipH="1">
            <a:off x="7034560" y="2558811"/>
            <a:ext cx="168190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8ABEB9A-F113-D541-95E4-BA94137848B1}"/>
              </a:ext>
            </a:extLst>
          </p:cNvPr>
          <p:cNvCxnSpPr>
            <a:cxnSpLocks/>
            <a:stCxn id="7" idx="2"/>
            <a:endCxn id="9" idx="0"/>
          </p:cNvCxnSpPr>
          <p:nvPr/>
        </p:nvCxnSpPr>
        <p:spPr>
          <a:xfrm>
            <a:off x="9110725" y="1361146"/>
            <a:ext cx="0" cy="9233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013749A1-B8F1-934E-967F-71DFBA1302BC}"/>
              </a:ext>
            </a:extLst>
          </p:cNvPr>
          <p:cNvGrpSpPr/>
          <p:nvPr/>
        </p:nvGrpSpPr>
        <p:grpSpPr>
          <a:xfrm>
            <a:off x="7420303" y="4098472"/>
            <a:ext cx="2959409" cy="401434"/>
            <a:chOff x="7515922" y="3111189"/>
            <a:chExt cx="2959409" cy="401434"/>
          </a:xfrm>
        </p:grpSpPr>
        <p:sp>
          <p:nvSpPr>
            <p:cNvPr id="35" name="Rectangle 34">
              <a:extLst>
                <a:ext uri="{FF2B5EF4-FFF2-40B4-BE49-F238E27FC236}">
                  <a16:creationId xmlns:a16="http://schemas.microsoft.com/office/drawing/2014/main" id="{85FD12DB-3B38-664F-861F-37EA852ED171}"/>
                </a:ext>
              </a:extLst>
            </p:cNvPr>
            <p:cNvSpPr/>
            <p:nvPr/>
          </p:nvSpPr>
          <p:spPr>
            <a:xfrm>
              <a:off x="7515922" y="3111190"/>
              <a:ext cx="434898" cy="401433"/>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5</a:t>
              </a:r>
            </a:p>
          </p:txBody>
        </p:sp>
        <p:sp>
          <p:nvSpPr>
            <p:cNvPr id="36" name="Rectangle 35">
              <a:extLst>
                <a:ext uri="{FF2B5EF4-FFF2-40B4-BE49-F238E27FC236}">
                  <a16:creationId xmlns:a16="http://schemas.microsoft.com/office/drawing/2014/main" id="{D3DDFA01-7225-E548-8F47-DC2F4DA964B3}"/>
                </a:ext>
              </a:extLst>
            </p:cNvPr>
            <p:cNvSpPr/>
            <p:nvPr/>
          </p:nvSpPr>
          <p:spPr>
            <a:xfrm>
              <a:off x="8131407" y="3111189"/>
              <a:ext cx="2343924" cy="401433"/>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{k: v}, {k: v}…{k: v}</a:t>
              </a:r>
            </a:p>
          </p:txBody>
        </p:sp>
      </p:grpSp>
      <p:cxnSp>
        <p:nvCxnSpPr>
          <p:cNvPr id="37" name="Curved Connector 36">
            <a:extLst>
              <a:ext uri="{FF2B5EF4-FFF2-40B4-BE49-F238E27FC236}">
                <a16:creationId xmlns:a16="http://schemas.microsoft.com/office/drawing/2014/main" id="{AC6330B6-E463-9C4D-8A19-307EEECB5358}"/>
              </a:ext>
            </a:extLst>
          </p:cNvPr>
          <p:cNvCxnSpPr>
            <a:cxnSpLocks/>
            <a:stCxn id="6" idx="4"/>
            <a:endCxn id="36" idx="0"/>
          </p:cNvCxnSpPr>
          <p:nvPr/>
        </p:nvCxnSpPr>
        <p:spPr>
          <a:xfrm rot="16200000" flipH="1">
            <a:off x="7343655" y="2234377"/>
            <a:ext cx="1304098" cy="2424092"/>
          </a:xfrm>
          <a:prstGeom prst="curved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9DD60CC-8D01-3F41-8CE5-5BF70E1F651A}"/>
              </a:ext>
            </a:extLst>
          </p:cNvPr>
          <p:cNvCxnSpPr>
            <a:cxnSpLocks/>
            <a:stCxn id="36" idx="2"/>
            <a:endCxn id="8" idx="0"/>
          </p:cNvCxnSpPr>
          <p:nvPr/>
        </p:nvCxnSpPr>
        <p:spPr>
          <a:xfrm>
            <a:off x="9207750" y="4499905"/>
            <a:ext cx="1299" cy="10195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63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2B3D-4DB8-5F4D-BA99-A1DCC0DB6892}"/>
              </a:ext>
            </a:extLst>
          </p:cNvPr>
          <p:cNvSpPr>
            <a:spLocks noGrp="1"/>
          </p:cNvSpPr>
          <p:nvPr>
            <p:ph type="title"/>
          </p:nvPr>
        </p:nvSpPr>
        <p:spPr>
          <a:xfrm>
            <a:off x="0" y="0"/>
            <a:ext cx="4680643" cy="906114"/>
          </a:xfrm>
        </p:spPr>
        <p:txBody>
          <a:bodyPr/>
          <a:lstStyle/>
          <a:p>
            <a:r>
              <a:rPr lang="en-GB" u="sng" dirty="0"/>
              <a:t>Compaction/Merge</a:t>
            </a:r>
          </a:p>
        </p:txBody>
      </p:sp>
      <p:pic>
        <p:nvPicPr>
          <p:cNvPr id="46" name="Picture 45">
            <a:extLst>
              <a:ext uri="{FF2B5EF4-FFF2-40B4-BE49-F238E27FC236}">
                <a16:creationId xmlns:a16="http://schemas.microsoft.com/office/drawing/2014/main" id="{BB2FB220-ACA7-094F-91CD-94B61EE0997F}"/>
              </a:ext>
            </a:extLst>
          </p:cNvPr>
          <p:cNvPicPr>
            <a:picLocks noChangeAspect="1"/>
          </p:cNvPicPr>
          <p:nvPr/>
        </p:nvPicPr>
        <p:blipFill>
          <a:blip r:embed="rId3"/>
          <a:stretch>
            <a:fillRect/>
          </a:stretch>
        </p:blipFill>
        <p:spPr>
          <a:xfrm>
            <a:off x="1355166" y="3065990"/>
            <a:ext cx="2665637" cy="2282223"/>
          </a:xfrm>
          <a:prstGeom prst="rect">
            <a:avLst/>
          </a:prstGeom>
        </p:spPr>
      </p:pic>
      <p:cxnSp>
        <p:nvCxnSpPr>
          <p:cNvPr id="7" name="Straight Arrow Connector 6">
            <a:extLst>
              <a:ext uri="{FF2B5EF4-FFF2-40B4-BE49-F238E27FC236}">
                <a16:creationId xmlns:a16="http://schemas.microsoft.com/office/drawing/2014/main" id="{228D9F81-07D2-E34E-8F5A-B27CE021C024}"/>
              </a:ext>
            </a:extLst>
          </p:cNvPr>
          <p:cNvCxnSpPr>
            <a:cxnSpLocks/>
            <a:stCxn id="44" idx="2"/>
            <a:endCxn id="30" idx="0"/>
          </p:cNvCxnSpPr>
          <p:nvPr/>
        </p:nvCxnSpPr>
        <p:spPr>
          <a:xfrm>
            <a:off x="4937975" y="3065990"/>
            <a:ext cx="0" cy="100997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521D3BF-9525-654A-83EF-FC44D4422068}"/>
              </a:ext>
            </a:extLst>
          </p:cNvPr>
          <p:cNvCxnSpPr>
            <a:cxnSpLocks/>
            <a:endCxn id="30" idx="2"/>
          </p:cNvCxnSpPr>
          <p:nvPr/>
        </p:nvCxnSpPr>
        <p:spPr>
          <a:xfrm>
            <a:off x="3686248" y="3919869"/>
            <a:ext cx="1000824" cy="3916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EDF8489-ABAD-EB41-8E5B-716F7B7347E9}"/>
              </a:ext>
            </a:extLst>
          </p:cNvPr>
          <p:cNvCxnSpPr>
            <a:cxnSpLocks/>
            <a:endCxn id="30" idx="3"/>
          </p:cNvCxnSpPr>
          <p:nvPr/>
        </p:nvCxnSpPr>
        <p:spPr>
          <a:xfrm flipV="1">
            <a:off x="3686248" y="4478093"/>
            <a:ext cx="1074312" cy="831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61E83AA-8851-FC47-8AC8-65824178FC40}"/>
              </a:ext>
            </a:extLst>
          </p:cNvPr>
          <p:cNvCxnSpPr>
            <a:cxnSpLocks/>
            <a:endCxn id="30" idx="4"/>
          </p:cNvCxnSpPr>
          <p:nvPr/>
        </p:nvCxnSpPr>
        <p:spPr>
          <a:xfrm flipV="1">
            <a:off x="3728074" y="4547088"/>
            <a:ext cx="1209901" cy="5188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1D480E3-EEDE-7641-AB2F-2797F43D49B6}"/>
              </a:ext>
            </a:extLst>
          </p:cNvPr>
          <p:cNvCxnSpPr>
            <a:cxnSpLocks/>
            <a:stCxn id="30" idx="6"/>
            <a:endCxn id="22" idx="1"/>
          </p:cNvCxnSpPr>
          <p:nvPr/>
        </p:nvCxnSpPr>
        <p:spPr>
          <a:xfrm>
            <a:off x="5188877" y="4311525"/>
            <a:ext cx="1651157" cy="48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00E47AD9-4394-7348-A699-E94387407A08}"/>
              </a:ext>
            </a:extLst>
          </p:cNvPr>
          <p:cNvGrpSpPr/>
          <p:nvPr/>
        </p:nvGrpSpPr>
        <p:grpSpPr>
          <a:xfrm>
            <a:off x="6840034" y="4115697"/>
            <a:ext cx="2959409" cy="401434"/>
            <a:chOff x="7515922" y="3111189"/>
            <a:chExt cx="2959409" cy="401434"/>
          </a:xfrm>
        </p:grpSpPr>
        <p:sp>
          <p:nvSpPr>
            <p:cNvPr id="22" name="Rectangle 21">
              <a:extLst>
                <a:ext uri="{FF2B5EF4-FFF2-40B4-BE49-F238E27FC236}">
                  <a16:creationId xmlns:a16="http://schemas.microsoft.com/office/drawing/2014/main" id="{ED4D4C02-5B6B-354E-A9A4-6761FC7460B3}"/>
                </a:ext>
              </a:extLst>
            </p:cNvPr>
            <p:cNvSpPr/>
            <p:nvPr/>
          </p:nvSpPr>
          <p:spPr>
            <a:xfrm>
              <a:off x="7515922" y="3111190"/>
              <a:ext cx="434898" cy="401433"/>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5</a:t>
              </a:r>
            </a:p>
          </p:txBody>
        </p:sp>
        <p:sp>
          <p:nvSpPr>
            <p:cNvPr id="23" name="Rectangle 22">
              <a:extLst>
                <a:ext uri="{FF2B5EF4-FFF2-40B4-BE49-F238E27FC236}">
                  <a16:creationId xmlns:a16="http://schemas.microsoft.com/office/drawing/2014/main" id="{5A1D824F-8499-C347-9EB6-F18F2CCB9BD2}"/>
                </a:ext>
              </a:extLst>
            </p:cNvPr>
            <p:cNvSpPr/>
            <p:nvPr/>
          </p:nvSpPr>
          <p:spPr>
            <a:xfrm>
              <a:off x="8131407" y="3111189"/>
              <a:ext cx="2343924" cy="401433"/>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{k: v}, {k: v}…{k: v}</a:t>
              </a:r>
            </a:p>
          </p:txBody>
        </p:sp>
      </p:grpSp>
      <p:sp>
        <p:nvSpPr>
          <p:cNvPr id="30" name="Connector 29">
            <a:extLst>
              <a:ext uri="{FF2B5EF4-FFF2-40B4-BE49-F238E27FC236}">
                <a16:creationId xmlns:a16="http://schemas.microsoft.com/office/drawing/2014/main" id="{0D0A9C8A-B531-D842-9679-88EA8000CAA2}"/>
              </a:ext>
            </a:extLst>
          </p:cNvPr>
          <p:cNvSpPr/>
          <p:nvPr/>
        </p:nvSpPr>
        <p:spPr>
          <a:xfrm>
            <a:off x="4687072" y="4075961"/>
            <a:ext cx="501805" cy="47112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AE501A8A-C5F9-4742-9D39-35D57606CFEC}"/>
              </a:ext>
            </a:extLst>
          </p:cNvPr>
          <p:cNvCxnSpPr>
            <a:cxnSpLocks/>
          </p:cNvCxnSpPr>
          <p:nvPr/>
        </p:nvCxnSpPr>
        <p:spPr>
          <a:xfrm>
            <a:off x="3686248" y="3429000"/>
            <a:ext cx="1226712" cy="8683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44" name="Picture 43">
            <a:extLst>
              <a:ext uri="{FF2B5EF4-FFF2-40B4-BE49-F238E27FC236}">
                <a16:creationId xmlns:a16="http://schemas.microsoft.com/office/drawing/2014/main" id="{FD80695C-6CD2-644F-A0DF-B370E5522D08}"/>
              </a:ext>
            </a:extLst>
          </p:cNvPr>
          <p:cNvPicPr>
            <a:picLocks noChangeAspect="1"/>
          </p:cNvPicPr>
          <p:nvPr/>
        </p:nvPicPr>
        <p:blipFill>
          <a:blip r:embed="rId4"/>
          <a:stretch>
            <a:fillRect/>
          </a:stretch>
        </p:blipFill>
        <p:spPr>
          <a:xfrm>
            <a:off x="3520731" y="1101941"/>
            <a:ext cx="2834488" cy="1964049"/>
          </a:xfrm>
          <a:prstGeom prst="rect">
            <a:avLst/>
          </a:prstGeom>
        </p:spPr>
      </p:pic>
      <p:sp>
        <p:nvSpPr>
          <p:cNvPr id="54" name="TextBox 53">
            <a:extLst>
              <a:ext uri="{FF2B5EF4-FFF2-40B4-BE49-F238E27FC236}">
                <a16:creationId xmlns:a16="http://schemas.microsoft.com/office/drawing/2014/main" id="{67FF69BB-338B-AB46-8D77-E1344A68229C}"/>
              </a:ext>
            </a:extLst>
          </p:cNvPr>
          <p:cNvSpPr txBox="1"/>
          <p:nvPr/>
        </p:nvSpPr>
        <p:spPr>
          <a:xfrm>
            <a:off x="4299604" y="1051125"/>
            <a:ext cx="1187670" cy="369332"/>
          </a:xfrm>
          <a:prstGeom prst="rect">
            <a:avLst/>
          </a:prstGeom>
          <a:noFill/>
        </p:spPr>
        <p:txBody>
          <a:bodyPr wrap="square" rtlCol="0">
            <a:spAutoFit/>
          </a:bodyPr>
          <a:lstStyle/>
          <a:p>
            <a:r>
              <a:rPr lang="en-GB" dirty="0" err="1"/>
              <a:t>Memtable</a:t>
            </a:r>
            <a:endParaRPr lang="en-GB" dirty="0"/>
          </a:p>
        </p:txBody>
      </p:sp>
      <p:sp>
        <p:nvSpPr>
          <p:cNvPr id="55" name="TextBox 54">
            <a:extLst>
              <a:ext uri="{FF2B5EF4-FFF2-40B4-BE49-F238E27FC236}">
                <a16:creationId xmlns:a16="http://schemas.microsoft.com/office/drawing/2014/main" id="{6C1C6B05-E738-5341-A38B-42F66A6AF5AB}"/>
              </a:ext>
            </a:extLst>
          </p:cNvPr>
          <p:cNvSpPr txBox="1"/>
          <p:nvPr/>
        </p:nvSpPr>
        <p:spPr>
          <a:xfrm>
            <a:off x="2364749" y="2870163"/>
            <a:ext cx="1187670" cy="369332"/>
          </a:xfrm>
          <a:prstGeom prst="rect">
            <a:avLst/>
          </a:prstGeom>
          <a:noFill/>
        </p:spPr>
        <p:txBody>
          <a:bodyPr wrap="square" rtlCol="0">
            <a:spAutoFit/>
          </a:bodyPr>
          <a:lstStyle/>
          <a:p>
            <a:r>
              <a:rPr lang="en-GB" dirty="0" err="1"/>
              <a:t>SSTables</a:t>
            </a:r>
            <a:endParaRPr lang="en-GB" dirty="0"/>
          </a:p>
        </p:txBody>
      </p:sp>
      <p:sp>
        <p:nvSpPr>
          <p:cNvPr id="56" name="TextBox 55">
            <a:extLst>
              <a:ext uri="{FF2B5EF4-FFF2-40B4-BE49-F238E27FC236}">
                <a16:creationId xmlns:a16="http://schemas.microsoft.com/office/drawing/2014/main" id="{C1A9A261-4F89-364B-A491-0B7DD06E3CBA}"/>
              </a:ext>
            </a:extLst>
          </p:cNvPr>
          <p:cNvSpPr txBox="1"/>
          <p:nvPr/>
        </p:nvSpPr>
        <p:spPr>
          <a:xfrm>
            <a:off x="6672538" y="3706629"/>
            <a:ext cx="3126905" cy="369332"/>
          </a:xfrm>
          <a:prstGeom prst="rect">
            <a:avLst/>
          </a:prstGeom>
          <a:noFill/>
        </p:spPr>
        <p:txBody>
          <a:bodyPr wrap="square" rtlCol="0">
            <a:spAutoFit/>
          </a:bodyPr>
          <a:lstStyle/>
          <a:p>
            <a:r>
              <a:rPr lang="en-GB" dirty="0" err="1"/>
              <a:t>SSTables</a:t>
            </a:r>
            <a:r>
              <a:rPr lang="en-GB" dirty="0"/>
              <a:t> Compacted Segment</a:t>
            </a:r>
          </a:p>
        </p:txBody>
      </p:sp>
    </p:spTree>
    <p:extLst>
      <p:ext uri="{BB962C8B-B14F-4D97-AF65-F5344CB8AC3E}">
        <p14:creationId xmlns:p14="http://schemas.microsoft.com/office/powerpoint/2010/main" val="395585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8473D9E-E474-314F-87B1-0D77BABC59EE}"/>
              </a:ext>
            </a:extLst>
          </p:cNvPr>
          <p:cNvSpPr/>
          <p:nvPr/>
        </p:nvSpPr>
        <p:spPr>
          <a:xfrm>
            <a:off x="2325029" y="1277904"/>
            <a:ext cx="2650660" cy="1612441"/>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 a}, </a:t>
            </a:r>
          </a:p>
          <a:p>
            <a:pPr algn="ctr"/>
            <a:r>
              <a:rPr lang="en-GB" dirty="0"/>
              <a:t>{2: b}, </a:t>
            </a:r>
          </a:p>
          <a:p>
            <a:pPr algn="ctr"/>
            <a:r>
              <a:rPr lang="en-GB" dirty="0"/>
              <a:t>{3: c}, </a:t>
            </a:r>
          </a:p>
          <a:p>
            <a:pPr algn="ctr"/>
            <a:r>
              <a:rPr lang="en-GB" dirty="0"/>
              <a:t>{4: d},</a:t>
            </a:r>
          </a:p>
          <a:p>
            <a:pPr algn="ctr"/>
            <a:r>
              <a:rPr lang="en-GB" dirty="0"/>
              <a:t>…</a:t>
            </a:r>
          </a:p>
        </p:txBody>
      </p:sp>
      <p:sp>
        <p:nvSpPr>
          <p:cNvPr id="12" name="Rectangle 11">
            <a:extLst>
              <a:ext uri="{FF2B5EF4-FFF2-40B4-BE49-F238E27FC236}">
                <a16:creationId xmlns:a16="http://schemas.microsoft.com/office/drawing/2014/main" id="{7AB7FC8C-D667-3B43-8189-7DA5D719EC90}"/>
              </a:ext>
            </a:extLst>
          </p:cNvPr>
          <p:cNvSpPr/>
          <p:nvPr/>
        </p:nvSpPr>
        <p:spPr>
          <a:xfrm>
            <a:off x="6818202" y="1277903"/>
            <a:ext cx="2650660" cy="1612441"/>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 a}, </a:t>
            </a:r>
          </a:p>
          <a:p>
            <a:pPr algn="ctr"/>
            <a:r>
              <a:rPr lang="en-GB" dirty="0"/>
              <a:t>{2:      }, </a:t>
            </a:r>
          </a:p>
          <a:p>
            <a:pPr algn="ctr"/>
            <a:r>
              <a:rPr lang="en-GB" dirty="0"/>
              <a:t>{3: cc}, </a:t>
            </a:r>
          </a:p>
          <a:p>
            <a:pPr algn="ctr"/>
            <a:r>
              <a:rPr lang="en-GB" dirty="0"/>
              <a:t>{7: g},</a:t>
            </a:r>
          </a:p>
          <a:p>
            <a:pPr algn="ctr"/>
            <a:r>
              <a:rPr lang="en-GB" dirty="0"/>
              <a:t>…</a:t>
            </a:r>
          </a:p>
        </p:txBody>
      </p:sp>
      <p:sp>
        <p:nvSpPr>
          <p:cNvPr id="2" name="Title 1">
            <a:extLst>
              <a:ext uri="{FF2B5EF4-FFF2-40B4-BE49-F238E27FC236}">
                <a16:creationId xmlns:a16="http://schemas.microsoft.com/office/drawing/2014/main" id="{F4595CBD-9624-7A4A-B30A-0204F7CE2511}"/>
              </a:ext>
            </a:extLst>
          </p:cNvPr>
          <p:cNvSpPr>
            <a:spLocks noGrp="1"/>
          </p:cNvSpPr>
          <p:nvPr>
            <p:ph type="title"/>
          </p:nvPr>
        </p:nvSpPr>
        <p:spPr>
          <a:xfrm>
            <a:off x="0" y="0"/>
            <a:ext cx="4650059" cy="903249"/>
          </a:xfrm>
        </p:spPr>
        <p:txBody>
          <a:bodyPr/>
          <a:lstStyle/>
          <a:p>
            <a:r>
              <a:rPr lang="en-GB" u="sng" dirty="0"/>
              <a:t>Updates/Deletions</a:t>
            </a:r>
          </a:p>
        </p:txBody>
      </p:sp>
      <p:sp>
        <p:nvSpPr>
          <p:cNvPr id="13" name="Rectangle 12">
            <a:extLst>
              <a:ext uri="{FF2B5EF4-FFF2-40B4-BE49-F238E27FC236}">
                <a16:creationId xmlns:a16="http://schemas.microsoft.com/office/drawing/2014/main" id="{0E170715-BCC7-0441-949F-E1722901E062}"/>
              </a:ext>
            </a:extLst>
          </p:cNvPr>
          <p:cNvSpPr/>
          <p:nvPr/>
        </p:nvSpPr>
        <p:spPr>
          <a:xfrm>
            <a:off x="4650059" y="4303986"/>
            <a:ext cx="2650660" cy="1865586"/>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chemeClr val="tx1">
                    <a:lumMod val="95000"/>
                    <a:lumOff val="5000"/>
                  </a:schemeClr>
                </a:solidFill>
              </a:rPr>
              <a:t>{1: a},</a:t>
            </a:r>
          </a:p>
          <a:p>
            <a:pPr algn="ctr"/>
            <a:r>
              <a:rPr lang="en-GB" dirty="0">
                <a:solidFill>
                  <a:srgbClr val="FFC000"/>
                </a:solidFill>
              </a:rPr>
              <a:t>{3: cc}, </a:t>
            </a:r>
          </a:p>
          <a:p>
            <a:pPr algn="ctr"/>
            <a:r>
              <a:rPr lang="en-GB" dirty="0"/>
              <a:t>{4: d},</a:t>
            </a:r>
          </a:p>
          <a:p>
            <a:pPr algn="ctr"/>
            <a:r>
              <a:rPr lang="en-GB" dirty="0">
                <a:solidFill>
                  <a:srgbClr val="00B050"/>
                </a:solidFill>
              </a:rPr>
              <a:t>{7: g},</a:t>
            </a:r>
          </a:p>
          <a:p>
            <a:pPr algn="ctr"/>
            <a:r>
              <a:rPr lang="en-GB" dirty="0"/>
              <a:t>…</a:t>
            </a:r>
          </a:p>
        </p:txBody>
      </p:sp>
      <p:sp>
        <p:nvSpPr>
          <p:cNvPr id="14" name="&quot;No&quot; Symbol 13">
            <a:extLst>
              <a:ext uri="{FF2B5EF4-FFF2-40B4-BE49-F238E27FC236}">
                <a16:creationId xmlns:a16="http://schemas.microsoft.com/office/drawing/2014/main" id="{9727233C-9F8E-F646-B9AB-EDA58505693C}"/>
              </a:ext>
            </a:extLst>
          </p:cNvPr>
          <p:cNvSpPr/>
          <p:nvPr/>
        </p:nvSpPr>
        <p:spPr>
          <a:xfrm>
            <a:off x="8106743" y="1702675"/>
            <a:ext cx="220717" cy="241738"/>
          </a:xfrm>
          <a:prstGeom prst="noSmoking">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cxnSp>
        <p:nvCxnSpPr>
          <p:cNvPr id="15" name="Straight Arrow Connector 14">
            <a:extLst>
              <a:ext uri="{FF2B5EF4-FFF2-40B4-BE49-F238E27FC236}">
                <a16:creationId xmlns:a16="http://schemas.microsoft.com/office/drawing/2014/main" id="{41FC96C5-411C-8140-8B52-599DE265E9A6}"/>
              </a:ext>
            </a:extLst>
          </p:cNvPr>
          <p:cNvCxnSpPr>
            <a:cxnSpLocks/>
            <a:stCxn id="16" idx="4"/>
            <a:endCxn id="13" idx="0"/>
          </p:cNvCxnSpPr>
          <p:nvPr/>
        </p:nvCxnSpPr>
        <p:spPr>
          <a:xfrm>
            <a:off x="5975389" y="3900127"/>
            <a:ext cx="0" cy="4038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Connector 15">
            <a:extLst>
              <a:ext uri="{FF2B5EF4-FFF2-40B4-BE49-F238E27FC236}">
                <a16:creationId xmlns:a16="http://schemas.microsoft.com/office/drawing/2014/main" id="{B4116B7D-5288-3A4D-BD53-1C7481620ECD}"/>
              </a:ext>
            </a:extLst>
          </p:cNvPr>
          <p:cNvSpPr/>
          <p:nvPr/>
        </p:nvSpPr>
        <p:spPr>
          <a:xfrm>
            <a:off x="5724486" y="3429000"/>
            <a:ext cx="501805" cy="47112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1" name="Curved Connector 20">
            <a:extLst>
              <a:ext uri="{FF2B5EF4-FFF2-40B4-BE49-F238E27FC236}">
                <a16:creationId xmlns:a16="http://schemas.microsoft.com/office/drawing/2014/main" id="{80A9EC5E-2976-E944-9BA5-BB65A81B8C13}"/>
              </a:ext>
            </a:extLst>
          </p:cNvPr>
          <p:cNvCxnSpPr>
            <a:stCxn id="6" idx="2"/>
            <a:endCxn id="16" idx="1"/>
          </p:cNvCxnSpPr>
          <p:nvPr/>
        </p:nvCxnSpPr>
        <p:spPr>
          <a:xfrm rot="16200000" flipH="1">
            <a:off x="4420341" y="2120362"/>
            <a:ext cx="607650" cy="2147615"/>
          </a:xfrm>
          <a:prstGeom prst="curvedConnector3">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Curved Connector 21">
            <a:extLst>
              <a:ext uri="{FF2B5EF4-FFF2-40B4-BE49-F238E27FC236}">
                <a16:creationId xmlns:a16="http://schemas.microsoft.com/office/drawing/2014/main" id="{B9755DC9-A510-D341-AF84-2FF84754C7D8}"/>
              </a:ext>
            </a:extLst>
          </p:cNvPr>
          <p:cNvCxnSpPr>
            <a:cxnSpLocks/>
            <a:stCxn id="12" idx="2"/>
            <a:endCxn id="16" idx="7"/>
          </p:cNvCxnSpPr>
          <p:nvPr/>
        </p:nvCxnSpPr>
        <p:spPr>
          <a:xfrm rot="5400000">
            <a:off x="6844343" y="2198805"/>
            <a:ext cx="607651" cy="1990729"/>
          </a:xfrm>
          <a:prstGeom prst="curved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130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1348</Words>
  <Application>Microsoft Macintosh PowerPoint</Application>
  <PresentationFormat>Widescreen</PresentationFormat>
  <Paragraphs>149</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Storage System design</vt:lpstr>
      <vt:lpstr>Overview</vt:lpstr>
      <vt:lpstr>The Storage System Specification</vt:lpstr>
      <vt:lpstr>Storage System Workload</vt:lpstr>
      <vt:lpstr>Design Decisions</vt:lpstr>
      <vt:lpstr>Writes/Updates</vt:lpstr>
      <vt:lpstr>Reading/Retrieving/Look up</vt:lpstr>
      <vt:lpstr>Compaction/Merge</vt:lpstr>
      <vt:lpstr>Updates/Deletions</vt:lpstr>
      <vt:lpstr>Versioning/History Keeping of Data</vt:lpstr>
      <vt:lpstr>Versioning/History Keeping of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System design</dc:title>
  <dc:creator>216051533 - DAN NTWARI</dc:creator>
  <cp:lastModifiedBy>216051533 - DAN NTWARI</cp:lastModifiedBy>
  <cp:revision>16</cp:revision>
  <dcterms:created xsi:type="dcterms:W3CDTF">2021-07-01T11:08:09Z</dcterms:created>
  <dcterms:modified xsi:type="dcterms:W3CDTF">2021-07-01T13:20:17Z</dcterms:modified>
</cp:coreProperties>
</file>