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0" r:id="rId3"/>
    <p:sldId id="261" r:id="rId4"/>
    <p:sldId id="262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7710F9D-D4AB-456F-A093-A49841DD36C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0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4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12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9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45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4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9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7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5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7710F9D-D4AB-456F-A093-A49841DD36C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39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uz.wikipedia.org/wiki/Kompyuter_dasturi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hyperlink" Target="https://uz.wikipedia.org/wiki/Kompyuter_dasturi" TargetMode="External"/><Relationship Id="rId7" Type="http://schemas.openxmlformats.org/officeDocument/2006/relationships/hyperlink" Target="https://uz.wikipedia.org/wiki/Python" TargetMode="External"/><Relationship Id="rId2" Type="http://schemas.openxmlformats.org/officeDocument/2006/relationships/hyperlink" Target="https://uz.wikipedia.org/wiki/Kompyu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z.wikipedia.org/wiki/C++" TargetMode="External"/><Relationship Id="rId5" Type="http://schemas.openxmlformats.org/officeDocument/2006/relationships/hyperlink" Target="https://uz.wikipedia.org/wiki/Java" TargetMode="External"/><Relationship Id="rId4" Type="http://schemas.openxmlformats.org/officeDocument/2006/relationships/hyperlink" Target="https://uz.wikipedia.org/wiki/Delphi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11150600" cy="146304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PYTHON DASTURLASH TILI. Python </a:t>
            </a:r>
            <a:r>
              <a:rPr lang="en-US" dirty="0" err="1" smtClean="0">
                <a:solidFill>
                  <a:srgbClr val="00B050"/>
                </a:solidFill>
              </a:rPr>
              <a:t>dasturini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o’rnatish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va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ishlatish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146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39000" cy="67691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900" y="0"/>
            <a:ext cx="5702300" cy="67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7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578" y="254000"/>
            <a:ext cx="6837172" cy="356870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3822700"/>
            <a:ext cx="9720073" cy="2486660"/>
          </a:xfrm>
        </p:spPr>
        <p:txBody>
          <a:bodyPr/>
          <a:lstStyle/>
          <a:p>
            <a:r>
              <a:rPr lang="en-US" dirty="0" err="1"/>
              <a:t>Hozirda</a:t>
            </a:r>
            <a:r>
              <a:rPr lang="en-US" dirty="0"/>
              <a:t> </a:t>
            </a:r>
            <a:r>
              <a:rPr lang="en-US" dirty="0" err="1"/>
              <a:t>urfda</a:t>
            </a:r>
            <a:r>
              <a:rPr lang="en-US" dirty="0"/>
              <a:t> </a:t>
            </a:r>
            <a:r>
              <a:rPr lang="en-US" dirty="0" err="1"/>
              <a:t>bo’lgan</a:t>
            </a:r>
            <a:r>
              <a:rPr lang="en-US" dirty="0"/>
              <a:t> </a:t>
            </a:r>
            <a:r>
              <a:rPr lang="en-US" dirty="0" err="1"/>
              <a:t>Python’ning</a:t>
            </a:r>
            <a:r>
              <a:rPr lang="en-US" dirty="0"/>
              <a:t> 2ta </a:t>
            </a:r>
            <a:r>
              <a:rPr lang="en-US" dirty="0" err="1"/>
              <a:t>katta</a:t>
            </a:r>
            <a:r>
              <a:rPr lang="en-US" dirty="0"/>
              <a:t> </a:t>
            </a:r>
            <a:r>
              <a:rPr lang="en-US" dirty="0" err="1"/>
              <a:t>versiyalari</a:t>
            </a:r>
            <a:r>
              <a:rPr lang="en-US" dirty="0"/>
              <a:t> </a:t>
            </a:r>
            <a:r>
              <a:rPr lang="en-US" dirty="0" err="1"/>
              <a:t>mavjud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* </a:t>
            </a:r>
            <a:r>
              <a:rPr lang="en-US" dirty="0"/>
              <a:t>Python 3.x –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hozirgi</a:t>
            </a:r>
            <a:r>
              <a:rPr lang="en-US" dirty="0"/>
              <a:t> </a:t>
            </a:r>
            <a:r>
              <a:rPr lang="en-US" dirty="0" err="1"/>
              <a:t>versiyasi</a:t>
            </a:r>
            <a:r>
              <a:rPr lang="en-US" dirty="0"/>
              <a:t> </a:t>
            </a:r>
            <a:r>
              <a:rPr lang="en-US" dirty="0" err="1"/>
              <a:t>bo’lib</a:t>
            </a:r>
            <a:r>
              <a:rPr lang="en-US" dirty="0"/>
              <a:t> u </a:t>
            </a:r>
            <a:r>
              <a:rPr lang="en-US" dirty="0" err="1"/>
              <a:t>faol</a:t>
            </a:r>
            <a:r>
              <a:rPr lang="en-US" dirty="0"/>
              <a:t> </a:t>
            </a:r>
            <a:r>
              <a:rPr lang="en-US" dirty="0" err="1"/>
              <a:t>rivojlantirish</a:t>
            </a:r>
            <a:r>
              <a:rPr lang="en-US" dirty="0"/>
              <a:t> </a:t>
            </a:r>
            <a:r>
              <a:rPr lang="en-US" dirty="0" err="1"/>
              <a:t>bosqichida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* </a:t>
            </a:r>
            <a:r>
              <a:rPr lang="en-US" dirty="0"/>
              <a:t>Python 2.x –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undan</a:t>
            </a:r>
            <a:r>
              <a:rPr lang="en-US" dirty="0"/>
              <a:t> </a:t>
            </a:r>
            <a:r>
              <a:rPr lang="en-US" dirty="0" err="1"/>
              <a:t>eskiroq</a:t>
            </a:r>
            <a:r>
              <a:rPr lang="en-US" dirty="0"/>
              <a:t> </a:t>
            </a:r>
            <a:r>
              <a:rPr lang="en-US" dirty="0" err="1"/>
              <a:t>versiya</a:t>
            </a:r>
            <a:r>
              <a:rPr lang="en-US" dirty="0"/>
              <a:t> </a:t>
            </a:r>
            <a:r>
              <a:rPr lang="en-US" dirty="0" err="1"/>
              <a:t>bo’lib</a:t>
            </a:r>
            <a:r>
              <a:rPr lang="en-US" dirty="0"/>
              <a:t> u </a:t>
            </a:r>
            <a:r>
              <a:rPr lang="en-US" dirty="0" err="1"/>
              <a:t>faqatgina</a:t>
            </a:r>
            <a:r>
              <a:rPr lang="en-US" dirty="0"/>
              <a:t> 2020-yilgacha </a:t>
            </a:r>
            <a:r>
              <a:rPr lang="en-US" dirty="0" err="1"/>
              <a:t>xavfsizlikka</a:t>
            </a:r>
            <a:r>
              <a:rPr lang="en-US" dirty="0"/>
              <a:t> </a:t>
            </a:r>
            <a:r>
              <a:rPr lang="en-US" dirty="0" err="1"/>
              <a:t>doir</a:t>
            </a:r>
            <a:r>
              <a:rPr lang="en-US" dirty="0"/>
              <a:t> </a:t>
            </a:r>
            <a:r>
              <a:rPr lang="en-US" dirty="0" err="1"/>
              <a:t>bo’lgan</a:t>
            </a:r>
            <a:r>
              <a:rPr lang="en-US" dirty="0"/>
              <a:t> </a:t>
            </a:r>
            <a:r>
              <a:rPr lang="en-US" dirty="0" err="1"/>
              <a:t>xatoliklarni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qiladi</a:t>
            </a:r>
            <a:r>
              <a:rPr lang="en-US" dirty="0"/>
              <a:t>. </a:t>
            </a:r>
            <a:r>
              <a:rPr lang="en-US" dirty="0" err="1"/>
              <a:t>Yangi</a:t>
            </a:r>
            <a:r>
              <a:rPr lang="en-US" dirty="0"/>
              <a:t> </a:t>
            </a:r>
            <a:r>
              <a:rPr lang="en-US" dirty="0" err="1"/>
              <a:t>xususiyatlar</a:t>
            </a:r>
            <a:r>
              <a:rPr lang="en-US" dirty="0"/>
              <a:t> </a:t>
            </a:r>
            <a:r>
              <a:rPr lang="en-US" dirty="0" err="1"/>
              <a:t>qo’shilmaydi</a:t>
            </a:r>
            <a:r>
              <a:rPr lang="en-US" dirty="0"/>
              <a:t>. </a:t>
            </a:r>
            <a:r>
              <a:rPr lang="en-US" dirty="0" err="1"/>
              <a:t>Shuni</a:t>
            </a:r>
            <a:r>
              <a:rPr lang="en-US" dirty="0"/>
              <a:t> </a:t>
            </a:r>
            <a:r>
              <a:rPr lang="en-US" dirty="0" err="1"/>
              <a:t>bilingki</a:t>
            </a:r>
            <a:r>
              <a:rPr lang="en-US" dirty="0"/>
              <a:t>, </a:t>
            </a:r>
            <a:r>
              <a:rPr lang="en-US" dirty="0" err="1"/>
              <a:t>hozirda</a:t>
            </a:r>
            <a:r>
              <a:rPr lang="en-US" dirty="0"/>
              <a:t> </a:t>
            </a:r>
            <a:r>
              <a:rPr lang="en-US" dirty="0" err="1"/>
              <a:t>ko’pgina</a:t>
            </a:r>
            <a:r>
              <a:rPr lang="en-US" dirty="0"/>
              <a:t> </a:t>
            </a:r>
            <a:r>
              <a:rPr lang="en-US" dirty="0" err="1"/>
              <a:t>loyihalar</a:t>
            </a:r>
            <a:r>
              <a:rPr lang="en-US" dirty="0"/>
              <a:t> Python 3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migratsiya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oson</a:t>
            </a:r>
            <a:r>
              <a:rPr lang="en-US" dirty="0"/>
              <a:t> </a:t>
            </a:r>
            <a:r>
              <a:rPr lang="en-US" dirty="0" err="1"/>
              <a:t>bo’lsa</a:t>
            </a:r>
            <a:r>
              <a:rPr lang="en-US" dirty="0"/>
              <a:t>-da, </a:t>
            </a:r>
            <a:r>
              <a:rPr lang="en-US" dirty="0" err="1"/>
              <a:t>hali</a:t>
            </a:r>
            <a:r>
              <a:rPr lang="en-US" dirty="0"/>
              <a:t> ham Python 2’ni </a:t>
            </a:r>
            <a:r>
              <a:rPr lang="en-US" dirty="0" err="1"/>
              <a:t>ishlatishadi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6386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0"/>
            <a:ext cx="996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5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Print() - </a:t>
            </a:r>
            <a:r>
              <a:rPr lang="en-US" dirty="0" err="1" smtClean="0"/>
              <a:t>funksiyasi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 err="1" smtClean="0">
                <a:solidFill>
                  <a:srgbClr val="002060"/>
                </a:solidFill>
              </a:rPr>
              <a:t>Ixtiyoriy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berilgan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qismni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konsollga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chiqaruvchi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funksiya</a:t>
            </a:r>
            <a:endParaRPr lang="en-US" sz="3200" dirty="0" smtClean="0">
              <a:solidFill>
                <a:srgbClr val="002060"/>
              </a:solidFill>
            </a:endParaRPr>
          </a:p>
          <a:p>
            <a:pPr lvl="1"/>
            <a:endParaRPr lang="en-US" sz="3200" dirty="0">
              <a:solidFill>
                <a:srgbClr val="002060"/>
              </a:solidFill>
            </a:endParaRPr>
          </a:p>
          <a:p>
            <a:pPr lvl="1"/>
            <a:r>
              <a:rPr lang="en-US" sz="3200" dirty="0" smtClean="0">
                <a:solidFill>
                  <a:srgbClr val="002060"/>
                </a:solidFill>
              </a:rPr>
              <a:t>print(5+6)</a:t>
            </a:r>
          </a:p>
          <a:p>
            <a:pPr lvl="1"/>
            <a:r>
              <a:rPr lang="en-US" sz="3200" dirty="0">
                <a:solidFill>
                  <a:srgbClr val="002060"/>
                </a:solidFill>
              </a:rPr>
              <a:t>p</a:t>
            </a:r>
            <a:r>
              <a:rPr lang="en-US" sz="3200" dirty="0" smtClean="0">
                <a:solidFill>
                  <a:srgbClr val="002060"/>
                </a:solidFill>
              </a:rPr>
              <a:t>rint(</a:t>
            </a:r>
            <a:r>
              <a:rPr lang="en-US" sz="3200" dirty="0" err="1" smtClean="0">
                <a:solidFill>
                  <a:srgbClr val="002060"/>
                </a:solidFill>
              </a:rPr>
              <a:t>a+b</a:t>
            </a:r>
            <a:r>
              <a:rPr lang="en-US" sz="3200" dirty="0" smtClean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en-US" sz="3200" dirty="0">
                <a:solidFill>
                  <a:srgbClr val="002060"/>
                </a:solidFill>
              </a:rPr>
              <a:t>p</a:t>
            </a:r>
            <a:r>
              <a:rPr lang="en-US" sz="3200" dirty="0" smtClean="0">
                <a:solidFill>
                  <a:srgbClr val="002060"/>
                </a:solidFill>
              </a:rPr>
              <a:t>rint(‘</a:t>
            </a:r>
            <a:r>
              <a:rPr lang="en-US" sz="3200" dirty="0" err="1" smtClean="0">
                <a:solidFill>
                  <a:srgbClr val="002060"/>
                </a:solidFill>
              </a:rPr>
              <a:t>salom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dunyo</a:t>
            </a:r>
            <a:r>
              <a:rPr lang="en-US" sz="3200" dirty="0" smtClean="0">
                <a:solidFill>
                  <a:srgbClr val="002060"/>
                </a:solidFill>
              </a:rPr>
              <a:t>’)</a:t>
            </a:r>
          </a:p>
          <a:p>
            <a:pPr lvl="1"/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452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dirty="0" err="1" smtClean="0"/>
              <a:t>arifmetik</a:t>
            </a:r>
            <a:r>
              <a:rPr lang="en-US" dirty="0" smtClean="0"/>
              <a:t> </a:t>
            </a:r>
            <a:r>
              <a:rPr lang="en-US" dirty="0" err="1" smtClean="0"/>
              <a:t>opearatorlar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8" y="2286000"/>
            <a:ext cx="10132667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31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Taqqoslash</a:t>
            </a:r>
            <a:r>
              <a:rPr lang="en-US" dirty="0" smtClean="0"/>
              <a:t> </a:t>
            </a:r>
            <a:r>
              <a:rPr lang="en-US" dirty="0" err="1" smtClean="0"/>
              <a:t>operatorlari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224086"/>
            <a:ext cx="9997283" cy="373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6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24127" y="1252915"/>
            <a:ext cx="4420875" cy="4775000"/>
          </a:xfrm>
        </p:spPr>
        <p:txBody>
          <a:bodyPr>
            <a:normAutofit/>
          </a:bodyPr>
          <a:lstStyle/>
          <a:p>
            <a:pPr algn="just"/>
            <a:r>
              <a:rPr lang="uz-Latn-UZ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Kompyuter dasturi</a:t>
            </a:r>
            <a:r>
              <a:rPr lang="uz-Latn-UZ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 yoki qisqacha </a:t>
            </a:r>
            <a:r>
              <a:rPr lang="uz-Latn-UZ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dastur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 </a:t>
            </a:r>
            <a:r>
              <a:rPr lang="uz-Latn-UZ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deb maʼlum bir vazifani bajarish uchun kompyuter tomonidan amalga oshirila oladigan buyruqlar tizimiga aytiladi.</a:t>
            </a:r>
          </a:p>
        </p:txBody>
      </p:sp>
      <p:pic>
        <p:nvPicPr>
          <p:cNvPr id="6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00" y="1252915"/>
            <a:ext cx="5719572" cy="2108200"/>
          </a:xfrm>
        </p:spPr>
      </p:pic>
    </p:spTree>
    <p:extLst>
      <p:ext uri="{BB962C8B-B14F-4D97-AF65-F5344CB8AC3E}">
        <p14:creationId xmlns:p14="http://schemas.microsoft.com/office/powerpoint/2010/main" val="101503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381000"/>
            <a:ext cx="9720073" cy="62103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Dasturlash</a:t>
            </a:r>
            <a:r>
              <a:rPr lang="en-US" dirty="0">
                <a:solidFill>
                  <a:srgbClr val="0070C0"/>
                </a:solidFill>
              </a:rPr>
              <a:t> — </a:t>
            </a:r>
            <a:r>
              <a:rPr lang="en-US" dirty="0" err="1">
                <a:solidFill>
                  <a:srgbClr val="0070C0"/>
                </a:solidFill>
                <a:hlinkClick r:id="rId2" tooltip="Algol"/>
              </a:rPr>
              <a:t>kompyuterlar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dirty="0" err="1">
                <a:solidFill>
                  <a:srgbClr val="0070C0"/>
                </a:solidFill>
              </a:rPr>
              <a:t>va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boshqa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mikroprotsessorli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elektron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mashinalar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uchun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dirty="0" err="1">
                <a:solidFill>
                  <a:srgbClr val="0070C0"/>
                </a:solidFill>
                <a:hlinkClick r:id="rId3"/>
              </a:rPr>
              <a:t>dasturlar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dirty="0" err="1">
                <a:solidFill>
                  <a:srgbClr val="0070C0"/>
                </a:solidFill>
              </a:rPr>
              <a:t>tuzish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sinash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oʻzgartirish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jarayonidan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iborat</a:t>
            </a:r>
            <a:r>
              <a:rPr lang="en-US" dirty="0">
                <a:solidFill>
                  <a:srgbClr val="0070C0"/>
                </a:solidFill>
              </a:rPr>
              <a:t>. </a:t>
            </a:r>
            <a:r>
              <a:rPr lang="en-US" dirty="0" err="1">
                <a:solidFill>
                  <a:srgbClr val="0070C0"/>
                </a:solidFill>
              </a:rPr>
              <a:t>Odatda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dasturlash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yuqori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saviyali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dasturlash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tillari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dirty="0">
                <a:solidFill>
                  <a:srgbClr val="0070C0"/>
                </a:solidFill>
                <a:hlinkClick r:id="rId4" tooltip="Delphi"/>
              </a:rPr>
              <a:t>Delphi</a:t>
            </a:r>
            <a:r>
              <a:rPr lang="en-US" dirty="0">
                <a:solidFill>
                  <a:srgbClr val="0070C0"/>
                </a:solidFill>
              </a:rPr>
              <a:t>, </a:t>
            </a:r>
            <a:r>
              <a:rPr lang="en-US" dirty="0">
                <a:solidFill>
                  <a:srgbClr val="0070C0"/>
                </a:solidFill>
                <a:hlinkClick r:id="rId5" tooltip="Java"/>
              </a:rPr>
              <a:t>Java</a:t>
            </a:r>
            <a:r>
              <a:rPr lang="en-US" dirty="0">
                <a:solidFill>
                  <a:srgbClr val="0070C0"/>
                </a:solidFill>
              </a:rPr>
              <a:t>, </a:t>
            </a:r>
            <a:r>
              <a:rPr lang="en-US" dirty="0">
                <a:solidFill>
                  <a:srgbClr val="0070C0"/>
                </a:solidFill>
                <a:hlinkClick r:id="rId6"/>
              </a:rPr>
              <a:t>C++</a:t>
            </a:r>
            <a:r>
              <a:rPr lang="en-US" dirty="0">
                <a:solidFill>
                  <a:srgbClr val="0070C0"/>
                </a:solidFill>
              </a:rPr>
              <a:t>, </a:t>
            </a:r>
            <a:r>
              <a:rPr lang="en-US" dirty="0">
                <a:solidFill>
                  <a:srgbClr val="0070C0"/>
                </a:solidFill>
                <a:hlinkClick r:id="rId7"/>
              </a:rPr>
              <a:t>Python</a:t>
            </a:r>
            <a:r>
              <a:rPr lang="en-US" dirty="0">
                <a:solidFill>
                  <a:srgbClr val="0070C0"/>
                </a:solidFill>
              </a:rPr>
              <a:t>) </a:t>
            </a:r>
            <a:r>
              <a:rPr lang="en-US" dirty="0" err="1">
                <a:solidFill>
                  <a:srgbClr val="0070C0"/>
                </a:solidFill>
              </a:rPr>
              <a:t>vositasida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amalga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oshiriladi</a:t>
            </a:r>
            <a:r>
              <a:rPr lang="en-US" dirty="0">
                <a:solidFill>
                  <a:srgbClr val="0070C0"/>
                </a:solidFill>
              </a:rPr>
              <a:t>. Bu </a:t>
            </a:r>
            <a:r>
              <a:rPr lang="en-US" dirty="0" err="1">
                <a:solidFill>
                  <a:srgbClr val="0070C0"/>
                </a:solidFill>
              </a:rPr>
              <a:t>dasturlash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tillarining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semantikasi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odam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tiliga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yaqinligi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tufayli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dastur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tuzish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jarayoni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ancha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oson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kechadi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sz="2600" dirty="0" err="1">
                <a:solidFill>
                  <a:srgbClr val="002060"/>
                </a:solidFill>
              </a:rPr>
              <a:t>Dasturlash</a:t>
            </a:r>
            <a:r>
              <a:rPr lang="en-US" sz="2600" dirty="0">
                <a:solidFill>
                  <a:srgbClr val="002060"/>
                </a:solidFill>
              </a:rPr>
              <a:t> </a:t>
            </a:r>
            <a:r>
              <a:rPr lang="en-US" sz="2600" dirty="0" err="1">
                <a:solidFill>
                  <a:srgbClr val="002060"/>
                </a:solidFill>
              </a:rPr>
              <a:t>tili</a:t>
            </a:r>
            <a:r>
              <a:rPr lang="en-US" sz="2600" dirty="0">
                <a:solidFill>
                  <a:srgbClr val="002060"/>
                </a:solidFill>
              </a:rPr>
              <a:t> - </a:t>
            </a:r>
            <a:r>
              <a:rPr lang="en-US" sz="2600" dirty="0" err="1">
                <a:solidFill>
                  <a:srgbClr val="002060"/>
                </a:solidFill>
              </a:rPr>
              <a:t>kompyuter</a:t>
            </a:r>
            <a:r>
              <a:rPr lang="en-US" sz="2600" dirty="0">
                <a:solidFill>
                  <a:srgbClr val="002060"/>
                </a:solidFill>
              </a:rPr>
              <a:t> </a:t>
            </a:r>
            <a:r>
              <a:rPr lang="en-US" sz="2600" dirty="0" err="1">
                <a:solidFill>
                  <a:srgbClr val="002060"/>
                </a:solidFill>
              </a:rPr>
              <a:t>dasturlarini</a:t>
            </a:r>
            <a:r>
              <a:rPr lang="en-US" sz="2600" dirty="0">
                <a:solidFill>
                  <a:srgbClr val="002060"/>
                </a:solidFill>
              </a:rPr>
              <a:t> </a:t>
            </a:r>
            <a:r>
              <a:rPr lang="en-US" sz="2600" dirty="0" err="1">
                <a:solidFill>
                  <a:srgbClr val="002060"/>
                </a:solidFill>
              </a:rPr>
              <a:t>yozish</a:t>
            </a:r>
            <a:r>
              <a:rPr lang="en-US" sz="2600" dirty="0">
                <a:solidFill>
                  <a:srgbClr val="002060"/>
                </a:solidFill>
              </a:rPr>
              <a:t> </a:t>
            </a:r>
            <a:r>
              <a:rPr lang="en-US" sz="2600" dirty="0" err="1">
                <a:solidFill>
                  <a:srgbClr val="002060"/>
                </a:solidFill>
              </a:rPr>
              <a:t>uchun</a:t>
            </a:r>
            <a:r>
              <a:rPr lang="en-US" sz="2600" dirty="0">
                <a:solidFill>
                  <a:srgbClr val="002060"/>
                </a:solidFill>
              </a:rPr>
              <a:t> </a:t>
            </a:r>
            <a:r>
              <a:rPr lang="en-US" sz="2600" dirty="0" err="1">
                <a:solidFill>
                  <a:srgbClr val="002060"/>
                </a:solidFill>
              </a:rPr>
              <a:t>rasmiy</a:t>
            </a:r>
            <a:r>
              <a:rPr lang="en-US" sz="2600" dirty="0">
                <a:solidFill>
                  <a:srgbClr val="002060"/>
                </a:solidFill>
              </a:rPr>
              <a:t> </a:t>
            </a:r>
            <a:r>
              <a:rPr lang="en-US" sz="2600" dirty="0" err="1">
                <a:solidFill>
                  <a:srgbClr val="002060"/>
                </a:solidFill>
              </a:rPr>
              <a:t>til</a:t>
            </a:r>
            <a:endParaRPr lang="en-US" sz="26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Dasturlash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jarayoni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odatda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quyidagi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bos-qichlarga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boʻlinadi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1. </a:t>
            </a:r>
            <a:r>
              <a:rPr lang="en-US" dirty="0" err="1" smtClean="0">
                <a:solidFill>
                  <a:srgbClr val="0070C0"/>
                </a:solidFill>
              </a:rPr>
              <a:t>masalaning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qoʻyilishi</a:t>
            </a:r>
            <a:r>
              <a:rPr lang="en-US" dirty="0">
                <a:solidFill>
                  <a:srgbClr val="0070C0"/>
                </a:solidFill>
              </a:rPr>
              <a:t>;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2. </a:t>
            </a:r>
            <a:r>
              <a:rPr lang="en-US" dirty="0" err="1" smtClean="0">
                <a:solidFill>
                  <a:srgbClr val="0070C0"/>
                </a:solidFill>
              </a:rPr>
              <a:t>masalaning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algoritmik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tavsifini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tuzish</a:t>
            </a:r>
            <a:r>
              <a:rPr lang="en-US" dirty="0">
                <a:solidFill>
                  <a:srgbClr val="0070C0"/>
                </a:solidFill>
              </a:rPr>
              <a:t>;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3. </a:t>
            </a:r>
            <a:r>
              <a:rPr lang="en-US" dirty="0" err="1" smtClean="0">
                <a:solidFill>
                  <a:srgbClr val="0070C0"/>
                </a:solidFill>
              </a:rPr>
              <a:t>masalani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yuqori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darajadagi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programma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tilida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Dasturlash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2312924"/>
            <a:ext cx="5384800" cy="203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4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</a:rPr>
              <a:t>how many programming languages are there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3200" dirty="0" smtClean="0">
              <a:solidFill>
                <a:srgbClr val="002060"/>
              </a:solidFill>
            </a:endParaRPr>
          </a:p>
          <a:p>
            <a:pPr algn="just"/>
            <a:endParaRPr lang="en-US" sz="3200" dirty="0">
              <a:solidFill>
                <a:srgbClr val="002060"/>
              </a:solidFill>
            </a:endParaRPr>
          </a:p>
          <a:p>
            <a:pPr algn="just"/>
            <a:endParaRPr lang="en-US" sz="3200" dirty="0" smtClean="0">
              <a:solidFill>
                <a:srgbClr val="002060"/>
              </a:solidFill>
            </a:endParaRPr>
          </a:p>
          <a:p>
            <a:pPr algn="just"/>
            <a:endParaRPr lang="en-US" sz="3200" dirty="0">
              <a:solidFill>
                <a:srgbClr val="002060"/>
              </a:solidFill>
            </a:endParaRPr>
          </a:p>
          <a:p>
            <a:pPr algn="just"/>
            <a:r>
              <a:rPr lang="en-US" sz="3200" dirty="0" smtClean="0">
                <a:solidFill>
                  <a:srgbClr val="002060"/>
                </a:solidFill>
              </a:rPr>
              <a:t>Internet </a:t>
            </a:r>
            <a:r>
              <a:rPr lang="en-US" sz="3200" dirty="0" err="1" smtClean="0">
                <a:solidFill>
                  <a:srgbClr val="002060"/>
                </a:solidFill>
              </a:rPr>
              <a:t>ma’lumotlariga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ko’ra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hozirda</a:t>
            </a:r>
            <a:r>
              <a:rPr lang="en-US" sz="3200" dirty="0" smtClean="0">
                <a:solidFill>
                  <a:srgbClr val="002060"/>
                </a:solidFill>
              </a:rPr>
              <a:t> 700 </a:t>
            </a:r>
            <a:r>
              <a:rPr lang="en-US" sz="3200" dirty="0" err="1" smtClean="0">
                <a:solidFill>
                  <a:srgbClr val="002060"/>
                </a:solidFill>
              </a:rPr>
              <a:t>dan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ortiq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dasturlash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tillari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mavjud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81" y="1915391"/>
            <a:ext cx="6830291" cy="284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3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24545"/>
            <a:ext cx="3810000" cy="1452563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10126472" cy="3762294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002060"/>
                </a:solidFill>
              </a:rPr>
              <a:t>	</a:t>
            </a:r>
          </a:p>
          <a:p>
            <a:pPr algn="just"/>
            <a:r>
              <a:rPr lang="en-US" sz="2400" b="1" dirty="0">
                <a:solidFill>
                  <a:srgbClr val="002060"/>
                </a:solidFill>
              </a:rPr>
              <a:t>	</a:t>
            </a:r>
            <a:r>
              <a:rPr lang="en-US" sz="2400" b="1" dirty="0" smtClean="0">
                <a:solidFill>
                  <a:srgbClr val="00B050"/>
                </a:solidFill>
              </a:rPr>
              <a:t>Python </a:t>
            </a:r>
            <a:r>
              <a:rPr lang="en-US" sz="2400" b="1" dirty="0" err="1">
                <a:solidFill>
                  <a:srgbClr val="00B050"/>
                </a:solidFill>
              </a:rPr>
              <a:t>dasturlash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tili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Gvido</a:t>
            </a:r>
            <a:r>
              <a:rPr lang="en-US" sz="2400" b="1" dirty="0">
                <a:solidFill>
                  <a:srgbClr val="00B050"/>
                </a:solidFill>
              </a:rPr>
              <a:t> Van </a:t>
            </a:r>
            <a:r>
              <a:rPr lang="en-US" sz="2400" b="1" dirty="0" err="1">
                <a:solidFill>
                  <a:srgbClr val="00B050"/>
                </a:solidFill>
              </a:rPr>
              <a:t>Rassum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tomonidan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birinchi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marotaba</a:t>
            </a:r>
            <a:r>
              <a:rPr lang="en-US" sz="2400" b="1" dirty="0">
                <a:solidFill>
                  <a:srgbClr val="00B050"/>
                </a:solidFill>
              </a:rPr>
              <a:t> 1991-yil </a:t>
            </a:r>
            <a:r>
              <a:rPr lang="en-US" sz="2400" b="1" dirty="0" err="1">
                <a:solidFill>
                  <a:srgbClr val="00B050"/>
                </a:solidFill>
              </a:rPr>
              <a:t>yaratilgan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boʻlib</a:t>
            </a:r>
            <a:r>
              <a:rPr lang="en-US" sz="2400" b="1" dirty="0">
                <a:solidFill>
                  <a:srgbClr val="00B050"/>
                </a:solidFill>
              </a:rPr>
              <a:t>, u </a:t>
            </a:r>
            <a:r>
              <a:rPr lang="en-US" sz="2400" b="1" dirty="0" err="1">
                <a:solidFill>
                  <a:srgbClr val="00B050"/>
                </a:solidFill>
              </a:rPr>
              <a:t>umumiy-maqsadli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dasturlash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uchun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keng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ishlatiladigan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yuqori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darajali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dasturlash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tili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hisoblanadi</a:t>
            </a:r>
            <a:r>
              <a:rPr lang="en-US" sz="2400" b="1" dirty="0">
                <a:solidFill>
                  <a:srgbClr val="00B050"/>
                </a:solidFill>
              </a:rPr>
              <a:t>. Python </a:t>
            </a:r>
            <a:r>
              <a:rPr lang="en-US" sz="2400" b="1" dirty="0" err="1">
                <a:solidFill>
                  <a:srgbClr val="00B050"/>
                </a:solidFill>
              </a:rPr>
              <a:t>dasturlash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tili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dinamik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turdagi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tizim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  <a:r>
              <a:rPr lang="en-US" sz="2400" b="1" dirty="0" err="1">
                <a:solidFill>
                  <a:srgbClr val="00B050"/>
                </a:solidFill>
              </a:rPr>
              <a:t>avtomatik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xotira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boshqaruvi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ega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va</a:t>
            </a:r>
            <a:r>
              <a:rPr lang="en-US" sz="2400" b="1" dirty="0">
                <a:solidFill>
                  <a:srgbClr val="00B050"/>
                </a:solidFill>
              </a:rPr>
              <a:t> u </a:t>
            </a:r>
            <a:r>
              <a:rPr lang="en-US" sz="2400" b="1" dirty="0" err="1">
                <a:solidFill>
                  <a:srgbClr val="00B050"/>
                </a:solidFill>
              </a:rPr>
              <a:t>obyektga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yo’naltirilgan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  <a:r>
              <a:rPr lang="en-US" sz="2400" b="1" dirty="0" err="1">
                <a:solidFill>
                  <a:srgbClr val="00B050"/>
                </a:solidFill>
              </a:rPr>
              <a:t>imperativ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  <a:r>
              <a:rPr lang="en-US" sz="2400" b="1" dirty="0" err="1">
                <a:solidFill>
                  <a:srgbClr val="00B050"/>
                </a:solidFill>
              </a:rPr>
              <a:t>funksional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dasturlash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va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prosessual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stildagi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ko’pgina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dasturlash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paradigmalarini</a:t>
            </a:r>
            <a:r>
              <a:rPr lang="en-US" sz="2400" b="1" dirty="0">
                <a:solidFill>
                  <a:srgbClr val="00B050"/>
                </a:solidFill>
              </a:rPr>
              <a:t> ham </a:t>
            </a:r>
            <a:r>
              <a:rPr lang="en-US" sz="2400" b="1" dirty="0" err="1">
                <a:solidFill>
                  <a:srgbClr val="00B050"/>
                </a:solidFill>
              </a:rPr>
              <a:t>qo’llab-quvvatlaydi</a:t>
            </a:r>
            <a:r>
              <a:rPr lang="en-US" sz="2400" b="1" dirty="0">
                <a:solidFill>
                  <a:srgbClr val="00B050"/>
                </a:solidFill>
              </a:rPr>
              <a:t>. </a:t>
            </a:r>
            <a:r>
              <a:rPr lang="en-US" sz="2400" b="1" dirty="0" err="1">
                <a:solidFill>
                  <a:srgbClr val="00B050"/>
                </a:solidFill>
              </a:rPr>
              <a:t>Uning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katta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hamda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keng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qamrovli</a:t>
            </a:r>
            <a:r>
              <a:rPr lang="en-US" sz="2400" b="1" dirty="0">
                <a:solidFill>
                  <a:srgbClr val="00B050"/>
                </a:solidFill>
              </a:rPr>
              <a:t> standard </a:t>
            </a:r>
            <a:r>
              <a:rPr lang="en-US" sz="2400" b="1" dirty="0" err="1">
                <a:solidFill>
                  <a:srgbClr val="00B050"/>
                </a:solidFill>
              </a:rPr>
              <a:t>kutubxonalari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mavjud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hisoblanadi</a:t>
            </a:r>
            <a:r>
              <a:rPr lang="en-US" sz="2400" b="1" dirty="0" smtClean="0">
                <a:solidFill>
                  <a:srgbClr val="00B0F0"/>
                </a:solidFill>
              </a:rPr>
              <a:t>.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850" y="132554"/>
            <a:ext cx="2526750" cy="156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3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dirty="0" err="1" smtClean="0">
                <a:solidFill>
                  <a:srgbClr val="FF0000"/>
                </a:solidFill>
              </a:rPr>
              <a:t>Nega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aynan</a:t>
            </a:r>
            <a:r>
              <a:rPr lang="en-US" dirty="0" smtClean="0">
                <a:solidFill>
                  <a:srgbClr val="FF0000"/>
                </a:solidFill>
              </a:rPr>
              <a:t> python???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524"/>
            <a:ext cx="1893044" cy="7891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4832"/>
            <a:ext cx="1893044" cy="7891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6675"/>
            <a:ext cx="1893044" cy="7891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7989"/>
            <a:ext cx="1893044" cy="7891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956" y="54068"/>
            <a:ext cx="1893044" cy="7891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524" y="2084832"/>
            <a:ext cx="1893044" cy="7891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543" y="4016675"/>
            <a:ext cx="1893044" cy="7891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956" y="5937989"/>
            <a:ext cx="1893044" cy="7891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323" y="2020141"/>
            <a:ext cx="5702528" cy="399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8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05907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3043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5527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28842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75</TotalTime>
  <Words>108</Words>
  <Application>Microsoft Office PowerPoint</Application>
  <PresentationFormat>Широкоэкранный</PresentationFormat>
  <Paragraphs>34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Agency FB</vt:lpstr>
      <vt:lpstr>Calibri</vt:lpstr>
      <vt:lpstr>Times New Roman</vt:lpstr>
      <vt:lpstr>Tw Cen MT</vt:lpstr>
      <vt:lpstr>Tw Cen MT Condensed</vt:lpstr>
      <vt:lpstr>Wingdings 3</vt:lpstr>
      <vt:lpstr>Интеграл</vt:lpstr>
      <vt:lpstr>PYTHON DASTURLASH TILI. Python dasturini o’rnatish va ishlatish</vt:lpstr>
      <vt:lpstr>Презентация PowerPoint</vt:lpstr>
      <vt:lpstr>Презентация PowerPoint</vt:lpstr>
      <vt:lpstr>how many programming languages are there</vt:lpstr>
      <vt:lpstr>Презентация PowerPoint</vt:lpstr>
      <vt:lpstr>   Nega aynan python???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Print() - funksiyasi</vt:lpstr>
      <vt:lpstr>   arifmetik opearatorlar</vt:lpstr>
      <vt:lpstr> Taqqoslash operatorlari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DASTURLASH TILI. Python dasturini o’rnatish va ishlatish</dc:title>
  <dc:creator>User</dc:creator>
  <cp:lastModifiedBy>User</cp:lastModifiedBy>
  <cp:revision>18</cp:revision>
  <dcterms:created xsi:type="dcterms:W3CDTF">2021-06-20T07:39:00Z</dcterms:created>
  <dcterms:modified xsi:type="dcterms:W3CDTF">2021-06-21T01:47:36Z</dcterms:modified>
</cp:coreProperties>
</file>