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		</a:t>
            </a:r>
            <a:r>
              <a:rPr lang="en-US" cap="none" dirty="0" smtClean="0">
                <a:solidFill>
                  <a:srgbClr val="FF0000"/>
                </a:solidFill>
              </a:rPr>
              <a:t>clear() </a:t>
            </a:r>
            <a:r>
              <a:rPr lang="en-US" cap="none" dirty="0" smtClean="0"/>
              <a:t>- </a:t>
            </a:r>
            <a:r>
              <a:rPr lang="en-US" cap="none" dirty="0" err="1" smtClean="0"/>
              <a:t>tozalash</a:t>
            </a:r>
            <a:endParaRPr lang="en-US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19" y="2439987"/>
            <a:ext cx="7207164" cy="20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2012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		</a:t>
            </a:r>
            <a:r>
              <a:rPr lang="en-US" sz="3600" dirty="0" err="1" smtClean="0">
                <a:solidFill>
                  <a:srgbClr val="FF0000"/>
                </a:solidFill>
              </a:rPr>
              <a:t>Toʻ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plam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birlashmasi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997" y="1741344"/>
            <a:ext cx="8418333" cy="2927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41" y="4842164"/>
            <a:ext cx="6134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81584"/>
          </a:xfrm>
        </p:spPr>
        <p:txBody>
          <a:bodyPr>
            <a:noAutofit/>
          </a:bodyPr>
          <a:lstStyle/>
          <a:p>
            <a:r>
              <a:rPr lang="en-US" sz="4000" cap="none" dirty="0" smtClean="0">
                <a:solidFill>
                  <a:srgbClr val="FF0000"/>
                </a:solidFill>
              </a:rPr>
              <a:t>		</a:t>
            </a:r>
            <a:r>
              <a:rPr lang="en-US" sz="4000" cap="none" dirty="0" err="1" smtClean="0">
                <a:solidFill>
                  <a:srgbClr val="FF0000"/>
                </a:solidFill>
              </a:rPr>
              <a:t>toʻ</a:t>
            </a:r>
            <a:r>
              <a:rPr lang="en-US" sz="4000" cap="none" dirty="0" smtClean="0">
                <a:solidFill>
                  <a:srgbClr val="FF0000"/>
                </a:solidFill>
              </a:rPr>
              <a:t> </a:t>
            </a:r>
            <a:r>
              <a:rPr lang="en-US" sz="4000" cap="none" dirty="0" err="1" smtClean="0">
                <a:solidFill>
                  <a:srgbClr val="FF0000"/>
                </a:solidFill>
              </a:rPr>
              <a:t>plam</a:t>
            </a:r>
            <a:r>
              <a:rPr lang="en-US" sz="4000" cap="none" dirty="0" smtClean="0">
                <a:solidFill>
                  <a:srgbClr val="FF0000"/>
                </a:solidFill>
              </a:rPr>
              <a:t> </a:t>
            </a:r>
            <a:r>
              <a:rPr lang="en-US" sz="4000" cap="none" dirty="0" err="1" smtClean="0">
                <a:solidFill>
                  <a:srgbClr val="FF0000"/>
                </a:solidFill>
              </a:rPr>
              <a:t>kesishmasi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081" y="1313945"/>
            <a:ext cx="7711137" cy="37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16" y="1070984"/>
            <a:ext cx="8655411" cy="4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33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Toʻ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plamlarning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farqi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227" y="1477458"/>
            <a:ext cx="9020391" cy="44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782955"/>
            <a:ext cx="9720072" cy="49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20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Toʻ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plamlarning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simmetrik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farqi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88" y="1205345"/>
            <a:ext cx="941611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779907"/>
            <a:ext cx="9764896" cy="43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6493"/>
          </a:xfrm>
        </p:spPr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isdisjoint</a:t>
            </a:r>
            <a:r>
              <a:rPr lang="en-US" sz="4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sz="40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issubset</a:t>
            </a:r>
            <a:r>
              <a:rPr lang="en-US" sz="4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0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issuperset</a:t>
            </a:r>
            <a:r>
              <a:rPr lang="en-US" sz="40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4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440873"/>
            <a:ext cx="9720073" cy="486848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isdisjoint</a:t>
            </a:r>
            <a:r>
              <a:rPr lang="en-US" sz="2400" dirty="0" smtClean="0">
                <a:solidFill>
                  <a:srgbClr val="FF0000"/>
                </a:solidFill>
              </a:rPr>
              <a:t>()  -  </a:t>
            </a:r>
            <a:r>
              <a:rPr lang="en-US" sz="2400" dirty="0"/>
              <a:t>Agar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toʻplam</a:t>
            </a:r>
            <a:r>
              <a:rPr lang="en-US" sz="2400" dirty="0"/>
              <a:t> </a:t>
            </a:r>
            <a:r>
              <a:rPr lang="en-US" sz="2400" dirty="0" err="1"/>
              <a:t>kesishmasi</a:t>
            </a:r>
            <a:r>
              <a:rPr lang="en-US" sz="2400" dirty="0"/>
              <a:t> </a:t>
            </a:r>
            <a:r>
              <a:rPr lang="en-US" sz="2400" dirty="0" err="1"/>
              <a:t>boʻsh</a:t>
            </a:r>
            <a:r>
              <a:rPr lang="en-US" sz="2400" dirty="0"/>
              <a:t> </a:t>
            </a:r>
            <a:r>
              <a:rPr lang="en-US" sz="2400" dirty="0" err="1"/>
              <a:t>boʻlsa</a:t>
            </a:r>
            <a:r>
              <a:rPr lang="en-US" sz="2400" dirty="0"/>
              <a:t>, True </a:t>
            </a:r>
            <a:r>
              <a:rPr lang="en-US" sz="2400" dirty="0" err="1" smtClean="0"/>
              <a:t>qaytaradi</a:t>
            </a:r>
            <a:endParaRPr lang="en-US" sz="2400" dirty="0" smtClean="0"/>
          </a:p>
          <a:p>
            <a:r>
              <a:rPr lang="en-US" sz="2400" dirty="0"/>
              <a:t>2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 err="1">
                <a:solidFill>
                  <a:srgbClr val="FF0000"/>
                </a:solidFill>
              </a:rPr>
              <a:t>issubset</a:t>
            </a:r>
            <a:r>
              <a:rPr lang="en-US" sz="2400" dirty="0">
                <a:solidFill>
                  <a:srgbClr val="FF0000"/>
                </a:solidFill>
              </a:rPr>
              <a:t>()  </a:t>
            </a:r>
            <a:r>
              <a:rPr lang="en-US" sz="2400" dirty="0" smtClean="0">
                <a:solidFill>
                  <a:srgbClr val="FF0000"/>
                </a:solidFill>
              </a:rPr>
              <a:t>- </a:t>
            </a:r>
            <a:r>
              <a:rPr lang="en-US" sz="2400" dirty="0" smtClean="0"/>
              <a:t>Agar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toʻplamda</a:t>
            </a:r>
            <a:r>
              <a:rPr lang="en-US" sz="2400" dirty="0"/>
              <a:t> </a:t>
            </a:r>
            <a:r>
              <a:rPr lang="en-US" sz="2400" dirty="0" err="1"/>
              <a:t>joriy</a:t>
            </a:r>
            <a:r>
              <a:rPr lang="en-US" sz="2400" dirty="0"/>
              <a:t> </a:t>
            </a:r>
            <a:r>
              <a:rPr lang="en-US" sz="2400" dirty="0" err="1"/>
              <a:t>toʻplam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boʻlsa</a:t>
            </a:r>
            <a:r>
              <a:rPr lang="en-US" sz="2400" dirty="0"/>
              <a:t>, True </a:t>
            </a:r>
            <a:r>
              <a:rPr lang="en-US" sz="2400" dirty="0" err="1"/>
              <a:t>qaytaradi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3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 err="1">
                <a:solidFill>
                  <a:srgbClr val="FF0000"/>
                </a:solidFill>
              </a:rPr>
              <a:t>issuperset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 smtClean="0"/>
              <a:t>- Agar </a:t>
            </a:r>
            <a:r>
              <a:rPr lang="en-US" sz="2400" dirty="0" err="1"/>
              <a:t>joriy</a:t>
            </a:r>
            <a:r>
              <a:rPr lang="en-US" sz="2400" dirty="0"/>
              <a:t> </a:t>
            </a:r>
            <a:r>
              <a:rPr lang="en-US" sz="2400" dirty="0" err="1"/>
              <a:t>toʻplamda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toʻplam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boʻlsa</a:t>
            </a:r>
            <a:r>
              <a:rPr lang="en-US" sz="2400" dirty="0"/>
              <a:t> True </a:t>
            </a:r>
            <a:r>
              <a:rPr lang="en-US" sz="2400" dirty="0" err="1"/>
              <a:t>qaytaradi</a:t>
            </a:r>
            <a:r>
              <a:rPr lang="en-US" sz="2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64" y="3682237"/>
            <a:ext cx="6800417" cy="26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8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85216"/>
            <a:ext cx="9720072" cy="59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01782"/>
            <a:ext cx="9720073" cy="5907578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srgbClr val="002060"/>
              </a:solidFill>
            </a:endParaRP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</a:rPr>
              <a:t>Elementlarning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tartibsiz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joylashgan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guruhiga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toʻplam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deyiladi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r>
              <a:rPr lang="en-US" sz="2800" dirty="0" err="1">
                <a:solidFill>
                  <a:srgbClr val="002060"/>
                </a:solidFill>
              </a:rPr>
              <a:t>Toʻplamning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har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bir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elementi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yagona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dirty="0" err="1">
                <a:solidFill>
                  <a:srgbClr val="002060"/>
                </a:solidFill>
              </a:rPr>
              <a:t>uning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nusxasi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boʻlmaydi</a:t>
            </a:r>
            <a:r>
              <a:rPr lang="en-US" sz="2800" dirty="0">
                <a:solidFill>
                  <a:srgbClr val="002060"/>
                </a:solidFill>
              </a:rPr>
              <a:t>) </a:t>
            </a:r>
            <a:r>
              <a:rPr lang="en-US" sz="2800" dirty="0" err="1">
                <a:solidFill>
                  <a:srgbClr val="002060"/>
                </a:solidFill>
              </a:rPr>
              <a:t>va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oʻzgarmas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boʻladi</a:t>
            </a:r>
            <a:r>
              <a:rPr lang="en-US" sz="2800" dirty="0">
                <a:solidFill>
                  <a:srgbClr val="002060"/>
                </a:solidFill>
              </a:rPr>
              <a:t>. Ammo, </a:t>
            </a:r>
            <a:r>
              <a:rPr lang="en-US" sz="2800" dirty="0" err="1">
                <a:solidFill>
                  <a:srgbClr val="002060"/>
                </a:solidFill>
              </a:rPr>
              <a:t>toʻplamning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oʻzi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oʻzgaruvchn</a:t>
            </a:r>
            <a:r>
              <a:rPr lang="en-US" sz="2800" dirty="0">
                <a:solidFill>
                  <a:srgbClr val="002060"/>
                </a:solidFill>
              </a:rPr>
              <a:t>. Biz </a:t>
            </a:r>
            <a:r>
              <a:rPr lang="en-US" sz="2800" dirty="0" err="1">
                <a:solidFill>
                  <a:srgbClr val="002060"/>
                </a:solidFill>
              </a:rPr>
              <a:t>undan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elementni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olib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dirty="0" err="1">
                <a:solidFill>
                  <a:srgbClr val="002060"/>
                </a:solidFill>
              </a:rPr>
              <a:t>qayta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qoʻshishimiz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mumkin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r>
              <a:rPr lang="en-US" sz="2800" dirty="0" err="1">
                <a:solidFill>
                  <a:srgbClr val="002060"/>
                </a:solidFill>
              </a:rPr>
              <a:t>Toʻplamlar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matematikaga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oid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toʻplam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birlashmasi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dirty="0" err="1">
                <a:solidFill>
                  <a:srgbClr val="002060"/>
                </a:solidFill>
              </a:rPr>
              <a:t>kesishmasi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va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simmetrik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farqlari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kabi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amallarni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bajarish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uchun</a:t>
            </a:r>
            <a:r>
              <a:rPr lang="en-US" sz="2800" dirty="0">
                <a:solidFill>
                  <a:srgbClr val="002060"/>
                </a:solidFill>
              </a:rPr>
              <a:t> ham </a:t>
            </a:r>
            <a:r>
              <a:rPr lang="en-US" sz="2800" dirty="0" err="1">
                <a:solidFill>
                  <a:srgbClr val="002060"/>
                </a:solidFill>
              </a:rPr>
              <a:t>ishlatiladi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endParaRPr lang="en-US" sz="2800" dirty="0" smtClean="0">
              <a:solidFill>
                <a:srgbClr val="002060"/>
              </a:solidFill>
            </a:endParaRP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</a:rPr>
              <a:t>Indexga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ega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bolmaydi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62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cap="none" dirty="0" err="1" smtClean="0">
                <a:solidFill>
                  <a:srgbClr val="FF0000"/>
                </a:solidFill>
              </a:rPr>
              <a:t>frozenset</a:t>
            </a:r>
            <a:r>
              <a:rPr lang="en-US" cap="none" dirty="0" smtClean="0">
                <a:solidFill>
                  <a:srgbClr val="FF0000"/>
                </a:solidFill>
              </a:rPr>
              <a:t>()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85" y="1726478"/>
            <a:ext cx="9239677" cy="48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38545"/>
            <a:ext cx="9720073" cy="66086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1.</a:t>
            </a:r>
            <a:r>
              <a:rPr lang="en-US" sz="1600" dirty="0"/>
              <a:t> </a:t>
            </a:r>
            <a:r>
              <a:rPr lang="en-US" sz="1600" dirty="0" err="1"/>
              <a:t>To'plam</a:t>
            </a:r>
            <a:r>
              <a:rPr lang="en-US" sz="1600" dirty="0"/>
              <a:t> </a:t>
            </a:r>
            <a:r>
              <a:rPr lang="en-US" sz="1600" dirty="0" err="1" smtClean="0"/>
              <a:t>yaratng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2.</a:t>
            </a:r>
            <a:r>
              <a:rPr lang="en-US" sz="1600" dirty="0"/>
              <a:t> </a:t>
            </a:r>
            <a:r>
              <a:rPr lang="en-US" sz="1600" dirty="0" err="1"/>
              <a:t>To'plamga</a:t>
            </a:r>
            <a:r>
              <a:rPr lang="en-US" sz="1600" dirty="0"/>
              <a:t> </a:t>
            </a:r>
            <a:r>
              <a:rPr lang="en-US" sz="1600" dirty="0" smtClean="0"/>
              <a:t>element </a:t>
            </a:r>
            <a:r>
              <a:rPr lang="en-US" sz="1600" dirty="0" err="1" smtClean="0"/>
              <a:t>qo’shing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3.</a:t>
            </a:r>
            <a:r>
              <a:rPr lang="en-US" sz="1600" dirty="0"/>
              <a:t> </a:t>
            </a:r>
            <a:r>
              <a:rPr lang="en-US" sz="1600" dirty="0" err="1"/>
              <a:t>Berilgan</a:t>
            </a:r>
            <a:r>
              <a:rPr lang="en-US" sz="1600" dirty="0"/>
              <a:t> </a:t>
            </a:r>
            <a:r>
              <a:rPr lang="en-US" sz="1600" dirty="0" err="1"/>
              <a:t>to'plamdan</a:t>
            </a:r>
            <a:r>
              <a:rPr lang="en-US" sz="1600" dirty="0"/>
              <a:t> element (lar) </a:t>
            </a:r>
            <a:r>
              <a:rPr lang="en-US" sz="1600" dirty="0" err="1"/>
              <a:t>ni</a:t>
            </a:r>
            <a:r>
              <a:rPr lang="en-US" sz="1600" dirty="0"/>
              <a:t> </a:t>
            </a:r>
            <a:r>
              <a:rPr lang="en-US" sz="1600" dirty="0" err="1" smtClean="0"/>
              <a:t>ochiring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4. </a:t>
            </a:r>
            <a:r>
              <a:rPr lang="en-US" sz="1600" dirty="0" err="1"/>
              <a:t>To'plamlar</a:t>
            </a:r>
            <a:r>
              <a:rPr lang="en-US" sz="1600" dirty="0"/>
              <a:t> </a:t>
            </a:r>
            <a:r>
              <a:rPr lang="en-US" sz="1600" dirty="0" err="1"/>
              <a:t>kesishishini</a:t>
            </a:r>
            <a:r>
              <a:rPr lang="en-US" sz="1600" dirty="0"/>
              <a:t> </a:t>
            </a:r>
            <a:r>
              <a:rPr lang="en-US" sz="1600" dirty="0" err="1" smtClean="0"/>
              <a:t>yarating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5. </a:t>
            </a:r>
            <a:r>
              <a:rPr lang="en-US" sz="1600" dirty="0" err="1"/>
              <a:t>To'plamlar</a:t>
            </a:r>
            <a:r>
              <a:rPr lang="en-US" sz="1600" dirty="0"/>
              <a:t> </a:t>
            </a:r>
            <a:r>
              <a:rPr lang="en-US" sz="1600" dirty="0" err="1"/>
              <a:t>birlashmasini</a:t>
            </a:r>
            <a:r>
              <a:rPr lang="en-US" sz="1600" dirty="0"/>
              <a:t> </a:t>
            </a:r>
            <a:r>
              <a:rPr lang="en-US" sz="1600" dirty="0" err="1" smtClean="0"/>
              <a:t>yarating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6. </a:t>
            </a:r>
            <a:r>
              <a:rPr lang="en-US" sz="1600" dirty="0" err="1"/>
              <a:t>O'rnatilgan</a:t>
            </a:r>
            <a:r>
              <a:rPr lang="en-US" sz="1600" dirty="0"/>
              <a:t> </a:t>
            </a:r>
            <a:r>
              <a:rPr lang="en-US" sz="1600" dirty="0" err="1"/>
              <a:t>farqni</a:t>
            </a:r>
            <a:r>
              <a:rPr lang="en-US" sz="1600" dirty="0"/>
              <a:t> </a:t>
            </a:r>
            <a:r>
              <a:rPr lang="en-US" sz="1600" dirty="0" err="1"/>
              <a:t>yaratish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Python </a:t>
            </a:r>
            <a:r>
              <a:rPr lang="en-US" sz="1600" dirty="0" err="1"/>
              <a:t>dasturini</a:t>
            </a:r>
            <a:r>
              <a:rPr lang="en-US" sz="1600" dirty="0"/>
              <a:t> </a:t>
            </a:r>
            <a:r>
              <a:rPr lang="en-US" sz="1600" dirty="0" err="1"/>
              <a:t>yozing</a:t>
            </a:r>
            <a:r>
              <a:rPr lang="en-US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7. </a:t>
            </a:r>
            <a:r>
              <a:rPr lang="en-US" sz="1600" dirty="0"/>
              <a:t> </a:t>
            </a:r>
            <a:r>
              <a:rPr lang="en-US" sz="1600" dirty="0" err="1" smtClean="0"/>
              <a:t>simmetrik</a:t>
            </a:r>
            <a:r>
              <a:rPr lang="en-US" sz="1600" dirty="0" smtClean="0"/>
              <a:t> </a:t>
            </a:r>
            <a:r>
              <a:rPr lang="en-US" sz="1600" dirty="0" err="1"/>
              <a:t>farqni</a:t>
            </a:r>
            <a:r>
              <a:rPr lang="en-US" sz="1600" dirty="0"/>
              <a:t> </a:t>
            </a:r>
            <a:r>
              <a:rPr lang="en-US" sz="1600" dirty="0" err="1"/>
              <a:t>yaratish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Python </a:t>
            </a:r>
            <a:r>
              <a:rPr lang="en-US" sz="1600" dirty="0" err="1"/>
              <a:t>dasturini</a:t>
            </a:r>
            <a:r>
              <a:rPr lang="en-US" sz="1600" dirty="0"/>
              <a:t> </a:t>
            </a:r>
            <a:r>
              <a:rPr lang="en-US" sz="1600" dirty="0" err="1"/>
              <a:t>yozing</a:t>
            </a:r>
            <a:r>
              <a:rPr lang="en-US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8. </a:t>
            </a:r>
            <a:r>
              <a:rPr lang="en-US" sz="1600" dirty="0" err="1"/>
              <a:t>To'plam</a:t>
            </a:r>
            <a:r>
              <a:rPr lang="en-US" sz="1600" dirty="0"/>
              <a:t> </a:t>
            </a:r>
            <a:r>
              <a:rPr lang="en-US" sz="1600" dirty="0" err="1"/>
              <a:t>boshqa</a:t>
            </a:r>
            <a:r>
              <a:rPr lang="en-US" sz="1600" dirty="0"/>
              <a:t> </a:t>
            </a:r>
            <a:r>
              <a:rPr lang="en-US" sz="1600" dirty="0" err="1"/>
              <a:t>to'plamning</a:t>
            </a:r>
            <a:r>
              <a:rPr lang="en-US" sz="1600" dirty="0"/>
              <a:t> </a:t>
            </a:r>
            <a:r>
              <a:rPr lang="en-US" sz="1600" dirty="0" err="1"/>
              <a:t>kichik</a:t>
            </a:r>
            <a:r>
              <a:rPr lang="en-US" sz="1600" dirty="0"/>
              <a:t> </a:t>
            </a:r>
            <a:r>
              <a:rPr lang="en-US" sz="1600" dirty="0" err="1"/>
              <a:t>to'plami</a:t>
            </a:r>
            <a:r>
              <a:rPr lang="en-US" sz="1600" dirty="0"/>
              <a:t> </a:t>
            </a:r>
            <a:r>
              <a:rPr lang="en-US" sz="1600" dirty="0" err="1"/>
              <a:t>ekanligini</a:t>
            </a:r>
            <a:r>
              <a:rPr lang="en-US" sz="1600" dirty="0"/>
              <a:t> </a:t>
            </a:r>
            <a:r>
              <a:rPr lang="en-US" sz="1600" dirty="0" err="1"/>
              <a:t>tekshirish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Python </a:t>
            </a:r>
            <a:r>
              <a:rPr lang="en-US" sz="1600" dirty="0" err="1"/>
              <a:t>dasturini</a:t>
            </a:r>
            <a:r>
              <a:rPr lang="en-US" sz="1600" dirty="0"/>
              <a:t> </a:t>
            </a:r>
            <a:r>
              <a:rPr lang="en-US" sz="1600" dirty="0" err="1"/>
              <a:t>yozing</a:t>
            </a:r>
            <a:r>
              <a:rPr lang="en-US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9.</a:t>
            </a:r>
            <a:r>
              <a:rPr lang="en-US" sz="1600" dirty="0"/>
              <a:t> </a:t>
            </a:r>
            <a:r>
              <a:rPr lang="en-US" sz="1600" dirty="0" err="1" smtClean="0"/>
              <a:t>Berilgan</a:t>
            </a:r>
            <a:r>
              <a:rPr lang="en-US" sz="1600" dirty="0" smtClean="0"/>
              <a:t> </a:t>
            </a:r>
            <a:r>
              <a:rPr lang="en-US" sz="1600" dirty="0" err="1" smtClean="0"/>
              <a:t>toplamning</a:t>
            </a:r>
            <a:r>
              <a:rPr lang="en-US" sz="1600" dirty="0" smtClean="0"/>
              <a:t> </a:t>
            </a:r>
            <a:r>
              <a:rPr lang="en-US" sz="1600" dirty="0" err="1" smtClean="0"/>
              <a:t>barcha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elementlarini</a:t>
            </a:r>
            <a:r>
              <a:rPr lang="en-US" sz="1600" dirty="0" smtClean="0"/>
              <a:t> </a:t>
            </a:r>
            <a:r>
              <a:rPr lang="en-US" sz="1600" dirty="0" err="1" smtClean="0"/>
              <a:t>ochiring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10. </a:t>
            </a:r>
            <a:r>
              <a:rPr lang="en-US" sz="1600" dirty="0" err="1" smtClean="0"/>
              <a:t>Frozenset</a:t>
            </a:r>
            <a:r>
              <a:rPr lang="en-US" sz="1600" dirty="0" smtClean="0"/>
              <a:t> </a:t>
            </a:r>
            <a:r>
              <a:rPr lang="en-US" sz="1600" dirty="0" err="1" smtClean="0"/>
              <a:t>yarating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11.</a:t>
            </a:r>
            <a:r>
              <a:rPr lang="en-US" sz="1600" dirty="0"/>
              <a:t> </a:t>
            </a:r>
            <a:r>
              <a:rPr lang="en-US" sz="1600" dirty="0" err="1"/>
              <a:t>To'plam</a:t>
            </a:r>
            <a:r>
              <a:rPr lang="en-US" sz="1600" dirty="0"/>
              <a:t> </a:t>
            </a:r>
            <a:r>
              <a:rPr lang="en-US" sz="1600" dirty="0" err="1"/>
              <a:t>uzunligini</a:t>
            </a:r>
            <a:r>
              <a:rPr lang="en-US" sz="1600" dirty="0"/>
              <a:t> </a:t>
            </a:r>
            <a:r>
              <a:rPr lang="en-US" sz="1600" dirty="0" smtClean="0"/>
              <a:t>toping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12. </a:t>
            </a:r>
            <a:r>
              <a:rPr lang="en-US" sz="1600" dirty="0" err="1"/>
              <a:t>Berilgan</a:t>
            </a:r>
            <a:r>
              <a:rPr lang="en-US" sz="1600" dirty="0"/>
              <a:t> </a:t>
            </a:r>
            <a:r>
              <a:rPr lang="en-US" sz="1600" dirty="0" err="1"/>
              <a:t>qiymat</a:t>
            </a:r>
            <a:r>
              <a:rPr lang="en-US" sz="1600" dirty="0"/>
              <a:t> </a:t>
            </a:r>
            <a:r>
              <a:rPr lang="en-US" sz="1600" dirty="0" err="1"/>
              <a:t>to'plamda</a:t>
            </a:r>
            <a:r>
              <a:rPr lang="en-US" sz="1600" dirty="0"/>
              <a:t> </a:t>
            </a:r>
            <a:r>
              <a:rPr lang="en-US" sz="1600" dirty="0" err="1"/>
              <a:t>mavjudligini</a:t>
            </a:r>
            <a:r>
              <a:rPr lang="en-US" sz="1600" dirty="0"/>
              <a:t> </a:t>
            </a:r>
            <a:r>
              <a:rPr lang="en-US" sz="1600" dirty="0" err="1"/>
              <a:t>yoki</a:t>
            </a:r>
            <a:r>
              <a:rPr lang="en-US" sz="1600" dirty="0"/>
              <a:t> </a:t>
            </a:r>
            <a:r>
              <a:rPr lang="en-US" sz="1600" dirty="0" err="1"/>
              <a:t>yo'qligini</a:t>
            </a:r>
            <a:r>
              <a:rPr lang="en-US" sz="1600" dirty="0"/>
              <a:t> </a:t>
            </a:r>
            <a:r>
              <a:rPr lang="en-US" sz="1600" dirty="0" err="1" smtClean="0"/>
              <a:t>tekshirish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600" dirty="0" smtClean="0"/>
              <a:t>13. </a:t>
            </a:r>
            <a:r>
              <a:rPr lang="en-US" sz="1600" dirty="0"/>
              <a:t> </a:t>
            </a:r>
            <a:r>
              <a:rPr lang="en-US" sz="1600" dirty="0" err="1" smtClean="0"/>
              <a:t>Berilgan</a:t>
            </a:r>
            <a:r>
              <a:rPr lang="en-US" sz="1600" dirty="0" smtClean="0"/>
              <a:t> </a:t>
            </a:r>
            <a:r>
              <a:rPr lang="en-US" sz="1600" dirty="0" err="1" smtClean="0"/>
              <a:t>ikkita</a:t>
            </a:r>
            <a:r>
              <a:rPr lang="en-US" sz="1600" dirty="0" smtClean="0"/>
              <a:t> </a:t>
            </a:r>
            <a:r>
              <a:rPr lang="en-US" sz="1600" dirty="0" err="1" smtClean="0"/>
              <a:t>to'plamning</a:t>
            </a:r>
            <a:r>
              <a:rPr lang="en-US" sz="1600" dirty="0" smtClean="0"/>
              <a:t> </a:t>
            </a:r>
            <a:r>
              <a:rPr lang="en-US" sz="1600" dirty="0" err="1" smtClean="0"/>
              <a:t>umumiy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elementlari</a:t>
            </a:r>
            <a:r>
              <a:rPr lang="en-US" sz="1600" dirty="0" smtClean="0"/>
              <a:t> </a:t>
            </a:r>
            <a:r>
              <a:rPr lang="en-US" sz="1600" dirty="0" err="1" smtClean="0"/>
              <a:t>yo'qligini</a:t>
            </a:r>
            <a:r>
              <a:rPr lang="en-US" sz="1600" dirty="0" smtClean="0"/>
              <a:t> </a:t>
            </a:r>
            <a:r>
              <a:rPr lang="en-US" sz="1600" dirty="0" err="1" smtClean="0"/>
              <a:t>tekshiring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1960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cap="none" dirty="0" smtClean="0">
                <a:solidFill>
                  <a:srgbClr val="FF0000"/>
                </a:solidFill>
              </a:rPr>
              <a:t>GitHub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sz="4000" dirty="0" err="1" smtClean="0">
                <a:solidFill>
                  <a:srgbClr val="002060"/>
                </a:solidFill>
              </a:rPr>
              <a:t>Github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sahifangizni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oching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1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Narda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Narda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o’yinini</a:t>
            </a:r>
            <a:r>
              <a:rPr lang="en-US" sz="3200" dirty="0" smtClean="0">
                <a:solidFill>
                  <a:srgbClr val="002060"/>
                </a:solidFill>
              </a:rPr>
              <a:t> while </a:t>
            </a:r>
            <a:r>
              <a:rPr lang="en-US" sz="3200" dirty="0" err="1" smtClean="0">
                <a:solidFill>
                  <a:srgbClr val="002060"/>
                </a:solidFill>
              </a:rPr>
              <a:t>sikli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yordamida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takomillashtiring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va</a:t>
            </a:r>
            <a:r>
              <a:rPr lang="en-US" sz="3200" dirty="0" smtClean="0">
                <a:solidFill>
                  <a:srgbClr val="002060"/>
                </a:solidFill>
              </a:rPr>
              <a:t> GitHub </a:t>
            </a:r>
            <a:r>
              <a:rPr lang="en-US" sz="3200" dirty="0" err="1" smtClean="0">
                <a:solidFill>
                  <a:srgbClr val="002060"/>
                </a:solidFill>
              </a:rPr>
              <a:t>ga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joylang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To’plam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yaratish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Toʻplamni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jingalak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qavsning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ichiga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joylashtirish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koʻp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boʻlsa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vergul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ajratgan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holda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yozish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orqali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shuningdek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tilning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standart</a:t>
            </a:r>
            <a:r>
              <a:rPr lang="en-US" dirty="0">
                <a:solidFill>
                  <a:srgbClr val="002060"/>
                </a:solidFill>
              </a:rPr>
              <a:t> set() </a:t>
            </a:r>
            <a:r>
              <a:rPr lang="en-US" dirty="0" err="1">
                <a:solidFill>
                  <a:srgbClr val="002060"/>
                </a:solidFill>
              </a:rPr>
              <a:t>funksiyasi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orqali</a:t>
            </a:r>
            <a:r>
              <a:rPr lang="en-US" dirty="0">
                <a:solidFill>
                  <a:srgbClr val="002060"/>
                </a:solidFill>
              </a:rPr>
              <a:t> ham </a:t>
            </a:r>
            <a:r>
              <a:rPr lang="en-US" dirty="0" err="1">
                <a:solidFill>
                  <a:srgbClr val="002060"/>
                </a:solidFill>
              </a:rPr>
              <a:t>yaratilishi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Uning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elementlari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nechta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turlari</a:t>
            </a:r>
            <a:r>
              <a:rPr lang="en-US" dirty="0">
                <a:solidFill>
                  <a:srgbClr val="002060"/>
                </a:solidFill>
              </a:rPr>
              <a:t> ham </a:t>
            </a:r>
            <a:r>
              <a:rPr lang="en-US" dirty="0" err="1">
                <a:solidFill>
                  <a:srgbClr val="002060"/>
                </a:solidFill>
              </a:rPr>
              <a:t>har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xil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boʻlishi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Lekin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toʻplam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oʻzining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elementlari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sifatida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roʻyxatlar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toʻplamlar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lugʻatlar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oʻzgaruvchan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ichiga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ololmaydi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3" y="3947679"/>
            <a:ext cx="9181863" cy="23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5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roʻyxatlar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toʻplamlar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lugʻatlar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ololmaydi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tuple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ololadi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66" y="2286000"/>
            <a:ext cx="8465127" cy="15655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67" y="4296968"/>
            <a:ext cx="8465126" cy="1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71055"/>
            <a:ext cx="9720073" cy="5838305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solidFill>
                  <a:srgbClr val="002060"/>
                </a:solidFill>
              </a:rPr>
              <a:t>Boʻsh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toʻplamni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yaratish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biroz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chalgʻitadi</a:t>
            </a:r>
            <a:r>
              <a:rPr lang="en-US" sz="2800" dirty="0">
                <a:solidFill>
                  <a:srgbClr val="002060"/>
                </a:solidFill>
              </a:rPr>
              <a:t>. Python </a:t>
            </a:r>
            <a:r>
              <a:rPr lang="en-US" sz="2800" dirty="0" err="1">
                <a:solidFill>
                  <a:srgbClr val="002060"/>
                </a:solidFill>
              </a:rPr>
              <a:t>dasturlash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tilida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boʻsh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jingalak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qavslar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boʻsh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lugʻatni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yaratadi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r>
              <a:rPr lang="en-US" sz="2800" dirty="0" err="1">
                <a:solidFill>
                  <a:srgbClr val="002060"/>
                </a:solidFill>
              </a:rPr>
              <a:t>Elementlardan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holi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boʻlgan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toʻplamni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yaratish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uchun</a:t>
            </a:r>
            <a:r>
              <a:rPr lang="en-US" sz="2800" dirty="0">
                <a:solidFill>
                  <a:srgbClr val="002060"/>
                </a:solidFill>
              </a:rPr>
              <a:t> set() </a:t>
            </a:r>
            <a:r>
              <a:rPr lang="en-US" sz="2800" dirty="0" err="1">
                <a:solidFill>
                  <a:srgbClr val="002060"/>
                </a:solidFill>
              </a:rPr>
              <a:t>funksiyasidan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unga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hech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qanday</a:t>
            </a:r>
            <a:r>
              <a:rPr lang="en-US" sz="2800" dirty="0">
                <a:solidFill>
                  <a:srgbClr val="002060"/>
                </a:solidFill>
              </a:rPr>
              <a:t> argument </a:t>
            </a:r>
            <a:r>
              <a:rPr lang="en-US" sz="2800" dirty="0" err="1">
                <a:solidFill>
                  <a:srgbClr val="002060"/>
                </a:solidFill>
              </a:rPr>
              <a:t>uzatmasdan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foydalanishimiz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kerak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69" y="2575212"/>
            <a:ext cx="8314175" cy="2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Toplam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elementlari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yagona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boladi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2285999"/>
            <a:ext cx="9720072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30966"/>
          </a:xfrm>
        </p:spPr>
        <p:txBody>
          <a:bodyPr>
            <a:normAutofit/>
          </a:bodyPr>
          <a:lstStyle/>
          <a:p>
            <a:r>
              <a:rPr lang="pt-BR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toʻplamga oʻzgartirish kiritish.</a:t>
            </a:r>
            <a:r>
              <a:rPr lang="pt-BR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  <a:r>
              <a:rPr lang="pt-BR" sz="28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update()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413164"/>
            <a:ext cx="9720073" cy="489619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</a:rPr>
              <a:t>Toʻplamlar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oʻzgaruvchan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Biroq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ularning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betartib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boʻlgani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indekslash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hech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maʼno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bermaydi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Toʻplam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oʻzgartirish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indekslash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kesishdan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foydalanolmaymiz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Toʻplam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maʼlumot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qoʻllab-quvvatlamaydi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02060"/>
                </a:solidFill>
              </a:rPr>
              <a:t>Toʻplamga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bitta</a:t>
            </a:r>
            <a:r>
              <a:rPr lang="en-US" sz="2400" dirty="0">
                <a:solidFill>
                  <a:srgbClr val="002060"/>
                </a:solidFill>
              </a:rPr>
              <a:t> element </a:t>
            </a:r>
            <a:r>
              <a:rPr lang="en-US" sz="2400" dirty="0" err="1">
                <a:solidFill>
                  <a:srgbClr val="002060"/>
                </a:solidFill>
              </a:rPr>
              <a:t>qoʻshish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add() </a:t>
            </a:r>
            <a:r>
              <a:rPr lang="en-US" sz="2400" dirty="0" err="1">
                <a:solidFill>
                  <a:srgbClr val="002060"/>
                </a:solidFill>
              </a:rPr>
              <a:t>metodidan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nechta</a:t>
            </a:r>
            <a:r>
              <a:rPr lang="en-US" sz="2400" dirty="0">
                <a:solidFill>
                  <a:srgbClr val="002060"/>
                </a:solidFill>
              </a:rPr>
              <a:t> element </a:t>
            </a:r>
            <a:r>
              <a:rPr lang="en-US" sz="2400" dirty="0" err="1">
                <a:solidFill>
                  <a:srgbClr val="002060"/>
                </a:solidFill>
              </a:rPr>
              <a:t>qoʻshish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update() </a:t>
            </a:r>
            <a:r>
              <a:rPr lang="en-US" sz="2400" dirty="0" err="1">
                <a:solidFill>
                  <a:srgbClr val="002060"/>
                </a:solidFill>
              </a:rPr>
              <a:t>metodidan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foydalaniladi</a:t>
            </a:r>
            <a:r>
              <a:rPr lang="en-US" sz="2400" dirty="0">
                <a:solidFill>
                  <a:srgbClr val="002060"/>
                </a:solidFill>
              </a:rPr>
              <a:t>. update() </a:t>
            </a:r>
            <a:r>
              <a:rPr lang="en-US" sz="2400" dirty="0" err="1">
                <a:solidFill>
                  <a:srgbClr val="002060"/>
                </a:solidFill>
              </a:rPr>
              <a:t>metodi</a:t>
            </a:r>
            <a:r>
              <a:rPr lang="en-US" sz="2400" dirty="0">
                <a:solidFill>
                  <a:srgbClr val="002060"/>
                </a:solidFill>
              </a:rPr>
              <a:t> argument </a:t>
            </a:r>
            <a:r>
              <a:rPr lang="en-US" sz="2400" dirty="0" err="1">
                <a:solidFill>
                  <a:srgbClr val="002060"/>
                </a:solidFill>
              </a:rPr>
              <a:t>sifatida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qatorlarni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roʻyxatlarni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satrlarni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boshqa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toʻplamni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qabul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qilishi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Barcha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holatlarda</a:t>
            </a:r>
            <a:r>
              <a:rPr lang="en-US" sz="2400" dirty="0">
                <a:solidFill>
                  <a:srgbClr val="002060"/>
                </a:solidFill>
              </a:rPr>
              <a:t> ham, </a:t>
            </a:r>
            <a:r>
              <a:rPr lang="en-US" sz="2400" dirty="0" err="1">
                <a:solidFill>
                  <a:srgbClr val="002060"/>
                </a:solidFill>
              </a:rPr>
              <a:t>elementlarning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noyobligi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saqlanib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qolinadi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19" y="4608800"/>
            <a:ext cx="5638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8893"/>
          </a:xfrm>
        </p:spPr>
        <p:txBody>
          <a:bodyPr>
            <a:normAutofit/>
          </a:bodyPr>
          <a:lstStyle/>
          <a:p>
            <a:r>
              <a:rPr lang="pt-BR" sz="36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toʻplamdan elementni oʻchirish</a:t>
            </a:r>
            <a:endParaRPr lang="en-US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468582"/>
            <a:ext cx="9720073" cy="484077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</a:rPr>
              <a:t>Toʻplamdan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maʼlum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oʻchirish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discard()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remove()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metodlari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ishlatiladi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Ikkita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metodning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yagona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farqi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shundaki</a:t>
            </a:r>
            <a:r>
              <a:rPr lang="en-US" sz="2400" dirty="0">
                <a:solidFill>
                  <a:srgbClr val="002060"/>
                </a:solidFill>
              </a:rPr>
              <a:t>, discard() </a:t>
            </a:r>
            <a:r>
              <a:rPr lang="en-US" sz="2400" dirty="0" err="1">
                <a:solidFill>
                  <a:srgbClr val="002060"/>
                </a:solidFill>
              </a:rPr>
              <a:t>metodi</a:t>
            </a:r>
            <a:r>
              <a:rPr lang="en-US" sz="2400" dirty="0">
                <a:solidFill>
                  <a:srgbClr val="002060"/>
                </a:solidFill>
              </a:rPr>
              <a:t> agar </a:t>
            </a:r>
            <a:r>
              <a:rPr lang="en-US" sz="2400" dirty="0" err="1">
                <a:solidFill>
                  <a:srgbClr val="002060"/>
                </a:solidFill>
              </a:rPr>
              <a:t>toʻplamda</a:t>
            </a:r>
            <a:r>
              <a:rPr lang="en-US" sz="2400" dirty="0">
                <a:solidFill>
                  <a:srgbClr val="002060"/>
                </a:solidFill>
              </a:rPr>
              <a:t> element </a:t>
            </a:r>
            <a:r>
              <a:rPr lang="en-US" sz="2400" dirty="0" err="1">
                <a:solidFill>
                  <a:srgbClr val="002060"/>
                </a:solidFill>
              </a:rPr>
              <a:t>mavjud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boʻlmasa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toʻplamni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oʻzgarishsiz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qoldiradi</a:t>
            </a:r>
            <a:r>
              <a:rPr lang="en-US" sz="2400" dirty="0">
                <a:solidFill>
                  <a:srgbClr val="002060"/>
                </a:solidFill>
              </a:rPr>
              <a:t>. remove() </a:t>
            </a:r>
            <a:r>
              <a:rPr lang="en-US" sz="2400" dirty="0" err="1">
                <a:solidFill>
                  <a:srgbClr val="002060"/>
                </a:solidFill>
              </a:rPr>
              <a:t>metodi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yuqoridagi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holatda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beradi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yaʼni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toʻplamda</a:t>
            </a:r>
            <a:r>
              <a:rPr lang="en-US" sz="2400" dirty="0">
                <a:solidFill>
                  <a:srgbClr val="002060"/>
                </a:solidFill>
              </a:rPr>
              <a:t> element </a:t>
            </a:r>
            <a:r>
              <a:rPr lang="en-US" sz="2400" dirty="0" err="1">
                <a:solidFill>
                  <a:srgbClr val="002060"/>
                </a:solidFill>
              </a:rPr>
              <a:t>mavjud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boʻlmaganda</a:t>
            </a:r>
            <a:r>
              <a:rPr lang="en-US" sz="2400" dirty="0">
                <a:solidFill>
                  <a:srgbClr val="002060"/>
                </a:solidFill>
              </a:rPr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3465716"/>
            <a:ext cx="3810000" cy="20859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57" y="5640359"/>
            <a:ext cx="2924175" cy="923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3465715"/>
            <a:ext cx="3867150" cy="2085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267" y="5640359"/>
            <a:ext cx="3372716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FF0000"/>
                </a:solidFill>
              </a:rPr>
              <a:t> pop()    </a:t>
            </a:r>
            <a:r>
              <a:rPr lang="en-US" cap="none" dirty="0" err="1" smtClean="0">
                <a:solidFill>
                  <a:srgbClr val="002060"/>
                </a:solidFill>
              </a:rPr>
              <a:t>toplamdan</a:t>
            </a:r>
            <a:r>
              <a:rPr lang="en-US" cap="none" dirty="0" smtClean="0">
                <a:solidFill>
                  <a:srgbClr val="002060"/>
                </a:solidFill>
              </a:rPr>
              <a:t> </a:t>
            </a:r>
            <a:r>
              <a:rPr lang="en-US" cap="none" dirty="0" err="1" smtClean="0">
                <a:solidFill>
                  <a:srgbClr val="002060"/>
                </a:solidFill>
              </a:rPr>
              <a:t>ixtiyoriy</a:t>
            </a:r>
            <a:r>
              <a:rPr lang="en-US" cap="none" dirty="0" smtClean="0">
                <a:solidFill>
                  <a:srgbClr val="002060"/>
                </a:solidFill>
              </a:rPr>
              <a:t> </a:t>
            </a:r>
            <a:r>
              <a:rPr lang="en-US" cap="none" dirty="0" err="1" smtClean="0">
                <a:solidFill>
                  <a:srgbClr val="002060"/>
                </a:solidFill>
              </a:rPr>
              <a:t>elementni</a:t>
            </a:r>
            <a:r>
              <a:rPr lang="en-US" cap="none" dirty="0" smtClean="0">
                <a:solidFill>
                  <a:srgbClr val="002060"/>
                </a:solidFill>
              </a:rPr>
              <a:t> </a:t>
            </a:r>
            <a:r>
              <a:rPr lang="en-US" cap="none" dirty="0" err="1" smtClean="0">
                <a:solidFill>
                  <a:srgbClr val="002060"/>
                </a:solidFill>
              </a:rPr>
              <a:t>ochiradi</a:t>
            </a:r>
            <a:endParaRPr lang="en-US" cap="none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885" y="2191039"/>
            <a:ext cx="8082964" cy="27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999</TotalTime>
  <Words>359</Words>
  <Application>Microsoft Office PowerPoint</Application>
  <PresentationFormat>Широкоэкранный</PresentationFormat>
  <Paragraphs>44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set</vt:lpstr>
      <vt:lpstr>Презентация PowerPoint</vt:lpstr>
      <vt:lpstr>  To’plam yaratish</vt:lpstr>
      <vt:lpstr>Lekin toʻplam oʻzining elementlari sifatida roʻyxatlar, toʻplamlar yoki lugʻatlar oʻzgaruvchan elementlarni oʻz ichiga ololmaydi. Faqat tuple ni ololadi </vt:lpstr>
      <vt:lpstr>Презентация PowerPoint</vt:lpstr>
      <vt:lpstr> Toplam elementlari yagona boladi</vt:lpstr>
      <vt:lpstr> toʻplamga oʻzgartirish kiritish. add(), update()</vt:lpstr>
      <vt:lpstr> toʻplamdan elementni oʻchirish</vt:lpstr>
      <vt:lpstr> pop()    toplamdan ixtiyoriy elementni ochiradi</vt:lpstr>
      <vt:lpstr>  clear() - tozalash</vt:lpstr>
      <vt:lpstr>  Toʻ plam birlashmasi</vt:lpstr>
      <vt:lpstr>  toʻ plam kesishmasi</vt:lpstr>
      <vt:lpstr>Презентация PowerPoint</vt:lpstr>
      <vt:lpstr> Toʻ plamlarning farqi</vt:lpstr>
      <vt:lpstr>Презентация PowerPoint</vt:lpstr>
      <vt:lpstr> Toʻ plamlarning simmetrik farqi</vt:lpstr>
      <vt:lpstr>Презентация PowerPoint</vt:lpstr>
      <vt:lpstr> isdisjoint() , issubset(), issuperset()</vt:lpstr>
      <vt:lpstr>Презентация PowerPoint</vt:lpstr>
      <vt:lpstr>   frozenset()</vt:lpstr>
      <vt:lpstr>Презентация PowerPoint</vt:lpstr>
      <vt:lpstr>   GitHub</vt:lpstr>
      <vt:lpstr>   Narda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Пользователь</cp:lastModifiedBy>
  <cp:revision>239</cp:revision>
  <dcterms:created xsi:type="dcterms:W3CDTF">2021-06-20T07:39:00Z</dcterms:created>
  <dcterms:modified xsi:type="dcterms:W3CDTF">2021-07-17T00:30:13Z</dcterms:modified>
</cp:coreProperties>
</file>