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307" r:id="rId3"/>
    <p:sldId id="282" r:id="rId4"/>
    <p:sldId id="270" r:id="rId5"/>
    <p:sldId id="287" r:id="rId6"/>
    <p:sldId id="261" r:id="rId7"/>
    <p:sldId id="290" r:id="rId8"/>
    <p:sldId id="289" r:id="rId9"/>
    <p:sldId id="298" r:id="rId10"/>
    <p:sldId id="299" r:id="rId11"/>
    <p:sldId id="300" r:id="rId12"/>
    <p:sldId id="305" r:id="rId13"/>
    <p:sldId id="301" r:id="rId14"/>
    <p:sldId id="302" r:id="rId15"/>
    <p:sldId id="306" r:id="rId16"/>
    <p:sldId id="292" r:id="rId17"/>
    <p:sldId id="293" r:id="rId18"/>
    <p:sldId id="295" r:id="rId19"/>
    <p:sldId id="294" r:id="rId20"/>
    <p:sldId id="296" r:id="rId21"/>
    <p:sldId id="297" r:id="rId22"/>
    <p:sldId id="303" r:id="rId23"/>
    <p:sldId id="304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9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87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3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81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63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643AA5D-90CB-4359-97EE-BB59386A6EF6}"/>
              </a:ext>
            </a:extLst>
          </p:cNvPr>
          <p:cNvSpPr/>
          <p:nvPr userDrawn="1"/>
        </p:nvSpPr>
        <p:spPr>
          <a:xfrm rot="10800000">
            <a:off x="5932712" y="0"/>
            <a:ext cx="6259091" cy="6858000"/>
          </a:xfrm>
          <a:prstGeom prst="homePlate">
            <a:avLst>
              <a:gd name="adj" fmla="val 15516"/>
            </a:avLst>
          </a:prstGeom>
          <a:solidFill>
            <a:schemeClr val="accent2"/>
          </a:solidFill>
          <a:ln>
            <a:noFill/>
          </a:ln>
          <a:effectLst>
            <a:outerShdw blurRad="381000" dist="101600" dir="10800000" algn="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055C115-3CDA-4E25-BAFB-F4FFD173F0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108282" cy="6858000"/>
          </a:xfrm>
          <a:custGeom>
            <a:avLst/>
            <a:gdLst>
              <a:gd name="connsiteX0" fmla="*/ 947761 w 6108282"/>
              <a:gd name="connsiteY0" fmla="*/ 0 h 6858000"/>
              <a:gd name="connsiteX1" fmla="*/ 6108282 w 6108282"/>
              <a:gd name="connsiteY1" fmla="*/ 0 h 6858000"/>
              <a:gd name="connsiteX2" fmla="*/ 6108282 w 6108282"/>
              <a:gd name="connsiteY2" fmla="*/ 6858000 h 6858000"/>
              <a:gd name="connsiteX3" fmla="*/ 947761 w 6108282"/>
              <a:gd name="connsiteY3" fmla="*/ 6858000 h 6858000"/>
              <a:gd name="connsiteX4" fmla="*/ 0 w 6108282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8282" h="6858000">
                <a:moveTo>
                  <a:pt x="947761" y="0"/>
                </a:moveTo>
                <a:lnTo>
                  <a:pt x="6108282" y="0"/>
                </a:lnTo>
                <a:lnTo>
                  <a:pt x="6108282" y="6858000"/>
                </a:lnTo>
                <a:lnTo>
                  <a:pt x="947761" y="6858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4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D0B9227-1C83-4BA0-9957-CA32259EB3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2026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492684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4771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3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593025-DD7A-4E79-9F9B-EB96B927EE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528" y="3428999"/>
            <a:ext cx="5354472" cy="2687472"/>
          </a:xfrm>
          <a:custGeom>
            <a:avLst/>
            <a:gdLst>
              <a:gd name="connsiteX0" fmla="*/ 0 w 5354472"/>
              <a:gd name="connsiteY0" fmla="*/ 0 h 2687472"/>
              <a:gd name="connsiteX1" fmla="*/ 5354472 w 5354472"/>
              <a:gd name="connsiteY1" fmla="*/ 0 h 2687472"/>
              <a:gd name="connsiteX2" fmla="*/ 5354472 w 5354472"/>
              <a:gd name="connsiteY2" fmla="*/ 2687472 h 2687472"/>
              <a:gd name="connsiteX3" fmla="*/ 0 w 5354472"/>
              <a:gd name="connsiteY3" fmla="*/ 2687472 h 26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4472" h="2687472">
                <a:moveTo>
                  <a:pt x="0" y="0"/>
                </a:moveTo>
                <a:lnTo>
                  <a:pt x="5354472" y="0"/>
                </a:lnTo>
                <a:lnTo>
                  <a:pt x="5354472" y="2687472"/>
                </a:lnTo>
                <a:lnTo>
                  <a:pt x="0" y="2687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9A9E8F-8FE9-45CB-B34B-9B832E40FC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741528"/>
            <a:ext cx="5354472" cy="2687472"/>
          </a:xfrm>
          <a:custGeom>
            <a:avLst/>
            <a:gdLst>
              <a:gd name="connsiteX0" fmla="*/ 0 w 5354472"/>
              <a:gd name="connsiteY0" fmla="*/ 0 h 2687472"/>
              <a:gd name="connsiteX1" fmla="*/ 5354472 w 5354472"/>
              <a:gd name="connsiteY1" fmla="*/ 0 h 2687472"/>
              <a:gd name="connsiteX2" fmla="*/ 5354472 w 5354472"/>
              <a:gd name="connsiteY2" fmla="*/ 2687472 h 2687472"/>
              <a:gd name="connsiteX3" fmla="*/ 0 w 5354472"/>
              <a:gd name="connsiteY3" fmla="*/ 2687472 h 268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4472" h="2687472">
                <a:moveTo>
                  <a:pt x="0" y="0"/>
                </a:moveTo>
                <a:lnTo>
                  <a:pt x="5354472" y="0"/>
                </a:lnTo>
                <a:lnTo>
                  <a:pt x="5354472" y="2687472"/>
                </a:lnTo>
                <a:lnTo>
                  <a:pt x="0" y="2687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316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055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727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7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7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679" r:id="rId21"/>
    <p:sldLayoutId id="2147483680" r:id="rId22"/>
    <p:sldLayoutId id="2147483681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55AE71F4-F48A-48BB-884D-78D2F02043F2}"/>
              </a:ext>
            </a:extLst>
          </p:cNvPr>
          <p:cNvSpPr txBox="1"/>
          <p:nvPr/>
        </p:nvSpPr>
        <p:spPr>
          <a:xfrm>
            <a:off x="641753" y="3346542"/>
            <a:ext cx="86869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ln>
                  <a:solidFill>
                    <a:schemeClr val="accent1">
                      <a:alpha val="18000"/>
                    </a:schemeClr>
                  </a:solidFill>
                </a:ln>
                <a:noFill/>
                <a:latin typeface="Montserrat" panose="00000500000000000000" pitchFamily="2" charset="0"/>
              </a:rPr>
              <a:t>Lugatlar</a:t>
            </a:r>
            <a:endParaRPr lang="en-US" sz="13800" b="1" dirty="0">
              <a:ln>
                <a:solidFill>
                  <a:schemeClr val="accent1">
                    <a:alpha val="18000"/>
                  </a:schemeClr>
                </a:solidFill>
              </a:ln>
              <a:noFill/>
              <a:latin typeface="Montserrat" panose="00000500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605D2F-03D0-40DE-81B8-64B869D3C332}"/>
              </a:ext>
            </a:extLst>
          </p:cNvPr>
          <p:cNvGrpSpPr/>
          <p:nvPr/>
        </p:nvGrpSpPr>
        <p:grpSpPr>
          <a:xfrm>
            <a:off x="0" y="0"/>
            <a:ext cx="12204282" cy="6858000"/>
            <a:chOff x="0" y="0"/>
            <a:chExt cx="1220428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6C90E7-5E28-4B30-BD5C-C9656F6B2021}"/>
                </a:ext>
              </a:extLst>
            </p:cNvPr>
            <p:cNvSpPr/>
            <p:nvPr/>
          </p:nvSpPr>
          <p:spPr>
            <a:xfrm>
              <a:off x="1187594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3ED29B-C140-4164-A7BC-38FA3BB7E9DF}"/>
                </a:ext>
              </a:extLst>
            </p:cNvPr>
            <p:cNvSpPr/>
            <p:nvPr/>
          </p:nvSpPr>
          <p:spPr>
            <a:xfrm>
              <a:off x="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87F23A-D693-4717-A982-3426331877E7}"/>
              </a:ext>
            </a:extLst>
          </p:cNvPr>
          <p:cNvGrpSpPr/>
          <p:nvPr/>
        </p:nvGrpSpPr>
        <p:grpSpPr>
          <a:xfrm>
            <a:off x="0" y="0"/>
            <a:ext cx="12191804" cy="6858000"/>
            <a:chOff x="0" y="0"/>
            <a:chExt cx="12191804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54400A-C4BF-44BA-91D9-AE1BF45923B9}"/>
                </a:ext>
              </a:extLst>
            </p:cNvPr>
            <p:cNvGrpSpPr/>
            <p:nvPr/>
          </p:nvGrpSpPr>
          <p:grpSpPr>
            <a:xfrm>
              <a:off x="10777827" y="6298625"/>
              <a:ext cx="1085417" cy="276999"/>
              <a:chOff x="6416842" y="4716379"/>
              <a:chExt cx="1085417" cy="27699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5E1101-29AA-41B9-BEFF-A5B48C947BE0}"/>
                  </a:ext>
                </a:extLst>
              </p:cNvPr>
              <p:cNvSpPr txBox="1"/>
              <p:nvPr/>
            </p:nvSpPr>
            <p:spPr>
              <a:xfrm>
                <a:off x="6416842" y="4716379"/>
                <a:ext cx="1003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NEXT SLIDE</a:t>
                </a: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36D43099-2659-4B23-BE0E-DE8972691A6F}"/>
                  </a:ext>
                </a:extLst>
              </p:cNvPr>
              <p:cNvSpPr/>
              <p:nvPr/>
            </p:nvSpPr>
            <p:spPr>
              <a:xfrm rot="8100000">
                <a:off x="7371397" y="4789447"/>
                <a:ext cx="130862" cy="130862"/>
              </a:xfrm>
              <a:prstGeom prst="halfFram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B3B288A-38D0-4812-88DA-1F380FE9DE56}"/>
                </a:ext>
              </a:extLst>
            </p:cNvPr>
            <p:cNvGrpSpPr/>
            <p:nvPr/>
          </p:nvGrpSpPr>
          <p:grpSpPr>
            <a:xfrm>
              <a:off x="1969477" y="248220"/>
              <a:ext cx="2923570" cy="261610"/>
              <a:chOff x="3390314" y="1781599"/>
              <a:chExt cx="2923570" cy="2616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4ACAF-736D-499F-9AE0-07C515E63197}"/>
                  </a:ext>
                </a:extLst>
              </p:cNvPr>
              <p:cNvSpPr txBox="1"/>
              <p:nvPr/>
            </p:nvSpPr>
            <p:spPr>
              <a:xfrm>
                <a:off x="3390314" y="1781599"/>
                <a:ext cx="562975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Menu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1A749-2707-4508-B4E2-CC447D292F3D}"/>
                  </a:ext>
                </a:extLst>
              </p:cNvPr>
              <p:cNvSpPr txBox="1"/>
              <p:nvPr/>
            </p:nvSpPr>
            <p:spPr>
              <a:xfrm>
                <a:off x="4205499" y="1781599"/>
                <a:ext cx="631904" cy="2616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Design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7B79D2-0B8A-43FA-AC18-ED108CC409B4}"/>
                  </a:ext>
                </a:extLst>
              </p:cNvPr>
              <p:cNvSpPr txBox="1"/>
              <p:nvPr/>
            </p:nvSpPr>
            <p:spPr>
              <a:xfrm>
                <a:off x="5089613" y="1781599"/>
                <a:ext cx="489236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Help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F6C637-E07E-4164-99D6-F75D87167D11}"/>
                  </a:ext>
                </a:extLst>
              </p:cNvPr>
              <p:cNvSpPr txBox="1"/>
              <p:nvPr/>
            </p:nvSpPr>
            <p:spPr>
              <a:xfrm>
                <a:off x="5831060" y="1781599"/>
                <a:ext cx="482824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Quiz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8BE32B-18EB-4B9A-B9F1-99C302416D86}"/>
                </a:ext>
              </a:extLst>
            </p:cNvPr>
            <p:cNvSpPr/>
            <p:nvPr/>
          </p:nvSpPr>
          <p:spPr>
            <a:xfrm>
              <a:off x="770021" y="1"/>
              <a:ext cx="960305" cy="770021"/>
            </a:xfrm>
            <a:custGeom>
              <a:avLst/>
              <a:gdLst>
                <a:gd name="connsiteX0" fmla="*/ 0 w 960305"/>
                <a:gd name="connsiteY0" fmla="*/ 0 h 770021"/>
                <a:gd name="connsiteX1" fmla="*/ 120038 w 960305"/>
                <a:gd name="connsiteY1" fmla="*/ 0 h 770021"/>
                <a:gd name="connsiteX2" fmla="*/ 120038 w 960305"/>
                <a:gd name="connsiteY2" fmla="*/ 649983 h 770021"/>
                <a:gd name="connsiteX3" fmla="*/ 840267 w 960305"/>
                <a:gd name="connsiteY3" fmla="*/ 649983 h 770021"/>
                <a:gd name="connsiteX4" fmla="*/ 840267 w 960305"/>
                <a:gd name="connsiteY4" fmla="*/ 0 h 770021"/>
                <a:gd name="connsiteX5" fmla="*/ 960305 w 960305"/>
                <a:gd name="connsiteY5" fmla="*/ 0 h 770021"/>
                <a:gd name="connsiteX6" fmla="*/ 960305 w 960305"/>
                <a:gd name="connsiteY6" fmla="*/ 770021 h 770021"/>
                <a:gd name="connsiteX7" fmla="*/ 0 w 960305"/>
                <a:gd name="connsiteY7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0305" h="770021">
                  <a:moveTo>
                    <a:pt x="0" y="0"/>
                  </a:moveTo>
                  <a:lnTo>
                    <a:pt x="120038" y="0"/>
                  </a:lnTo>
                  <a:lnTo>
                    <a:pt x="120038" y="649983"/>
                  </a:lnTo>
                  <a:lnTo>
                    <a:pt x="840267" y="649983"/>
                  </a:lnTo>
                  <a:lnTo>
                    <a:pt x="840267" y="0"/>
                  </a:lnTo>
                  <a:lnTo>
                    <a:pt x="960305" y="0"/>
                  </a:lnTo>
                  <a:lnTo>
                    <a:pt x="960305" y="770021"/>
                  </a:lnTo>
                  <a:lnTo>
                    <a:pt x="0" y="7700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5F7C2-EA09-4080-AB22-0384D6FB0EAC}"/>
                </a:ext>
              </a:extLst>
            </p:cNvPr>
            <p:cNvSpPr/>
            <p:nvPr/>
          </p:nvSpPr>
          <p:spPr>
            <a:xfrm>
              <a:off x="0" y="6529658"/>
              <a:ext cx="328342" cy="328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F01F20-ED5C-479E-BE9F-22ADEAAB3517}"/>
                </a:ext>
              </a:extLst>
            </p:cNvPr>
            <p:cNvSpPr/>
            <p:nvPr/>
          </p:nvSpPr>
          <p:spPr>
            <a:xfrm>
              <a:off x="11863462" y="0"/>
              <a:ext cx="328342" cy="328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769B74F-27D2-4538-BA79-2A5FE5506B9B}"/>
              </a:ext>
            </a:extLst>
          </p:cNvPr>
          <p:cNvSpPr txBox="1"/>
          <p:nvPr/>
        </p:nvSpPr>
        <p:spPr>
          <a:xfrm>
            <a:off x="681463" y="1559505"/>
            <a:ext cx="518603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DICTIONARY</a:t>
            </a:r>
            <a:endParaRPr lang="en-US" sz="65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DB9FCE-58EB-44BE-A1FD-CB389588DFDF}"/>
              </a:ext>
            </a:extLst>
          </p:cNvPr>
          <p:cNvGrpSpPr/>
          <p:nvPr/>
        </p:nvGrpSpPr>
        <p:grpSpPr>
          <a:xfrm flipV="1">
            <a:off x="822572" y="2627187"/>
            <a:ext cx="1693551" cy="80628"/>
            <a:chOff x="1250173" y="2868734"/>
            <a:chExt cx="960306" cy="457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B16B8C-B041-4CB4-B01C-74375AB573B8}"/>
                </a:ext>
              </a:extLst>
            </p:cNvPr>
            <p:cNvSpPr/>
            <p:nvPr/>
          </p:nvSpPr>
          <p:spPr>
            <a:xfrm>
              <a:off x="1250173" y="2868734"/>
              <a:ext cx="48015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2E0840-C837-4B81-9F45-286FC28D356E}"/>
                </a:ext>
              </a:extLst>
            </p:cNvPr>
            <p:cNvSpPr/>
            <p:nvPr/>
          </p:nvSpPr>
          <p:spPr>
            <a:xfrm>
              <a:off x="1730326" y="2868734"/>
              <a:ext cx="4801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3E137F-077E-46A9-A46F-2676A8D076E8}"/>
              </a:ext>
            </a:extLst>
          </p:cNvPr>
          <p:cNvCxnSpPr>
            <a:cxnSpLocks/>
          </p:cNvCxnSpPr>
          <p:nvPr/>
        </p:nvCxnSpPr>
        <p:spPr>
          <a:xfrm>
            <a:off x="885932" y="5795493"/>
            <a:ext cx="0" cy="106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05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tems()-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juftligini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068" y="1442244"/>
            <a:ext cx="5545932" cy="29443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43" y="4866816"/>
            <a:ext cx="5409757" cy="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4" y="1677987"/>
            <a:ext cx="7013575" cy="39533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79404" y="717034"/>
            <a:ext cx="4576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siklda</a:t>
            </a:r>
            <a:r>
              <a:rPr lang="en-US" sz="2800" dirty="0">
                <a:solidFill>
                  <a:srgbClr val="FF0000"/>
                </a:solidFill>
              </a:rPr>
              <a:t> 2 ta </a:t>
            </a:r>
            <a:r>
              <a:rPr lang="en-US" sz="2800" dirty="0" err="1" smtClean="0">
                <a:solidFill>
                  <a:srgbClr val="FF0000"/>
                </a:solidFill>
              </a:rPr>
              <a:t>o'zgaruvchi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olish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9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misol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Tovar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narx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iborat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royxat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yarating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Misol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mevalar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ularning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narxi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Foydalanuchi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kerakli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meva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nomini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sonini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kiritsin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Dastur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unga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narxini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chiqarib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bersin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2" y="3387725"/>
            <a:ext cx="5018088" cy="32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in – </a:t>
            </a:r>
            <a:r>
              <a:rPr lang="en-US" dirty="0" err="1" smtClean="0">
                <a:solidFill>
                  <a:srgbClr val="002060"/>
                </a:solidFill>
              </a:rPr>
              <a:t>tegishlilikni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tekshiradi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818" y="1829594"/>
            <a:ext cx="6695281" cy="37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31" y="1930399"/>
            <a:ext cx="6506369" cy="40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update()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8870499" cy="36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chemeClr val="tx1"/>
                </a:solidFill>
              </a:rPr>
              <a:t>Elementlarni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o’chirish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		pop()-</a:t>
            </a:r>
            <a:r>
              <a:rPr lang="en-US" dirty="0" err="1" smtClean="0">
                <a:solidFill>
                  <a:srgbClr val="FF0000"/>
                </a:solidFill>
              </a:rPr>
              <a:t>funksiyasi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Lugʻatdagi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maʼlum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elementni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pop</a:t>
            </a:r>
            <a:r>
              <a:rPr lang="en-US" sz="2000" dirty="0">
                <a:solidFill>
                  <a:srgbClr val="002060"/>
                </a:solidFill>
              </a:rPr>
              <a:t>() </a:t>
            </a:r>
            <a:r>
              <a:rPr lang="en-US" sz="2000" dirty="0" err="1">
                <a:solidFill>
                  <a:srgbClr val="002060"/>
                </a:solidFill>
              </a:rPr>
              <a:t>metodi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yordamida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oʻchirib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yuborishimiz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. Bu </a:t>
            </a:r>
            <a:r>
              <a:rPr lang="en-US" sz="2000" dirty="0" err="1">
                <a:solidFill>
                  <a:srgbClr val="002060"/>
                </a:solidFill>
              </a:rPr>
              <a:t>metod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koʻrsatilgan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kalitga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tegishli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elementni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oʻchiradi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hamda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oʻsha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elementni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99" y="3248951"/>
            <a:ext cx="6789738" cy="34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/>
          <a:lstStyle/>
          <a:p>
            <a:r>
              <a:rPr lang="en-US" dirty="0" smtClean="0"/>
              <a:t> 		</a:t>
            </a:r>
            <a:r>
              <a:rPr lang="en-US" dirty="0" err="1" smtClean="0">
                <a:solidFill>
                  <a:schemeClr val="accent5"/>
                </a:solidFill>
              </a:rPr>
              <a:t>popitem</a:t>
            </a:r>
            <a:r>
              <a:rPr lang="en-US" dirty="0" smtClean="0">
                <a:solidFill>
                  <a:schemeClr val="accent5"/>
                </a:solidFill>
              </a:rPr>
              <a:t>()-</a:t>
            </a:r>
            <a:r>
              <a:rPr lang="en-US" dirty="0" err="1" smtClean="0">
                <a:solidFill>
                  <a:schemeClr val="accent5"/>
                </a:solidFill>
              </a:rPr>
              <a:t>funksiyasi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3701"/>
            <a:ext cx="8596668" cy="43776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popitem</a:t>
            </a:r>
            <a:r>
              <a:rPr lang="en-US" dirty="0"/>
              <a:t>()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lugʻatdan</a:t>
            </a:r>
            <a:r>
              <a:rPr lang="en-US" dirty="0"/>
              <a:t> </a:t>
            </a:r>
            <a:r>
              <a:rPr lang="en-US" dirty="0" err="1" smtClean="0"/>
              <a:t>oxirgi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kalit</a:t>
            </a:r>
            <a:r>
              <a:rPr lang="en-US" dirty="0"/>
              <a:t>, </a:t>
            </a:r>
            <a:r>
              <a:rPr lang="en-US" dirty="0" err="1"/>
              <a:t>qiymat</a:t>
            </a:r>
            <a:r>
              <a:rPr lang="en-US" dirty="0"/>
              <a:t>) element </a:t>
            </a:r>
            <a:r>
              <a:rPr lang="en-US" dirty="0" err="1"/>
              <a:t>juftini</a:t>
            </a:r>
            <a:r>
              <a:rPr lang="en-US" dirty="0"/>
              <a:t> </a:t>
            </a:r>
            <a:r>
              <a:rPr lang="en-US" dirty="0" err="1"/>
              <a:t>lugʻatdan</a:t>
            </a:r>
            <a:r>
              <a:rPr lang="en-US" dirty="0"/>
              <a:t> </a:t>
            </a:r>
            <a:r>
              <a:rPr lang="en-US" dirty="0" err="1"/>
              <a:t>oʻchirish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qaytarish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576512"/>
            <a:ext cx="6527800" cy="33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del </a:t>
            </a:r>
            <a:r>
              <a:rPr lang="en-US" dirty="0" err="1" smtClean="0">
                <a:solidFill>
                  <a:srgbClr val="FF0000"/>
                </a:solidFill>
              </a:rPr>
              <a:t>kalit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so’zi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kalit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soʻzi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yordamida</a:t>
            </a:r>
            <a:r>
              <a:rPr lang="en-US" sz="2400" dirty="0">
                <a:solidFill>
                  <a:srgbClr val="002060"/>
                </a:solidFill>
              </a:rPr>
              <a:t> individual </a:t>
            </a:r>
            <a:r>
              <a:rPr lang="en-US" sz="2400" dirty="0" err="1">
                <a:solidFill>
                  <a:srgbClr val="002060"/>
                </a:solidFill>
              </a:rPr>
              <a:t>elementni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lugʻatning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oʻzini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butunlay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oʻchirish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2885413"/>
            <a:ext cx="6353176" cy="36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>
                <a:solidFill>
                  <a:schemeClr val="accent5"/>
                </a:solidFill>
              </a:rPr>
              <a:t>clear()-</a:t>
            </a:r>
            <a:r>
              <a:rPr lang="en-US" dirty="0" err="1" smtClean="0">
                <a:solidFill>
                  <a:schemeClr val="accent5"/>
                </a:solidFill>
              </a:rPr>
              <a:t>funksiyasi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Lugʻatning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barcha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elementlarini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clear</a:t>
            </a:r>
            <a:r>
              <a:rPr lang="en-US" sz="2400" dirty="0">
                <a:solidFill>
                  <a:srgbClr val="002060"/>
                </a:solidFill>
              </a:rPr>
              <a:t>() </a:t>
            </a:r>
            <a:r>
              <a:rPr lang="en-US" sz="2400" dirty="0" err="1">
                <a:solidFill>
                  <a:srgbClr val="002060"/>
                </a:solidFill>
              </a:rPr>
              <a:t>metodi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yordamida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oʻchirish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021937"/>
            <a:ext cx="6572250" cy="32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281" cy="686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		copy()-</a:t>
            </a:r>
            <a:r>
              <a:rPr lang="en-US" dirty="0" err="1" smtClean="0">
                <a:solidFill>
                  <a:srgbClr val="002060"/>
                </a:solidFill>
              </a:rPr>
              <a:t>nusxa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yaratadi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62" y="2065337"/>
            <a:ext cx="6907686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>
                <a:solidFill>
                  <a:srgbClr val="FF0000"/>
                </a:solidFill>
              </a:rPr>
              <a:t>fromkeys</a:t>
            </a:r>
            <a:r>
              <a:rPr lang="en-US" dirty="0" smtClean="0">
                <a:solidFill>
                  <a:srgbClr val="002060"/>
                </a:solidFill>
              </a:rPr>
              <a:t>([keys], value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nechta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kalitlar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xil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qiymat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lugat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yaratish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ishlatiladi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3396124"/>
            <a:ext cx="8620125" cy="187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6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sorted</a:t>
            </a:r>
            <a:r>
              <a:rPr lang="en-US" dirty="0" smtClean="0">
                <a:solidFill>
                  <a:srgbClr val="002060"/>
                </a:solidFill>
              </a:rPr>
              <a:t>()-</a:t>
            </a:r>
            <a:r>
              <a:rPr lang="en-US" dirty="0" err="1" smtClean="0">
                <a:solidFill>
                  <a:srgbClr val="002060"/>
                </a:solidFill>
              </a:rPr>
              <a:t>kalitlar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boyicha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saralaydi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69" y="2253456"/>
            <a:ext cx="6616108" cy="30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	zip()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	2 ta </a:t>
            </a:r>
            <a:r>
              <a:rPr lang="en-US" sz="2400" dirty="0" err="1" smtClean="0">
                <a:solidFill>
                  <a:srgbClr val="002060"/>
                </a:solidFill>
              </a:rPr>
              <a:t>listdan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lug’at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yaratish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2" y="3051174"/>
            <a:ext cx="7686675" cy="24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3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1605D2F-03D0-40DE-81B8-64B869D3C332}"/>
              </a:ext>
            </a:extLst>
          </p:cNvPr>
          <p:cNvGrpSpPr/>
          <p:nvPr/>
        </p:nvGrpSpPr>
        <p:grpSpPr>
          <a:xfrm>
            <a:off x="0" y="0"/>
            <a:ext cx="12204282" cy="6858000"/>
            <a:chOff x="0" y="0"/>
            <a:chExt cx="1220428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6C90E7-5E28-4B30-BD5C-C9656F6B2021}"/>
                </a:ext>
              </a:extLst>
            </p:cNvPr>
            <p:cNvSpPr/>
            <p:nvPr/>
          </p:nvSpPr>
          <p:spPr>
            <a:xfrm>
              <a:off x="1187594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3ED29B-C140-4164-A7BC-38FA3BB7E9DF}"/>
                </a:ext>
              </a:extLst>
            </p:cNvPr>
            <p:cNvSpPr/>
            <p:nvPr/>
          </p:nvSpPr>
          <p:spPr>
            <a:xfrm>
              <a:off x="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87F23A-D693-4717-A982-3426331877E7}"/>
              </a:ext>
            </a:extLst>
          </p:cNvPr>
          <p:cNvGrpSpPr/>
          <p:nvPr/>
        </p:nvGrpSpPr>
        <p:grpSpPr>
          <a:xfrm>
            <a:off x="0" y="0"/>
            <a:ext cx="12191804" cy="6858000"/>
            <a:chOff x="0" y="0"/>
            <a:chExt cx="12191804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54400A-C4BF-44BA-91D9-AE1BF45923B9}"/>
                </a:ext>
              </a:extLst>
            </p:cNvPr>
            <p:cNvGrpSpPr/>
            <p:nvPr/>
          </p:nvGrpSpPr>
          <p:grpSpPr>
            <a:xfrm>
              <a:off x="10777827" y="6298625"/>
              <a:ext cx="1085417" cy="276999"/>
              <a:chOff x="6416842" y="4716379"/>
              <a:chExt cx="1085417" cy="27699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5E1101-29AA-41B9-BEFF-A5B48C947BE0}"/>
                  </a:ext>
                </a:extLst>
              </p:cNvPr>
              <p:cNvSpPr txBox="1"/>
              <p:nvPr/>
            </p:nvSpPr>
            <p:spPr>
              <a:xfrm>
                <a:off x="6416842" y="4716379"/>
                <a:ext cx="1003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NEXT SLIDE</a:t>
                </a: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36D43099-2659-4B23-BE0E-DE8972691A6F}"/>
                  </a:ext>
                </a:extLst>
              </p:cNvPr>
              <p:cNvSpPr/>
              <p:nvPr/>
            </p:nvSpPr>
            <p:spPr>
              <a:xfrm rot="8100000">
                <a:off x="7371397" y="4789447"/>
                <a:ext cx="130862" cy="130862"/>
              </a:xfrm>
              <a:prstGeom prst="halfFram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8BE32B-18EB-4B9A-B9F1-99C302416D86}"/>
                </a:ext>
              </a:extLst>
            </p:cNvPr>
            <p:cNvSpPr/>
            <p:nvPr/>
          </p:nvSpPr>
          <p:spPr>
            <a:xfrm>
              <a:off x="770021" y="1"/>
              <a:ext cx="960305" cy="770021"/>
            </a:xfrm>
            <a:custGeom>
              <a:avLst/>
              <a:gdLst>
                <a:gd name="connsiteX0" fmla="*/ 0 w 960305"/>
                <a:gd name="connsiteY0" fmla="*/ 0 h 770021"/>
                <a:gd name="connsiteX1" fmla="*/ 120038 w 960305"/>
                <a:gd name="connsiteY1" fmla="*/ 0 h 770021"/>
                <a:gd name="connsiteX2" fmla="*/ 120038 w 960305"/>
                <a:gd name="connsiteY2" fmla="*/ 649983 h 770021"/>
                <a:gd name="connsiteX3" fmla="*/ 840267 w 960305"/>
                <a:gd name="connsiteY3" fmla="*/ 649983 h 770021"/>
                <a:gd name="connsiteX4" fmla="*/ 840267 w 960305"/>
                <a:gd name="connsiteY4" fmla="*/ 0 h 770021"/>
                <a:gd name="connsiteX5" fmla="*/ 960305 w 960305"/>
                <a:gd name="connsiteY5" fmla="*/ 0 h 770021"/>
                <a:gd name="connsiteX6" fmla="*/ 960305 w 960305"/>
                <a:gd name="connsiteY6" fmla="*/ 770021 h 770021"/>
                <a:gd name="connsiteX7" fmla="*/ 0 w 960305"/>
                <a:gd name="connsiteY7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0305" h="770021">
                  <a:moveTo>
                    <a:pt x="0" y="0"/>
                  </a:moveTo>
                  <a:lnTo>
                    <a:pt x="120038" y="0"/>
                  </a:lnTo>
                  <a:lnTo>
                    <a:pt x="120038" y="649983"/>
                  </a:lnTo>
                  <a:lnTo>
                    <a:pt x="840267" y="649983"/>
                  </a:lnTo>
                  <a:lnTo>
                    <a:pt x="840267" y="0"/>
                  </a:lnTo>
                  <a:lnTo>
                    <a:pt x="960305" y="0"/>
                  </a:lnTo>
                  <a:lnTo>
                    <a:pt x="960305" y="770021"/>
                  </a:lnTo>
                  <a:lnTo>
                    <a:pt x="0" y="7700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5F7C2-EA09-4080-AB22-0384D6FB0EAC}"/>
                </a:ext>
              </a:extLst>
            </p:cNvPr>
            <p:cNvSpPr/>
            <p:nvPr/>
          </p:nvSpPr>
          <p:spPr>
            <a:xfrm>
              <a:off x="0" y="6529658"/>
              <a:ext cx="328342" cy="328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F01F20-ED5C-479E-BE9F-22ADEAAB3517}"/>
                </a:ext>
              </a:extLst>
            </p:cNvPr>
            <p:cNvSpPr/>
            <p:nvPr/>
          </p:nvSpPr>
          <p:spPr>
            <a:xfrm>
              <a:off x="11863462" y="0"/>
              <a:ext cx="328342" cy="328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769B74F-27D2-4538-BA79-2A5FE5506B9B}"/>
              </a:ext>
            </a:extLst>
          </p:cNvPr>
          <p:cNvSpPr txBox="1"/>
          <p:nvPr/>
        </p:nvSpPr>
        <p:spPr>
          <a:xfrm>
            <a:off x="681463" y="1559505"/>
            <a:ext cx="522611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Montserrat" panose="00000500000000000000" pitchFamily="2" charset="0"/>
              </a:rPr>
              <a:t>TH</a:t>
            </a:r>
            <a:r>
              <a:rPr lang="en-US" sz="6500" b="1" dirty="0">
                <a:solidFill>
                  <a:schemeClr val="accent1"/>
                </a:solidFill>
                <a:latin typeface="Montserrat" panose="00000500000000000000" pitchFamily="2" charset="0"/>
              </a:rPr>
              <a:t>ANK</a:t>
            </a:r>
            <a:r>
              <a:rPr lang="en-US" sz="6500" b="1" dirty="0">
                <a:solidFill>
                  <a:schemeClr val="accent2"/>
                </a:solidFill>
                <a:latin typeface="Montserrat" panose="00000500000000000000" pitchFamily="2" charset="0"/>
              </a:rPr>
              <a:t>YOU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DB9FCE-58EB-44BE-A1FD-CB389588DFDF}"/>
              </a:ext>
            </a:extLst>
          </p:cNvPr>
          <p:cNvGrpSpPr/>
          <p:nvPr/>
        </p:nvGrpSpPr>
        <p:grpSpPr>
          <a:xfrm flipV="1">
            <a:off x="822572" y="2627187"/>
            <a:ext cx="1693551" cy="80628"/>
            <a:chOff x="1250173" y="2868734"/>
            <a:chExt cx="960306" cy="457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B16B8C-B041-4CB4-B01C-74375AB573B8}"/>
                </a:ext>
              </a:extLst>
            </p:cNvPr>
            <p:cNvSpPr/>
            <p:nvPr/>
          </p:nvSpPr>
          <p:spPr>
            <a:xfrm>
              <a:off x="1250173" y="2868734"/>
              <a:ext cx="48015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2E0840-C837-4B81-9F45-286FC28D356E}"/>
                </a:ext>
              </a:extLst>
            </p:cNvPr>
            <p:cNvSpPr/>
            <p:nvPr/>
          </p:nvSpPr>
          <p:spPr>
            <a:xfrm>
              <a:off x="1730326" y="2868734"/>
              <a:ext cx="4801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359961-EF9E-4F17-BB53-F0B0EE34EFEC}"/>
              </a:ext>
            </a:extLst>
          </p:cNvPr>
          <p:cNvCxnSpPr>
            <a:cxnSpLocks/>
          </p:cNvCxnSpPr>
          <p:nvPr/>
        </p:nvCxnSpPr>
        <p:spPr>
          <a:xfrm>
            <a:off x="885932" y="5795493"/>
            <a:ext cx="0" cy="10625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16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07F03-63FF-4901-9A19-DFE0EA9D9BFB}"/>
              </a:ext>
            </a:extLst>
          </p:cNvPr>
          <p:cNvSpPr/>
          <p:nvPr/>
        </p:nvSpPr>
        <p:spPr>
          <a:xfrm>
            <a:off x="2541814" y="2155371"/>
            <a:ext cx="7108372" cy="286232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45122-42E0-4946-98E1-FD824F176AF2}"/>
              </a:ext>
            </a:extLst>
          </p:cNvPr>
          <p:cNvSpPr txBox="1"/>
          <p:nvPr/>
        </p:nvSpPr>
        <p:spPr>
          <a:xfrm>
            <a:off x="2541814" y="2155371"/>
            <a:ext cx="710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Lugʻatning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elementining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oʻzini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kalit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qiymat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juftigiga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ega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Lugʻatlar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kalit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maʼlum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boʻlganda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qiymatlarni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olish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uchun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optimallashtirilgan</a:t>
            </a:r>
            <a:endParaRPr lang="en-US" sz="2400" b="1" i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06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0D111-0E0A-40D5-8A7D-3C1022E5D7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8D66AB-9917-48E1-8E01-E48CE837DA2A}"/>
              </a:ext>
            </a:extLst>
          </p:cNvPr>
          <p:cNvGrpSpPr/>
          <p:nvPr/>
        </p:nvGrpSpPr>
        <p:grpSpPr>
          <a:xfrm>
            <a:off x="0" y="0"/>
            <a:ext cx="12204282" cy="6858000"/>
            <a:chOff x="0" y="0"/>
            <a:chExt cx="12204282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465A69-6EDF-4B83-AE65-ECCE2F653E3C}"/>
                </a:ext>
              </a:extLst>
            </p:cNvPr>
            <p:cNvSpPr/>
            <p:nvPr/>
          </p:nvSpPr>
          <p:spPr>
            <a:xfrm>
              <a:off x="1187594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3FB996-200E-429A-BFA6-503AF4F3400C}"/>
                </a:ext>
              </a:extLst>
            </p:cNvPr>
            <p:cNvSpPr/>
            <p:nvPr/>
          </p:nvSpPr>
          <p:spPr>
            <a:xfrm>
              <a:off x="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B66EB-CA25-4B74-8987-08CB954A0AC1}"/>
              </a:ext>
            </a:extLst>
          </p:cNvPr>
          <p:cNvSpPr/>
          <p:nvPr/>
        </p:nvSpPr>
        <p:spPr>
          <a:xfrm>
            <a:off x="2100678" y="3886201"/>
            <a:ext cx="8443414" cy="2971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C713688-DA1C-471B-B672-84B2FEE1B155}"/>
              </a:ext>
            </a:extLst>
          </p:cNvPr>
          <p:cNvSpPr txBox="1">
            <a:spLocks/>
          </p:cNvSpPr>
          <p:nvPr/>
        </p:nvSpPr>
        <p:spPr>
          <a:xfrm>
            <a:off x="2583105" y="4979271"/>
            <a:ext cx="7025790" cy="172563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400" b="1" dirty="0" err="1">
                <a:solidFill>
                  <a:schemeClr val="bg1"/>
                </a:solidFill>
              </a:rPr>
              <a:t>Lugʻatni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yaratish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juda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oddiy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b="1" dirty="0" err="1">
                <a:solidFill>
                  <a:schemeClr val="bg1"/>
                </a:solidFill>
              </a:rPr>
              <a:t>jingalak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qavslar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ichiga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elementlarni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vergul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bilan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ajratgan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holda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yozish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kifoya</a:t>
            </a:r>
            <a:r>
              <a:rPr lang="en-US" sz="1400" b="1" dirty="0">
                <a:solidFill>
                  <a:schemeClr val="bg1"/>
                </a:solidFill>
              </a:rPr>
              <a:t>. </a:t>
            </a:r>
            <a:r>
              <a:rPr lang="en-US" sz="1400" b="1" dirty="0" err="1">
                <a:solidFill>
                  <a:schemeClr val="bg1"/>
                </a:solidFill>
              </a:rPr>
              <a:t>Elementning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kaliti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va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unga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qiymati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juftlik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koʻrinishida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ifodalanadi</a:t>
            </a:r>
            <a:r>
              <a:rPr lang="en-US" sz="1400" b="1" dirty="0">
                <a:solidFill>
                  <a:schemeClr val="bg1"/>
                </a:solidFill>
              </a:rPr>
              <a:t>(</a:t>
            </a:r>
            <a:r>
              <a:rPr lang="en-US" sz="1400" b="1" dirty="0" err="1">
                <a:solidFill>
                  <a:schemeClr val="bg1"/>
                </a:solidFill>
              </a:rPr>
              <a:t>kalit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b="1" dirty="0" err="1">
                <a:solidFill>
                  <a:schemeClr val="bg1"/>
                </a:solidFill>
              </a:rPr>
              <a:t>qiymat</a:t>
            </a:r>
            <a:r>
              <a:rPr lang="en-US" sz="1400" b="1" dirty="0">
                <a:solidFill>
                  <a:schemeClr val="bg1"/>
                </a:solidFill>
              </a:rPr>
              <a:t>). </a:t>
            </a:r>
            <a:r>
              <a:rPr lang="en-US" sz="1400" b="1" dirty="0" err="1">
                <a:solidFill>
                  <a:schemeClr val="bg1"/>
                </a:solidFill>
              </a:rPr>
              <a:t>Lugʻat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qiymatlari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turli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xil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maʼlumot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turiga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oid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va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takrorlanishga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moyil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boʻlsa</a:t>
            </a:r>
            <a:r>
              <a:rPr lang="en-US" sz="1400" b="1" dirty="0">
                <a:solidFill>
                  <a:srgbClr val="0070C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kalitlar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esa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oʻzgarmas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turga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oid</a:t>
            </a:r>
            <a:r>
              <a:rPr lang="en-US" sz="1400" b="1" dirty="0">
                <a:solidFill>
                  <a:schemeClr val="bg1"/>
                </a:solidFill>
              </a:rPr>
              <a:t>(</a:t>
            </a:r>
            <a:r>
              <a:rPr lang="en-US" sz="1400" b="1" dirty="0" err="1">
                <a:solidFill>
                  <a:schemeClr val="bg1"/>
                </a:solidFill>
              </a:rPr>
              <a:t>satr</a:t>
            </a:r>
            <a:r>
              <a:rPr lang="en-US" sz="1400" b="1" dirty="0">
                <a:solidFill>
                  <a:schemeClr val="bg1"/>
                </a:solidFill>
              </a:rPr>
              <a:t>, son </a:t>
            </a:r>
            <a:r>
              <a:rPr lang="en-US" sz="1400" b="1" dirty="0" err="1">
                <a:solidFill>
                  <a:schemeClr val="bg1"/>
                </a:solidFill>
              </a:rPr>
              <a:t>yoki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oʻzgarmas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elementlardan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iborat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boʻlgan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qator</a:t>
            </a:r>
            <a:r>
              <a:rPr lang="en-US" sz="1400" b="1" dirty="0">
                <a:solidFill>
                  <a:schemeClr val="bg1"/>
                </a:solidFill>
              </a:rPr>
              <a:t>) </a:t>
            </a:r>
            <a:r>
              <a:rPr lang="en-US" sz="1400" b="1" dirty="0" err="1">
                <a:solidFill>
                  <a:schemeClr val="bg1"/>
                </a:solidFill>
              </a:rPr>
              <a:t>va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unikal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boʻlishi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kerak</a:t>
            </a:r>
            <a:endParaRPr lang="en-US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86B66D-3164-423A-B5F3-0B3B88D0E086}"/>
              </a:ext>
            </a:extLst>
          </p:cNvPr>
          <p:cNvSpPr txBox="1"/>
          <p:nvPr/>
        </p:nvSpPr>
        <p:spPr>
          <a:xfrm>
            <a:off x="3342688" y="3902782"/>
            <a:ext cx="550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rgbClr val="FFFF00"/>
                </a:solidFill>
              </a:rPr>
              <a:t>L U G ʻ A T N I </a:t>
            </a:r>
            <a:r>
              <a:rPr lang="pt-BR" sz="3600" dirty="0" smtClean="0">
                <a:solidFill>
                  <a:srgbClr val="FFFF00"/>
                </a:solidFill>
              </a:rPr>
              <a:t> Y </a:t>
            </a:r>
            <a:r>
              <a:rPr lang="pt-BR" sz="3600" dirty="0">
                <a:solidFill>
                  <a:srgbClr val="FFFF00"/>
                </a:solidFill>
              </a:rPr>
              <a:t>A R A T I S H</a:t>
            </a:r>
            <a:endParaRPr lang="en-US" sz="3600" b="1" dirty="0">
              <a:solidFill>
                <a:srgbClr val="FFFF00"/>
              </a:solidFill>
              <a:latin typeface="Montserrat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1F392D-8B7C-4B22-88A7-5A825FB056F5}"/>
              </a:ext>
            </a:extLst>
          </p:cNvPr>
          <p:cNvGrpSpPr/>
          <p:nvPr/>
        </p:nvGrpSpPr>
        <p:grpSpPr>
          <a:xfrm>
            <a:off x="5615846" y="4632348"/>
            <a:ext cx="960306" cy="45719"/>
            <a:chOff x="1250173" y="2868734"/>
            <a:chExt cx="960306" cy="4571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1C76CD-FE4E-4F71-A64D-F9360AD27DCE}"/>
                </a:ext>
              </a:extLst>
            </p:cNvPr>
            <p:cNvSpPr/>
            <p:nvPr/>
          </p:nvSpPr>
          <p:spPr>
            <a:xfrm>
              <a:off x="1250173" y="2868734"/>
              <a:ext cx="48015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0F1D2F7-1E34-4B17-BD55-C22F9943228D}"/>
                </a:ext>
              </a:extLst>
            </p:cNvPr>
            <p:cNvSpPr/>
            <p:nvPr/>
          </p:nvSpPr>
          <p:spPr>
            <a:xfrm>
              <a:off x="1730326" y="2868734"/>
              <a:ext cx="4801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7176B2FA-3669-45CF-86DE-B1ADD019C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077" y="3728992"/>
            <a:ext cx="205420" cy="122274"/>
          </a:xfrm>
          <a:custGeom>
            <a:avLst/>
            <a:gdLst>
              <a:gd name="T0" fmla="*/ 284 w 303"/>
              <a:gd name="T1" fmla="*/ 54 h 179"/>
              <a:gd name="T2" fmla="*/ 284 w 303"/>
              <a:gd name="T3" fmla="*/ 54 h 179"/>
              <a:gd name="T4" fmla="*/ 169 w 303"/>
              <a:gd name="T5" fmla="*/ 169 h 179"/>
              <a:gd name="T6" fmla="*/ 151 w 303"/>
              <a:gd name="T7" fmla="*/ 178 h 179"/>
              <a:gd name="T8" fmla="*/ 134 w 303"/>
              <a:gd name="T9" fmla="*/ 169 h 179"/>
              <a:gd name="T10" fmla="*/ 19 w 303"/>
              <a:gd name="T11" fmla="*/ 54 h 179"/>
              <a:gd name="T12" fmla="*/ 19 w 303"/>
              <a:gd name="T13" fmla="*/ 19 h 179"/>
              <a:gd name="T14" fmla="*/ 54 w 303"/>
              <a:gd name="T15" fmla="*/ 19 h 179"/>
              <a:gd name="T16" fmla="*/ 151 w 303"/>
              <a:gd name="T17" fmla="*/ 107 h 179"/>
              <a:gd name="T18" fmla="*/ 248 w 303"/>
              <a:gd name="T19" fmla="*/ 19 h 179"/>
              <a:gd name="T20" fmla="*/ 284 w 303"/>
              <a:gd name="T21" fmla="*/ 19 h 179"/>
              <a:gd name="T22" fmla="*/ 284 w 303"/>
              <a:gd name="T23" fmla="*/ 5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5" name="Freeform 26">
            <a:extLst>
              <a:ext uri="{FF2B5EF4-FFF2-40B4-BE49-F238E27FC236}">
                <a16:creationId xmlns:a16="http://schemas.microsoft.com/office/drawing/2014/main" id="{8DE4C50F-5385-42B6-820F-3C94FE5C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983" y="6078828"/>
            <a:ext cx="244621" cy="125070"/>
          </a:xfrm>
          <a:custGeom>
            <a:avLst/>
            <a:gdLst>
              <a:gd name="T0" fmla="*/ 363 w 479"/>
              <a:gd name="T1" fmla="*/ 247 h 248"/>
              <a:gd name="T2" fmla="*/ 363 w 479"/>
              <a:gd name="T3" fmla="*/ 168 h 248"/>
              <a:gd name="T4" fmla="*/ 0 w 479"/>
              <a:gd name="T5" fmla="*/ 168 h 248"/>
              <a:gd name="T6" fmla="*/ 0 w 479"/>
              <a:gd name="T7" fmla="*/ 79 h 248"/>
              <a:gd name="T8" fmla="*/ 363 w 479"/>
              <a:gd name="T9" fmla="*/ 79 h 248"/>
              <a:gd name="T10" fmla="*/ 363 w 479"/>
              <a:gd name="T11" fmla="*/ 0 h 248"/>
              <a:gd name="T12" fmla="*/ 478 w 479"/>
              <a:gd name="T13" fmla="*/ 124 h 248"/>
              <a:gd name="T14" fmla="*/ 363 w 479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" h="248">
                <a:moveTo>
                  <a:pt x="363" y="247"/>
                </a:moveTo>
                <a:lnTo>
                  <a:pt x="363" y="168"/>
                </a:lnTo>
                <a:lnTo>
                  <a:pt x="0" y="168"/>
                </a:lnTo>
                <a:lnTo>
                  <a:pt x="0" y="79"/>
                </a:lnTo>
                <a:lnTo>
                  <a:pt x="363" y="79"/>
                </a:lnTo>
                <a:lnTo>
                  <a:pt x="363" y="0"/>
                </a:lnTo>
                <a:lnTo>
                  <a:pt x="478" y="124"/>
                </a:lnTo>
                <a:lnTo>
                  <a:pt x="363" y="24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43" y="167590"/>
            <a:ext cx="9278275" cy="34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50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07F03-63FF-4901-9A19-DFE0EA9D9BFB}"/>
              </a:ext>
            </a:extLst>
          </p:cNvPr>
          <p:cNvSpPr/>
          <p:nvPr/>
        </p:nvSpPr>
        <p:spPr>
          <a:xfrm>
            <a:off x="596900" y="1418770"/>
            <a:ext cx="11252200" cy="452483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45122-42E0-4946-98E1-FD824F176AF2}"/>
              </a:ext>
            </a:extLst>
          </p:cNvPr>
          <p:cNvSpPr txBox="1"/>
          <p:nvPr/>
        </p:nvSpPr>
        <p:spPr>
          <a:xfrm>
            <a:off x="857250" y="2031979"/>
            <a:ext cx="107315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			</a:t>
            </a:r>
            <a:r>
              <a:rPr lang="en-US" sz="2800" b="1" dirty="0" err="1" smtClean="0">
                <a:solidFill>
                  <a:srgbClr val="FFFF00"/>
                </a:solidFill>
              </a:rPr>
              <a:t>Lugat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elementlariga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kirish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Boshqa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maʼlumot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turidagi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qiymatlarga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indekslash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orqali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kirish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mumkin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boʻlsa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lugʻatlardagi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qiymatlarga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kalitlar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orqali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kiriladi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  <a:r>
              <a:rPr lang="en-US" sz="2400" b="1" dirty="0" err="1">
                <a:solidFill>
                  <a:schemeClr val="bg1"/>
                </a:solidFill>
              </a:rPr>
              <a:t>Kalitlarni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xoh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toʻrtburchak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qavslar</a:t>
            </a:r>
            <a:r>
              <a:rPr lang="en-US" sz="2400" b="1" dirty="0">
                <a:solidFill>
                  <a:schemeClr val="bg1"/>
                </a:solidFill>
              </a:rPr>
              <a:t> [] </a:t>
            </a:r>
            <a:r>
              <a:rPr lang="en-US" sz="2400" b="1" dirty="0" err="1">
                <a:solidFill>
                  <a:schemeClr val="bg1"/>
                </a:solidFill>
              </a:rPr>
              <a:t>ichida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xoh</a:t>
            </a:r>
            <a:r>
              <a:rPr lang="en-US" sz="2400" b="1" dirty="0">
                <a:solidFill>
                  <a:schemeClr val="bg1"/>
                </a:solidFill>
              </a:rPr>
              <a:t> get() </a:t>
            </a:r>
            <a:r>
              <a:rPr lang="en-US" sz="2400" b="1" dirty="0" err="1">
                <a:solidFill>
                  <a:schemeClr val="bg1"/>
                </a:solidFill>
              </a:rPr>
              <a:t>metodi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orqali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ishlatish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mumkin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Agar </a:t>
            </a:r>
            <a:r>
              <a:rPr lang="en-US" sz="2400" b="1" dirty="0">
                <a:solidFill>
                  <a:schemeClr val="bg1"/>
                </a:solidFill>
              </a:rPr>
              <a:t>biz </a:t>
            </a:r>
            <a:r>
              <a:rPr lang="en-US" sz="2400" b="1" dirty="0" err="1">
                <a:solidFill>
                  <a:schemeClr val="bg1"/>
                </a:solidFill>
              </a:rPr>
              <a:t>toʻrtburchak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qavslardan</a:t>
            </a:r>
            <a:r>
              <a:rPr lang="en-US" sz="2400" b="1" dirty="0">
                <a:solidFill>
                  <a:schemeClr val="bg1"/>
                </a:solidFill>
              </a:rPr>
              <a:t> [] </a:t>
            </a:r>
            <a:r>
              <a:rPr lang="en-US" sz="2400" b="1" dirty="0" err="1">
                <a:solidFill>
                  <a:schemeClr val="bg1"/>
                </a:solidFill>
              </a:rPr>
              <a:t>foydalansak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kalit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lugʻatdan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topilmagan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holatda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KeyError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xatoligi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kelib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chiqadi</a:t>
            </a:r>
            <a:r>
              <a:rPr lang="en-US" sz="2400" b="1" dirty="0">
                <a:solidFill>
                  <a:schemeClr val="bg1"/>
                </a:solidFill>
              </a:rPr>
              <a:t>. get() </a:t>
            </a:r>
            <a:r>
              <a:rPr lang="en-US" sz="2400" b="1" dirty="0" err="1">
                <a:solidFill>
                  <a:schemeClr val="bg1"/>
                </a:solidFill>
              </a:rPr>
              <a:t>metodidan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foydalanilganda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None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qiymat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qaytaradi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US" sz="2400" b="1" i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33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066C28-F320-4D50-817E-31A92CE6A9FE}"/>
              </a:ext>
            </a:extLst>
          </p:cNvPr>
          <p:cNvGrpSpPr/>
          <p:nvPr/>
        </p:nvGrpSpPr>
        <p:grpSpPr>
          <a:xfrm>
            <a:off x="0" y="0"/>
            <a:ext cx="12204282" cy="6858000"/>
            <a:chOff x="0" y="0"/>
            <a:chExt cx="12204282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8BC348-9AB6-4431-8C10-2429B07F8189}"/>
                </a:ext>
              </a:extLst>
            </p:cNvPr>
            <p:cNvSpPr/>
            <p:nvPr/>
          </p:nvSpPr>
          <p:spPr>
            <a:xfrm>
              <a:off x="1187594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DFC4DC-9206-48BA-8A02-E21183234AFA}"/>
                </a:ext>
              </a:extLst>
            </p:cNvPr>
            <p:cNvSpPr/>
            <p:nvPr/>
          </p:nvSpPr>
          <p:spPr>
            <a:xfrm>
              <a:off x="0" y="0"/>
              <a:ext cx="328342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AEE2EF-875B-4448-9F0A-4759FDD49D3A}"/>
              </a:ext>
            </a:extLst>
          </p:cNvPr>
          <p:cNvSpPr txBox="1"/>
          <p:nvPr/>
        </p:nvSpPr>
        <p:spPr>
          <a:xfrm>
            <a:off x="2129640" y="1768540"/>
            <a:ext cx="257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 ] – </a:t>
            </a:r>
            <a:r>
              <a:rPr lang="en-US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tortburchak</a:t>
            </a:r>
            <a:r>
              <a:rPr lang="en-U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qavs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AEE80-9207-41A7-A101-81DFBBBD64CB}"/>
              </a:ext>
            </a:extLst>
          </p:cNvPr>
          <p:cNvSpPr txBox="1"/>
          <p:nvPr/>
        </p:nvSpPr>
        <p:spPr>
          <a:xfrm>
            <a:off x="7532935" y="4403403"/>
            <a:ext cx="248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et() – </a:t>
            </a:r>
            <a:r>
              <a:rPr lang="en-US" sz="2400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metodi</a:t>
            </a:r>
            <a:r>
              <a:rPr lang="en-US" sz="24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orqali</a:t>
            </a:r>
            <a:endParaRPr lang="en-US" sz="2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885" b="288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Рисунок 5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4089" b="40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93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07F03-63FF-4901-9A19-DFE0EA9D9BFB}"/>
              </a:ext>
            </a:extLst>
          </p:cNvPr>
          <p:cNvSpPr/>
          <p:nvPr/>
        </p:nvSpPr>
        <p:spPr>
          <a:xfrm>
            <a:off x="1295400" y="2155370"/>
            <a:ext cx="8890000" cy="397031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45122-42E0-4946-98E1-FD824F176AF2}"/>
              </a:ext>
            </a:extLst>
          </p:cNvPr>
          <p:cNvSpPr txBox="1"/>
          <p:nvPr/>
        </p:nvSpPr>
        <p:spPr>
          <a:xfrm>
            <a:off x="1295400" y="2155371"/>
            <a:ext cx="8648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rgbClr val="FFFF00"/>
                </a:solidFill>
              </a:rPr>
              <a:t>Lug’at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elementlarini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almashtirish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va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qo’shish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bg1"/>
                </a:solidFill>
              </a:rPr>
              <a:t>Lugʻatlar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oʻzgaruvchan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  <a:r>
              <a:rPr lang="en-US" sz="2400" b="1" dirty="0" err="1">
                <a:solidFill>
                  <a:schemeClr val="bg1"/>
                </a:solidFill>
              </a:rPr>
              <a:t>Belgilash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operatori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yordamida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mavjud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elementlarning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qiymatini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oʻzgartirishimiz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yoki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yangi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elementlar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qoʻshishimiz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mumkin</a:t>
            </a:r>
            <a:r>
              <a:rPr lang="en-US" sz="2400" b="1" dirty="0">
                <a:solidFill>
                  <a:schemeClr val="bg1"/>
                </a:solidFill>
              </a:rPr>
              <a:t>. Agar </a:t>
            </a:r>
            <a:r>
              <a:rPr lang="en-US" sz="2400" b="1" dirty="0" err="1">
                <a:solidFill>
                  <a:schemeClr val="bg1"/>
                </a:solidFill>
              </a:rPr>
              <a:t>kalit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mavjud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boʻlsa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unda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eski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qiymat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yangisiga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almashadi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Kalit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mavjud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boʻlmagan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holda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yangi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kalit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b="1" dirty="0" err="1">
                <a:solidFill>
                  <a:schemeClr val="bg1"/>
                </a:solidFill>
              </a:rPr>
              <a:t>qiymat</a:t>
            </a:r>
            <a:r>
              <a:rPr lang="en-US" sz="2400" b="1" dirty="0">
                <a:solidFill>
                  <a:schemeClr val="bg1"/>
                </a:solidFill>
              </a:rPr>
              <a:t>) </a:t>
            </a:r>
            <a:r>
              <a:rPr lang="en-US" sz="2400" b="1" dirty="0" err="1">
                <a:solidFill>
                  <a:schemeClr val="bg1"/>
                </a:solidFill>
              </a:rPr>
              <a:t>juftlik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lugʻatga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qoʻshiladi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US" sz="2400" b="1" i="1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09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2" y="776287"/>
            <a:ext cx="8732838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values() – </a:t>
            </a:r>
            <a:r>
              <a:rPr lang="en-US" dirty="0" err="1" smtClean="0">
                <a:solidFill>
                  <a:srgbClr val="002060"/>
                </a:solidFill>
              </a:rPr>
              <a:t>qiymat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qaytaradi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5" y="1611312"/>
            <a:ext cx="7857066" cy="43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880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234</Words>
  <Application>Microsoft Office PowerPoint</Application>
  <PresentationFormat>Широкоэкранный</PresentationFormat>
  <Paragraphs>42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Montserrat</vt:lpstr>
      <vt:lpstr>Open Sans</vt:lpstr>
      <vt:lpstr>Open Sans Light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values() – qiymat qaytaradi</vt:lpstr>
      <vt:lpstr>items()- kalit va qiymat juftligini qaytaradi</vt:lpstr>
      <vt:lpstr>Презентация PowerPoint</vt:lpstr>
      <vt:lpstr>     misol</vt:lpstr>
      <vt:lpstr>    in – tegishlilikni tekshiradi</vt:lpstr>
      <vt:lpstr>      len()</vt:lpstr>
      <vt:lpstr>    update()</vt:lpstr>
      <vt:lpstr>  Elementlarni o’chirish    pop()-funksiyasi</vt:lpstr>
      <vt:lpstr>   popitem()-funksiyasi</vt:lpstr>
      <vt:lpstr>    del kalit so’zi</vt:lpstr>
      <vt:lpstr>  clear()-funksiyasi</vt:lpstr>
      <vt:lpstr>  copy()-nusxa yaratadi</vt:lpstr>
      <vt:lpstr>    fromkeys([keys], value)</vt:lpstr>
      <vt:lpstr> sorted()-kalitlar boyicha saralaydi</vt:lpstr>
      <vt:lpstr>     zip()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AQR</dc:creator>
  <cp:lastModifiedBy>Пользователь</cp:lastModifiedBy>
  <cp:revision>82</cp:revision>
  <dcterms:created xsi:type="dcterms:W3CDTF">2021-04-01T04:49:37Z</dcterms:created>
  <dcterms:modified xsi:type="dcterms:W3CDTF">2021-07-17T00:36:57Z</dcterms:modified>
</cp:coreProperties>
</file>