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8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4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8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2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31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079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1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66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9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7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1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2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9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2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8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7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Math moduli                                   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0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08212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	lcm(</a:t>
            </a:r>
            <a:r>
              <a:rPr lang="en-US" dirty="0" err="1" smtClean="0">
                <a:solidFill>
                  <a:srgbClr val="FF0000"/>
                </a:solidFill>
              </a:rPr>
              <a:t>x,y</a:t>
            </a:r>
            <a:r>
              <a:rPr lang="en-US" dirty="0" smtClean="0">
                <a:solidFill>
                  <a:srgbClr val="FF0000"/>
                </a:solidFill>
              </a:rPr>
              <a:t>) – </a:t>
            </a:r>
            <a:r>
              <a:rPr lang="en-US" dirty="0" smtClean="0">
                <a:solidFill>
                  <a:srgbClr val="002060"/>
                </a:solidFill>
              </a:rPr>
              <a:t>EKUK </a:t>
            </a:r>
            <a:r>
              <a:rPr lang="en-US" dirty="0" err="1" smtClean="0">
                <a:solidFill>
                  <a:srgbClr val="002060"/>
                </a:solidFill>
              </a:rPr>
              <a:t>qaytaradi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4671"/>
            <a:ext cx="8596668" cy="43066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400" dirty="0" smtClean="0">
                <a:solidFill>
                  <a:srgbClr val="002060"/>
                </a:solidFill>
              </a:rPr>
              <a:t>3.9  </a:t>
            </a:r>
            <a:r>
              <a:rPr lang="en-US" sz="2400" dirty="0" err="1" smtClean="0">
                <a:solidFill>
                  <a:srgbClr val="002060"/>
                </a:solidFill>
              </a:rPr>
              <a:t>versiadan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yuqorilarda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mavjud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1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082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modf</a:t>
            </a:r>
            <a:r>
              <a:rPr lang="en-US" sz="2400" dirty="0" smtClean="0">
                <a:solidFill>
                  <a:srgbClr val="FF0000"/>
                </a:solidFill>
              </a:rPr>
              <a:t>(x) </a:t>
            </a:r>
            <a:r>
              <a:rPr lang="en-US" sz="2400" dirty="0" smtClean="0">
                <a:solidFill>
                  <a:srgbClr val="002060"/>
                </a:solidFill>
              </a:rPr>
              <a:t>– x </a:t>
            </a:r>
            <a:r>
              <a:rPr lang="en-US" sz="2400" dirty="0" err="1" smtClean="0">
                <a:solidFill>
                  <a:srgbClr val="002060"/>
                </a:solidFill>
              </a:rPr>
              <a:t>sonining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butun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va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kasr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qismini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qaytaradi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4671"/>
            <a:ext cx="8596668" cy="43066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47" y="1734671"/>
            <a:ext cx="7424370" cy="325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8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08212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dirty="0" err="1" smtClean="0">
                <a:solidFill>
                  <a:srgbClr val="FF0000"/>
                </a:solidFill>
              </a:rPr>
              <a:t>runc</a:t>
            </a:r>
            <a:r>
              <a:rPr lang="en-US" dirty="0" smtClean="0">
                <a:solidFill>
                  <a:srgbClr val="FF0000"/>
                </a:solidFill>
              </a:rPr>
              <a:t>(x) – </a:t>
            </a:r>
            <a:r>
              <a:rPr lang="en-US" dirty="0" err="1" smtClean="0">
                <a:solidFill>
                  <a:srgbClr val="0070C0"/>
                </a:solidFill>
              </a:rPr>
              <a:t>butun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qismini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qaytardi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729" y="1986944"/>
            <a:ext cx="7924754" cy="38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5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08212"/>
          </a:xfrm>
        </p:spPr>
        <p:txBody>
          <a:bodyPr>
            <a:noAutofit/>
          </a:bodyPr>
          <a:lstStyle/>
          <a:p>
            <a:r>
              <a:rPr lang="en-US" sz="2200" dirty="0" err="1">
                <a:solidFill>
                  <a:srgbClr val="FF0000"/>
                </a:solidFill>
              </a:rPr>
              <a:t>e</a:t>
            </a:r>
            <a:r>
              <a:rPr lang="en-US" sz="2200" dirty="0" err="1" smtClean="0">
                <a:solidFill>
                  <a:srgbClr val="FF0000"/>
                </a:solidFill>
              </a:rPr>
              <a:t>xp</a:t>
            </a:r>
            <a:r>
              <a:rPr lang="en-US" sz="2200" dirty="0" smtClean="0">
                <a:solidFill>
                  <a:srgbClr val="FF0000"/>
                </a:solidFill>
              </a:rPr>
              <a:t>(x)</a:t>
            </a:r>
            <a:r>
              <a:rPr lang="en-US" sz="2200" dirty="0" smtClean="0">
                <a:solidFill>
                  <a:srgbClr val="002060"/>
                </a:solidFill>
              </a:rPr>
              <a:t> – </a:t>
            </a:r>
            <a:r>
              <a:rPr lang="en-US" sz="2200" dirty="0" smtClean="0">
                <a:solidFill>
                  <a:srgbClr val="FF0000"/>
                </a:solidFill>
              </a:rPr>
              <a:t>e</a:t>
            </a:r>
            <a:r>
              <a:rPr lang="en-US" sz="2200" dirty="0" smtClean="0">
                <a:solidFill>
                  <a:srgbClr val="002060"/>
                </a:solidFill>
              </a:rPr>
              <a:t>   </a:t>
            </a:r>
            <a:r>
              <a:rPr lang="en-US" sz="2200" dirty="0" err="1" smtClean="0">
                <a:solidFill>
                  <a:srgbClr val="002060"/>
                </a:solidFill>
              </a:rPr>
              <a:t>ning</a:t>
            </a:r>
            <a:r>
              <a:rPr lang="en-US" sz="2200" dirty="0" smtClean="0">
                <a:solidFill>
                  <a:srgbClr val="002060"/>
                </a:solidFill>
              </a:rPr>
              <a:t> x- </a:t>
            </a:r>
            <a:r>
              <a:rPr lang="en-US" sz="2200" dirty="0" err="1" smtClean="0">
                <a:solidFill>
                  <a:srgbClr val="002060"/>
                </a:solidFill>
              </a:rPr>
              <a:t>darajasini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hisoblaydi</a:t>
            </a:r>
            <a:r>
              <a:rPr lang="en-US" sz="2200" dirty="0" smtClean="0">
                <a:solidFill>
                  <a:srgbClr val="002060"/>
                </a:solidFill>
              </a:rPr>
              <a:t>. </a:t>
            </a:r>
            <a:r>
              <a:rPr lang="en-US" sz="2200" dirty="0" smtClean="0">
                <a:solidFill>
                  <a:srgbClr val="FF0000"/>
                </a:solidFill>
              </a:rPr>
              <a:t>expm1(x)</a:t>
            </a:r>
            <a:r>
              <a:rPr lang="en-US" sz="2200" dirty="0" smtClean="0">
                <a:solidFill>
                  <a:srgbClr val="002060"/>
                </a:solidFill>
              </a:rPr>
              <a:t>  </a:t>
            </a:r>
            <a:r>
              <a:rPr lang="en-US" sz="2200" dirty="0" smtClean="0">
                <a:solidFill>
                  <a:srgbClr val="FF0000"/>
                </a:solidFill>
              </a:rPr>
              <a:t>e  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ning</a:t>
            </a:r>
            <a:r>
              <a:rPr lang="en-US" sz="2200" dirty="0" smtClean="0">
                <a:solidFill>
                  <a:srgbClr val="002060"/>
                </a:solidFill>
              </a:rPr>
              <a:t> x-</a:t>
            </a:r>
            <a:r>
              <a:rPr lang="en-US" sz="2200" dirty="0" err="1" smtClean="0">
                <a:solidFill>
                  <a:srgbClr val="002060"/>
                </a:solidFill>
              </a:rPr>
              <a:t>darajasini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hisoblab</a:t>
            </a:r>
            <a:r>
              <a:rPr lang="en-US" sz="2200" dirty="0" smtClean="0">
                <a:solidFill>
                  <a:srgbClr val="002060"/>
                </a:solidFill>
              </a:rPr>
              <a:t> 1 </a:t>
            </a:r>
            <a:r>
              <a:rPr lang="en-US" sz="2200" dirty="0" err="1" smtClean="0">
                <a:solidFill>
                  <a:srgbClr val="002060"/>
                </a:solidFill>
              </a:rPr>
              <a:t>ni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ayiradi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4671"/>
            <a:ext cx="8596668" cy="43066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52" y="1734670"/>
            <a:ext cx="7607954" cy="433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8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082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		log(x) – </a:t>
            </a:r>
            <a:r>
              <a:rPr lang="en-US" sz="2800" dirty="0" smtClean="0">
                <a:solidFill>
                  <a:srgbClr val="002060"/>
                </a:solidFill>
              </a:rPr>
              <a:t>natural </a:t>
            </a:r>
            <a:r>
              <a:rPr lang="en-US" sz="2800" dirty="0" err="1" smtClean="0">
                <a:solidFill>
                  <a:srgbClr val="002060"/>
                </a:solidFill>
              </a:rPr>
              <a:t>logorifmni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hsioblaydi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4671"/>
            <a:ext cx="8596668" cy="43066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01" y="1734671"/>
            <a:ext cx="6501556" cy="345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9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5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log(</a:t>
            </a:r>
            <a:r>
              <a:rPr lang="en-US" sz="2800" dirty="0" err="1" smtClean="0">
                <a:solidFill>
                  <a:srgbClr val="FF0000"/>
                </a:solidFill>
              </a:rPr>
              <a:t>x,y</a:t>
            </a:r>
            <a:r>
              <a:rPr lang="en-US" sz="2800" dirty="0" smtClean="0">
                <a:solidFill>
                  <a:srgbClr val="FF0000"/>
                </a:solidFill>
              </a:rPr>
              <a:t>) </a:t>
            </a:r>
            <a:r>
              <a:rPr lang="en-US" sz="2800" dirty="0" smtClean="0">
                <a:solidFill>
                  <a:srgbClr val="002060"/>
                </a:solidFill>
              </a:rPr>
              <a:t>– </a:t>
            </a:r>
            <a:r>
              <a:rPr lang="en-US" sz="2800" dirty="0" err="1" smtClean="0">
                <a:solidFill>
                  <a:srgbClr val="002060"/>
                </a:solidFill>
              </a:rPr>
              <a:t>logorifm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hisoblaydi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  <a:br>
              <a:rPr lang="en-US" sz="2800" dirty="0" smtClean="0">
                <a:solidFill>
                  <a:srgbClr val="002060"/>
                </a:solidFill>
              </a:rPr>
            </a:br>
            <a:r>
              <a:rPr lang="en-US" sz="2800" dirty="0" smtClean="0">
                <a:solidFill>
                  <a:srgbClr val="00206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log10(x) </a:t>
            </a:r>
            <a:r>
              <a:rPr lang="en-US" sz="2800" dirty="0" smtClean="0">
                <a:solidFill>
                  <a:srgbClr val="002060"/>
                </a:solidFill>
              </a:rPr>
              <a:t>– </a:t>
            </a:r>
            <a:r>
              <a:rPr lang="en-US" sz="2800" dirty="0" err="1" smtClean="0">
                <a:solidFill>
                  <a:srgbClr val="002060"/>
                </a:solidFill>
              </a:rPr>
              <a:t>o’nli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logorimf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030504"/>
            <a:ext cx="6630244" cy="329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75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02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			pow(</a:t>
            </a:r>
            <a:r>
              <a:rPr lang="en-US" sz="2400" dirty="0" err="1" smtClean="0">
                <a:solidFill>
                  <a:srgbClr val="FF0000"/>
                </a:solidFill>
              </a:rPr>
              <a:t>x,y</a:t>
            </a:r>
            <a:r>
              <a:rPr lang="en-US" sz="2400" dirty="0" smtClean="0">
                <a:solidFill>
                  <a:srgbClr val="FF0000"/>
                </a:solidFill>
              </a:rPr>
              <a:t>)  </a:t>
            </a:r>
            <a:r>
              <a:rPr lang="en-US" sz="2400" dirty="0" smtClean="0">
                <a:solidFill>
                  <a:srgbClr val="7030A0"/>
                </a:solidFill>
              </a:rPr>
              <a:t>– </a:t>
            </a:r>
            <a:r>
              <a:rPr lang="en-US" sz="2400" dirty="0" err="1" smtClean="0">
                <a:solidFill>
                  <a:srgbClr val="7030A0"/>
                </a:solidFill>
              </a:rPr>
              <a:t>daraja</a:t>
            </a:r>
            <a:r>
              <a:rPr lang="en-US" sz="2400" dirty="0" smtClean="0">
                <a:solidFill>
                  <a:srgbClr val="7030A0"/>
                </a:solidFill>
              </a:rPr>
              <a:t/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			</a:t>
            </a:r>
            <a:r>
              <a:rPr lang="en-US" sz="2400" dirty="0" err="1" smtClean="0">
                <a:solidFill>
                  <a:srgbClr val="FF0000"/>
                </a:solidFill>
              </a:rPr>
              <a:t>sqrt</a:t>
            </a:r>
            <a:r>
              <a:rPr lang="en-US" sz="2400" dirty="0" smtClean="0">
                <a:solidFill>
                  <a:srgbClr val="FF0000"/>
                </a:solidFill>
              </a:rPr>
              <a:t>(x)  - </a:t>
            </a:r>
            <a:r>
              <a:rPr lang="en-US" sz="2400" dirty="0" err="1" smtClean="0">
                <a:solidFill>
                  <a:srgbClr val="7030A0"/>
                </a:solidFill>
              </a:rPr>
              <a:t>ildiz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4671"/>
            <a:ext cx="8596668" cy="43066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13" y="1734671"/>
            <a:ext cx="7377248" cy="381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16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08212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trigonometrik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4671"/>
            <a:ext cx="8596668" cy="43066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65" y="1734671"/>
            <a:ext cx="7618600" cy="41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82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0821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degrees(x)- </a:t>
            </a:r>
            <a:r>
              <a:rPr lang="en-US" sz="2400" dirty="0" err="1" smtClean="0">
                <a:solidFill>
                  <a:srgbClr val="002060"/>
                </a:solidFill>
              </a:rPr>
              <a:t>radiandan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darajaga</a:t>
            </a:r>
            <a:r>
              <a:rPr lang="en-US" sz="2400" dirty="0" smtClean="0">
                <a:solidFill>
                  <a:srgbClr val="002060"/>
                </a:solidFill>
              </a:rPr>
              <a:t/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		radians(x) – </a:t>
            </a:r>
            <a:r>
              <a:rPr lang="en-US" sz="2400" dirty="0" err="1" smtClean="0">
                <a:solidFill>
                  <a:srgbClr val="002060"/>
                </a:solidFill>
              </a:rPr>
              <a:t>darajadan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radianga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629" y="2140462"/>
            <a:ext cx="7043300" cy="322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87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08212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O’zgarmaslar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636" y="1905699"/>
            <a:ext cx="6393651" cy="374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023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ceil(x) </a:t>
            </a:r>
            <a:r>
              <a:rPr lang="en-US" sz="2200" dirty="0" smtClean="0">
                <a:solidFill>
                  <a:srgbClr val="002060"/>
                </a:solidFill>
              </a:rPr>
              <a:t>- </a:t>
            </a:r>
            <a:r>
              <a:rPr lang="en-US" sz="2200" dirty="0">
                <a:solidFill>
                  <a:srgbClr val="002060"/>
                </a:solidFill>
              </a:rPr>
              <a:t>X </a:t>
            </a:r>
            <a:r>
              <a:rPr lang="en-US" sz="2200" dirty="0" err="1">
                <a:solidFill>
                  <a:srgbClr val="002060"/>
                </a:solidFill>
              </a:rPr>
              <a:t>dan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katta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yoki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unga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teng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bo'lgan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eng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kichik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butun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sonni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qaytaradi</a:t>
            </a:r>
            <a:r>
              <a:rPr lang="en-US" sz="22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4671"/>
            <a:ext cx="8596668" cy="43066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93" y="1841407"/>
            <a:ext cx="6610631" cy="366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05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08212"/>
          </a:xfrm>
        </p:spPr>
        <p:txBody>
          <a:bodyPr/>
          <a:lstStyle/>
          <a:p>
            <a:r>
              <a:rPr lang="en-US" dirty="0" smtClean="0"/>
              <a:t>		String </a:t>
            </a:r>
            <a:r>
              <a:rPr lang="en-US" dirty="0" err="1" smtClean="0"/>
              <a:t>constantalari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056" y="1850231"/>
            <a:ext cx="85439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7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082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			floor(x) – </a:t>
            </a:r>
            <a:r>
              <a:rPr lang="en-US" sz="2400" dirty="0" err="1" smtClean="0">
                <a:solidFill>
                  <a:srgbClr val="FF0000"/>
                </a:solidFill>
              </a:rPr>
              <a:t>ceilni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teskarisi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4671"/>
            <a:ext cx="8596668" cy="4306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38" y="1734671"/>
            <a:ext cx="7175126" cy="370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5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08212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2060"/>
                </a:solidFill>
              </a:rPr>
              <a:t>	</a:t>
            </a:r>
            <a:r>
              <a:rPr lang="en-US" sz="2200" dirty="0" err="1" smtClean="0">
                <a:solidFill>
                  <a:srgbClr val="FF0000"/>
                </a:solidFill>
              </a:rPr>
              <a:t>copysign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dirty="0" err="1" smtClean="0">
                <a:solidFill>
                  <a:srgbClr val="FF0000"/>
                </a:solidFill>
              </a:rPr>
              <a:t>x,y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  <a:r>
              <a:rPr lang="en-US" sz="2200" dirty="0" smtClean="0">
                <a:solidFill>
                  <a:srgbClr val="002060"/>
                </a:solidFill>
              </a:rPr>
              <a:t> – y </a:t>
            </a:r>
            <a:r>
              <a:rPr lang="en-US" sz="2200" dirty="0" err="1" smtClean="0">
                <a:solidFill>
                  <a:srgbClr val="002060"/>
                </a:solidFill>
              </a:rPr>
              <a:t>ishorasini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olib</a:t>
            </a:r>
            <a:r>
              <a:rPr lang="en-US" sz="2200" dirty="0" smtClean="0">
                <a:solidFill>
                  <a:srgbClr val="002060"/>
                </a:solidFill>
              </a:rPr>
              <a:t> x </a:t>
            </a:r>
            <a:r>
              <a:rPr lang="en-US" sz="2200" dirty="0" err="1" smtClean="0">
                <a:solidFill>
                  <a:srgbClr val="002060"/>
                </a:solidFill>
              </a:rPr>
              <a:t>ni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qaytaradi</a:t>
            </a:r>
            <a:endParaRPr lang="en-US" sz="2200" dirty="0">
              <a:solidFill>
                <a:srgbClr val="00206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230" y="2073788"/>
            <a:ext cx="6787076" cy="323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4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0821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c</a:t>
            </a:r>
            <a:r>
              <a:rPr lang="en-US" sz="2200" dirty="0" smtClean="0">
                <a:solidFill>
                  <a:srgbClr val="FF0000"/>
                </a:solidFill>
              </a:rPr>
              <a:t>omb(n, k)- </a:t>
            </a:r>
            <a:r>
              <a:rPr lang="en-US" sz="2200" dirty="0" smtClean="0">
                <a:solidFill>
                  <a:srgbClr val="002060"/>
                </a:solidFill>
              </a:rPr>
              <a:t>n ta </a:t>
            </a:r>
            <a:r>
              <a:rPr lang="en-US" sz="2200" dirty="0" err="1" smtClean="0">
                <a:solidFill>
                  <a:srgbClr val="002060"/>
                </a:solidFill>
              </a:rPr>
              <a:t>raqam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ichidan</a:t>
            </a:r>
            <a:r>
              <a:rPr lang="en-US" sz="2200" dirty="0" smtClean="0">
                <a:solidFill>
                  <a:srgbClr val="002060"/>
                </a:solidFill>
              </a:rPr>
              <a:t> k ta </a:t>
            </a:r>
            <a:r>
              <a:rPr lang="en-US" sz="2200" dirty="0" err="1" smtClean="0">
                <a:solidFill>
                  <a:srgbClr val="002060"/>
                </a:solidFill>
              </a:rPr>
              <a:t>juftlikni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tanlab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olish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ehtimoli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4671"/>
            <a:ext cx="8596668" cy="47199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Agar </a:t>
            </a:r>
            <a:r>
              <a:rPr lang="en-US" sz="2400" dirty="0" smtClean="0">
                <a:solidFill>
                  <a:srgbClr val="FF0000"/>
                </a:solidFill>
              </a:rPr>
              <a:t>k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ni</a:t>
            </a:r>
            <a:r>
              <a:rPr lang="en-US" sz="2400" dirty="0" smtClean="0">
                <a:solidFill>
                  <a:srgbClr val="002060"/>
                </a:solidFill>
              </a:rPr>
              <a:t> kata </a:t>
            </a:r>
            <a:r>
              <a:rPr lang="en-US" sz="2400" dirty="0" err="1" smtClean="0">
                <a:solidFill>
                  <a:srgbClr val="002060"/>
                </a:solidFill>
              </a:rPr>
              <a:t>kiritib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qo’ysak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qiymat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qaytaradi</a:t>
            </a:r>
            <a:r>
              <a:rPr lang="en-US" sz="2400" dirty="0" smtClean="0">
                <a:solidFill>
                  <a:srgbClr val="002060"/>
                </a:solidFill>
              </a:rPr>
              <a:t>. Agar </a:t>
            </a:r>
            <a:r>
              <a:rPr lang="en-US" sz="2400" dirty="0" err="1" smtClean="0">
                <a:solidFill>
                  <a:srgbClr val="002060"/>
                </a:solidFill>
              </a:rPr>
              <a:t>ikkalasini</a:t>
            </a:r>
            <a:r>
              <a:rPr lang="en-US" sz="2400" dirty="0" smtClean="0">
                <a:solidFill>
                  <a:srgbClr val="002060"/>
                </a:solidFill>
              </a:rPr>
              <a:t> ham </a:t>
            </a:r>
            <a:r>
              <a:rPr lang="en-US" sz="2400" dirty="0" err="1" smtClean="0">
                <a:solidFill>
                  <a:srgbClr val="002060"/>
                </a:solidFill>
              </a:rPr>
              <a:t>butun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kiritmasak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TypeError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beradi</a:t>
            </a:r>
            <a:r>
              <a:rPr lang="en-US" sz="2400" dirty="0" smtClean="0">
                <a:solidFill>
                  <a:srgbClr val="002060"/>
                </a:solidFill>
              </a:rPr>
              <a:t>. Agar </a:t>
            </a:r>
            <a:r>
              <a:rPr lang="en-US" sz="2400" dirty="0" err="1" smtClean="0">
                <a:solidFill>
                  <a:srgbClr val="002060"/>
                </a:solidFill>
              </a:rPr>
              <a:t>manfiy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kiritib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qo’ysak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ValueError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beradi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081" y="950261"/>
            <a:ext cx="2478538" cy="6846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244" y="3139608"/>
            <a:ext cx="6803932" cy="352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5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082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			</a:t>
            </a:r>
            <a:r>
              <a:rPr lang="en-US" sz="2400" dirty="0" err="1" smtClean="0">
                <a:solidFill>
                  <a:srgbClr val="FF0000"/>
                </a:solidFill>
              </a:rPr>
              <a:t>fabs</a:t>
            </a:r>
            <a:r>
              <a:rPr lang="en-US" sz="2400" dirty="0" smtClean="0">
                <a:solidFill>
                  <a:srgbClr val="FF0000"/>
                </a:solidFill>
              </a:rPr>
              <a:t>(x) – </a:t>
            </a:r>
            <a:r>
              <a:rPr lang="en-US" sz="2400" dirty="0" err="1" smtClean="0">
                <a:solidFill>
                  <a:srgbClr val="002060"/>
                </a:solidFill>
              </a:rPr>
              <a:t>absolyut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qiymat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qaytaradi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4671"/>
            <a:ext cx="8596668" cy="43066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33" y="1734671"/>
            <a:ext cx="6730522" cy="33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3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02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 smtClean="0">
                <a:solidFill>
                  <a:srgbClr val="FF0000"/>
                </a:solidFill>
              </a:rPr>
              <a:t>actorial(x) </a:t>
            </a:r>
            <a:r>
              <a:rPr lang="en-US" sz="2400" dirty="0" smtClean="0">
                <a:solidFill>
                  <a:srgbClr val="002060"/>
                </a:solidFill>
              </a:rPr>
              <a:t>- </a:t>
            </a:r>
            <a:r>
              <a:rPr lang="en-US" sz="2400" dirty="0">
                <a:solidFill>
                  <a:srgbClr val="002060"/>
                </a:solidFill>
              </a:rPr>
              <a:t>X </a:t>
            </a:r>
            <a:r>
              <a:rPr lang="en-US" sz="2400" dirty="0" err="1">
                <a:solidFill>
                  <a:srgbClr val="002060"/>
                </a:solidFill>
              </a:rPr>
              <a:t>faktorialni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butun</a:t>
            </a:r>
            <a:r>
              <a:rPr lang="en-US" sz="2400" dirty="0">
                <a:solidFill>
                  <a:srgbClr val="002060"/>
                </a:solidFill>
              </a:rPr>
              <a:t> son </a:t>
            </a:r>
            <a:r>
              <a:rPr lang="en-US" sz="2400" dirty="0" err="1">
                <a:solidFill>
                  <a:srgbClr val="002060"/>
                </a:solidFill>
              </a:rPr>
              <a:t>sifatida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qaytaring</a:t>
            </a:r>
            <a:r>
              <a:rPr lang="en-US" sz="2400" dirty="0">
                <a:solidFill>
                  <a:srgbClr val="002060"/>
                </a:solidFill>
              </a:rPr>
              <a:t>. Agar x </a:t>
            </a:r>
            <a:r>
              <a:rPr lang="en-US" sz="2400" dirty="0" err="1" smtClean="0">
                <a:solidFill>
                  <a:srgbClr val="002060"/>
                </a:solidFill>
              </a:rPr>
              <a:t>butun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bo'lmasa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yoki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manfiy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bo'lsa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ValueError-ni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qaytaradi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4671"/>
            <a:ext cx="8596668" cy="43066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98" y="1734671"/>
            <a:ext cx="6791309" cy="35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9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08212"/>
          </a:xfrm>
        </p:spPr>
        <p:txBody>
          <a:bodyPr>
            <a:normAutofit fontScale="90000"/>
          </a:bodyPr>
          <a:lstStyle/>
          <a:p>
            <a:r>
              <a:rPr lang="en-US" sz="2200" dirty="0" err="1">
                <a:solidFill>
                  <a:srgbClr val="FF0000"/>
                </a:solidFill>
              </a:rPr>
              <a:t>f</a:t>
            </a:r>
            <a:r>
              <a:rPr lang="en-US" sz="2200" dirty="0" err="1" smtClean="0">
                <a:solidFill>
                  <a:srgbClr val="FF0000"/>
                </a:solidFill>
              </a:rPr>
              <a:t>mod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dirty="0" err="1" smtClean="0">
                <a:solidFill>
                  <a:srgbClr val="FF0000"/>
                </a:solidFill>
              </a:rPr>
              <a:t>x,y</a:t>
            </a:r>
            <a:r>
              <a:rPr lang="en-US" sz="2200" dirty="0" smtClean="0">
                <a:solidFill>
                  <a:srgbClr val="FF0000"/>
                </a:solidFill>
              </a:rPr>
              <a:t>) </a:t>
            </a:r>
            <a:r>
              <a:rPr lang="en-US" sz="2200" dirty="0" smtClean="0">
                <a:solidFill>
                  <a:srgbClr val="002060"/>
                </a:solidFill>
              </a:rPr>
              <a:t>– x </a:t>
            </a:r>
            <a:r>
              <a:rPr lang="en-US" sz="2200" dirty="0" err="1" smtClean="0">
                <a:solidFill>
                  <a:srgbClr val="002060"/>
                </a:solidFill>
              </a:rPr>
              <a:t>ni</a:t>
            </a:r>
            <a:r>
              <a:rPr lang="en-US" sz="2200" dirty="0" smtClean="0">
                <a:solidFill>
                  <a:srgbClr val="002060"/>
                </a:solidFill>
              </a:rPr>
              <a:t> y </a:t>
            </a:r>
            <a:r>
              <a:rPr lang="en-US" sz="2200" dirty="0" err="1" smtClean="0">
                <a:solidFill>
                  <a:srgbClr val="002060"/>
                </a:solidFill>
              </a:rPr>
              <a:t>ga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bolgandagi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qoldiq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qiymatni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qaytaradi</a:t>
            </a:r>
            <a:r>
              <a:rPr lang="en-US" sz="2200" dirty="0" smtClean="0">
                <a:solidFill>
                  <a:srgbClr val="002060"/>
                </a:solidFill>
              </a:rPr>
              <a:t>. Float </a:t>
            </a:r>
            <a:r>
              <a:rPr lang="en-US" sz="2200" dirty="0" err="1" smtClean="0">
                <a:solidFill>
                  <a:srgbClr val="002060"/>
                </a:solidFill>
              </a:rPr>
              <a:t>tipida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4671"/>
            <a:ext cx="8596668" cy="43066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29" y="1734671"/>
            <a:ext cx="7927258" cy="33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0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082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gcd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x,y</a:t>
            </a:r>
            <a:r>
              <a:rPr lang="en-US" sz="2400" dirty="0" smtClean="0">
                <a:solidFill>
                  <a:srgbClr val="FF0000"/>
                </a:solidFill>
              </a:rPr>
              <a:t>) </a:t>
            </a:r>
            <a:r>
              <a:rPr lang="en-US" sz="2400" dirty="0" smtClean="0">
                <a:solidFill>
                  <a:srgbClr val="002060"/>
                </a:solidFill>
              </a:rPr>
              <a:t>– 2 ta son </a:t>
            </a:r>
            <a:r>
              <a:rPr lang="en-US" sz="2400" dirty="0" err="1" smtClean="0">
                <a:solidFill>
                  <a:srgbClr val="002060"/>
                </a:solidFill>
              </a:rPr>
              <a:t>uchun</a:t>
            </a:r>
            <a:r>
              <a:rPr lang="en-US" sz="2400" dirty="0" smtClean="0">
                <a:solidFill>
                  <a:srgbClr val="002060"/>
                </a:solidFill>
              </a:rPr>
              <a:t> EKUB </a:t>
            </a:r>
            <a:r>
              <a:rPr lang="en-US" sz="2400" dirty="0" err="1" smtClean="0">
                <a:solidFill>
                  <a:srgbClr val="002060"/>
                </a:solidFill>
              </a:rPr>
              <a:t>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qaytaradi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4671"/>
            <a:ext cx="8596668" cy="43066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46" y="1734671"/>
            <a:ext cx="7158822" cy="350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0922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412</TotalTime>
  <Words>115</Words>
  <Application>Microsoft Office PowerPoint</Application>
  <PresentationFormat>Произвольный</PresentationFormat>
  <Paragraphs>22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Аспект</vt:lpstr>
      <vt:lpstr>Math moduli                                    </vt:lpstr>
      <vt:lpstr>ceil(x) - X dan katta yoki unga teng bo'lgan eng kichik butun sonni qaytaradi.</vt:lpstr>
      <vt:lpstr>   floor(x) – ceilni teskarisi</vt:lpstr>
      <vt:lpstr> copysign(x,y) – y ishorasini olib x ni qaytaradi</vt:lpstr>
      <vt:lpstr>comb(n, k)- n ta raqam ichidan k ta juftlikni tanlab olish ehtimoli</vt:lpstr>
      <vt:lpstr>   fabs(x) – absolyut qiymat qaytaradi</vt:lpstr>
      <vt:lpstr>factorial(x) - X faktorialni butun son sifatida qaytaring. Agar x butun bo'lmasa yoki manfiy bo'lsa ValueError-ni qaytaradi.</vt:lpstr>
      <vt:lpstr>fmod(x,y) – x ni y ga bolgandagi qoldiq qiymatni qaytaradi. Float tipida</vt:lpstr>
      <vt:lpstr>  gcd(x,y) – 2 ta son uchun EKUB ni qaytaradi</vt:lpstr>
      <vt:lpstr>  lcm(x,y) – EKUK qaytaradi</vt:lpstr>
      <vt:lpstr> modf(x) – x sonining butun va kasr qismini qaytaradi</vt:lpstr>
      <vt:lpstr>trunc(x) – butun qismini qaytardi</vt:lpstr>
      <vt:lpstr>exp(x) – e   ning x- darajasini hisoblaydi. expm1(x)  e   ning x-darajasini hisoblab 1 ni ayiradi</vt:lpstr>
      <vt:lpstr>  log(x) – natural logorifmni hsioblaydi</vt:lpstr>
      <vt:lpstr> log(x,y) – logorifm hisoblaydi.  log10(x) – o’nli logorimf</vt:lpstr>
      <vt:lpstr>   pow(x,y)  – daraja    sqrt(x)  - ildiz</vt:lpstr>
      <vt:lpstr>   trigonometrik</vt:lpstr>
      <vt:lpstr>  degrees(x)- radiandan darajaga   radians(x) – darajadan radianga</vt:lpstr>
      <vt:lpstr>    O’zgarmaslar</vt:lpstr>
      <vt:lpstr>  String constantalari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ANONIM/LAMBDA FUNKSIYA</dc:title>
  <dc:creator>User</dc:creator>
  <cp:lastModifiedBy>Teacher</cp:lastModifiedBy>
  <cp:revision>137</cp:revision>
  <dcterms:created xsi:type="dcterms:W3CDTF">2021-07-08T16:37:42Z</dcterms:created>
  <dcterms:modified xsi:type="dcterms:W3CDTF">2021-07-15T04:05:35Z</dcterms:modified>
</cp:coreProperties>
</file>