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16"/>
  </p:notesMasterIdLst>
  <p:handoutMasterIdLst>
    <p:handoutMasterId r:id="rId17"/>
  </p:handoutMasterIdLst>
  <p:sldIdLst>
    <p:sldId id="322" r:id="rId5"/>
    <p:sldId id="323" r:id="rId6"/>
    <p:sldId id="324" r:id="rId7"/>
    <p:sldId id="325" r:id="rId8"/>
    <p:sldId id="326" r:id="rId9"/>
    <p:sldId id="331" r:id="rId10"/>
    <p:sldId id="334" r:id="rId11"/>
    <p:sldId id="327" r:id="rId12"/>
    <p:sldId id="332" r:id="rId13"/>
    <p:sldId id="333" r:id="rId14"/>
    <p:sldId id="328" r:id="rId15"/>
  </p:sldIdLst>
  <p:sldSz cx="12188825" cy="6858000"/>
  <p:notesSz cx="6858000" cy="9144000"/>
  <p:custDataLst>
    <p:tags r:id="rId1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1200">
          <p15:clr>
            <a:srgbClr val="A4A3A4"/>
          </p15:clr>
        </p15:guide>
        <p15:guide id="4" orient="horz" pos="1008">
          <p15:clr>
            <a:srgbClr val="A4A3A4"/>
          </p15:clr>
        </p15:guide>
        <p15:guide id="5" orient="horz" pos="3792">
          <p15:clr>
            <a:srgbClr val="A4A3A4"/>
          </p15:clr>
        </p15:guide>
        <p15:guide id="6" orient="horz">
          <p15:clr>
            <a:srgbClr val="A4A3A4"/>
          </p15:clr>
        </p15:guide>
        <p15:guide id="7" orient="horz" pos="3360">
          <p15:clr>
            <a:srgbClr val="A4A3A4"/>
          </p15:clr>
        </p15:guide>
        <p15:guide id="8" orient="horz" pos="3312">
          <p15:clr>
            <a:srgbClr val="A4A3A4"/>
          </p15:clr>
        </p15:guide>
        <p15:guide id="9" orient="horz" pos="240">
          <p15:clr>
            <a:srgbClr val="A4A3A4"/>
          </p15:clr>
        </p15:guide>
        <p15:guide id="10" orient="horz" pos="432">
          <p15:clr>
            <a:srgbClr val="A4A3A4"/>
          </p15:clr>
        </p15:guide>
        <p15:guide id="11" orient="horz" pos="2784">
          <p15:clr>
            <a:srgbClr val="A4A3A4"/>
          </p15:clr>
        </p15:guide>
        <p15:guide id="12" pos="3839">
          <p15:clr>
            <a:srgbClr val="A4A3A4"/>
          </p15:clr>
        </p15:guide>
        <p15:guide id="13" pos="959">
          <p15:clr>
            <a:srgbClr val="A4A3A4"/>
          </p15:clr>
        </p15:guide>
        <p15:guide id="14" pos="6143">
          <p15:clr>
            <a:srgbClr val="A4A3A4"/>
          </p15:clr>
        </p15:guide>
        <p15:guide id="15" pos="1247">
          <p15:clr>
            <a:srgbClr val="A4A3A4"/>
          </p15:clr>
        </p15:guide>
        <p15:guide id="16" pos="7007">
          <p15:clr>
            <a:srgbClr val="A4A3A4"/>
          </p15:clr>
        </p15:guide>
        <p15:guide id="17" pos="5855">
          <p15:clr>
            <a:srgbClr val="A4A3A4"/>
          </p15:clr>
        </p15:guide>
        <p15:guide id="18" pos="671">
          <p15:clr>
            <a:srgbClr val="A4A3A4"/>
          </p15:clr>
        </p15:guide>
        <p15:guide id="19" pos="7151">
          <p15:clr>
            <a:srgbClr val="A4A3A4"/>
          </p15:clr>
        </p15:guide>
        <p15:guide id="20" pos="311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06" autoAdjust="0"/>
    <p:restoredTop sz="96126" autoAdjust="0"/>
  </p:normalViewPr>
  <p:slideViewPr>
    <p:cSldViewPr showGuides="1">
      <p:cViewPr varScale="1">
        <p:scale>
          <a:sx n="106" d="100"/>
          <a:sy n="106" d="100"/>
        </p:scale>
        <p:origin x="978" y="108"/>
      </p:cViewPr>
      <p:guideLst>
        <p:guide orient="horz" pos="2160"/>
        <p:guide orient="horz" pos="4030"/>
        <p:guide orient="horz" pos="1200"/>
        <p:guide orient="horz" pos="1008"/>
        <p:guide orient="horz" pos="3792"/>
        <p:guide orient="horz"/>
        <p:guide orient="horz" pos="3360"/>
        <p:guide orient="horz" pos="3312"/>
        <p:guide orient="horz" pos="240"/>
        <p:guide orient="horz" pos="432"/>
        <p:guide orient="horz" pos="2784"/>
        <p:guide pos="3839"/>
        <p:guide pos="959"/>
        <p:guide pos="6143"/>
        <p:guide pos="1247"/>
        <p:guide pos="7007"/>
        <p:guide pos="5855"/>
        <p:guide pos="671"/>
        <p:guide pos="7151"/>
        <p:guide pos="3119"/>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79" d="100"/>
          <a:sy n="79" d="100"/>
        </p:scale>
        <p:origin x="2496"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4/24/2023</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dirty="0"/>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4/24/2023</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dirty="0"/>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1</a:t>
            </a:fld>
            <a:endParaRPr lang="en-US" dirty="0"/>
          </a:p>
        </p:txBody>
      </p:sp>
    </p:spTree>
    <p:extLst>
      <p:ext uri="{BB962C8B-B14F-4D97-AF65-F5344CB8AC3E}">
        <p14:creationId xmlns:p14="http://schemas.microsoft.com/office/powerpoint/2010/main" val="36229553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scary part is, you could have your browser hooked and not even have a clue you were compromised. To ensure you remain ‘offline’, clear your cache and session cookies each time you exit the browser. Utilize a VPN. Antivirus and some sort of web protection suite is needed to actively stop and warn you about these threats before you get hooked. And use smart surfing techniques, do not click on links that you are not sure are legit. You can also run these links through </a:t>
            </a:r>
            <a:r>
              <a:rPr lang="en-US" dirty="0" err="1"/>
              <a:t>virustotal</a:t>
            </a:r>
            <a:r>
              <a:rPr lang="en-US" dirty="0"/>
              <a:t> to see if they are malicious. </a:t>
            </a:r>
          </a:p>
          <a:p>
            <a:r>
              <a:rPr lang="en-US" dirty="0"/>
              <a:t>So long as you ended your browser session and do not re-click on the link, or any new link generated from BEEF, your browser should remain in the ‘Offline’ section -  where they are unable to execute any commands. Unless of course, you have some persistent module executed on your system. That’s beyond my scope. One other thing can be to use a VPN as this can help further secure you as the attacker will not have your physical IP.</a:t>
            </a:r>
          </a:p>
        </p:txBody>
      </p:sp>
      <p:sp>
        <p:nvSpPr>
          <p:cNvPr id="4" name="Slide Number Placeholder 3"/>
          <p:cNvSpPr>
            <a:spLocks noGrp="1"/>
          </p:cNvSpPr>
          <p:nvPr>
            <p:ph type="sldNum" sz="quarter" idx="5"/>
          </p:nvPr>
        </p:nvSpPr>
        <p:spPr/>
        <p:txBody>
          <a:bodyPr/>
          <a:lstStyle/>
          <a:p>
            <a:fld id="{F93199CD-3E1B-4AE6-990F-76F925F5EA9F}" type="slidenum">
              <a:rPr lang="en-US" smtClean="0"/>
              <a:t>10</a:t>
            </a:fld>
            <a:endParaRPr lang="en-US" dirty="0"/>
          </a:p>
        </p:txBody>
      </p:sp>
    </p:spTree>
    <p:extLst>
      <p:ext uri="{BB962C8B-B14F-4D97-AF65-F5344CB8AC3E}">
        <p14:creationId xmlns:p14="http://schemas.microsoft.com/office/powerpoint/2010/main" val="2537874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this beef differs completely from the cow, it is known as: the Browser Exploration Framework Project.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Beef project was developed back in 2006 by a team led by Wade Alcorn, in response to growing concerns of web-based attacks against both web and mobile clients.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a disclaimer, the Beef project is intended soley for lawful research and penetration testing, but as you can imagine, this tool can also be used criminally with malicious intent. There is a lot you can do with this tool, just make sure if you try it out for yourself, please stay ethical my friend. </a:t>
            </a:r>
          </a:p>
          <a:p>
            <a:endParaRPr lang="en-US" dirty="0"/>
          </a:p>
          <a:p>
            <a:r>
              <a:rPr lang="en-US" dirty="0"/>
              <a:t>Beef is essentially an open-sourced penetration testing tool that focuses on exploitation of the web browser, both on computers and mobile devices. It offers a wide variety of attack vectors that can be executed via command line or through an interactive web GUI interface. Which I will show you more on that later. </a:t>
            </a:r>
          </a:p>
          <a:p>
            <a:endParaRPr lang="en-US" dirty="0"/>
          </a:p>
          <a:p>
            <a:r>
              <a:rPr lang="en-US" dirty="0"/>
              <a:t>As mentioned, beef is “open-sourced,” so it does rely on the community of developers to maintain and improve the project. </a:t>
            </a:r>
          </a:p>
          <a:p>
            <a:endParaRPr lang="en-US" dirty="0"/>
          </a:p>
          <a:p>
            <a:r>
              <a:rPr lang="en-US" dirty="0"/>
              <a:t> </a:t>
            </a:r>
          </a:p>
          <a:p>
            <a:endParaRPr lang="en-US" dirty="0"/>
          </a:p>
          <a:p>
            <a:endParaRPr lang="en-US" dirty="0"/>
          </a:p>
        </p:txBody>
      </p:sp>
      <p:sp>
        <p:nvSpPr>
          <p:cNvPr id="4" name="Slide Number Placeholder 3"/>
          <p:cNvSpPr>
            <a:spLocks noGrp="1"/>
          </p:cNvSpPr>
          <p:nvPr>
            <p:ph type="sldNum" sz="quarter" idx="5"/>
          </p:nvPr>
        </p:nvSpPr>
        <p:spPr/>
        <p:txBody>
          <a:bodyPr/>
          <a:lstStyle/>
          <a:p>
            <a:fld id="{F93199CD-3E1B-4AE6-990F-76F925F5EA9F}" type="slidenum">
              <a:rPr lang="en-US" smtClean="0"/>
              <a:t>2</a:t>
            </a:fld>
            <a:endParaRPr lang="en-US" dirty="0"/>
          </a:p>
        </p:txBody>
      </p:sp>
    </p:spTree>
    <p:extLst>
      <p:ext uri="{BB962C8B-B14F-4D97-AF65-F5344CB8AC3E}">
        <p14:creationId xmlns:p14="http://schemas.microsoft.com/office/powerpoint/2010/main" val="3134639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Beef works by hooking one or more web browsers to the application in order to direct - command generated attacks. </a:t>
            </a:r>
          </a:p>
          <a:p>
            <a:r>
              <a:rPr lang="en-US" dirty="0"/>
              <a:t>This tool can be used across many platforms. I read online that, </a:t>
            </a:r>
            <a:r>
              <a:rPr lang="en-US" b="0" i="0" dirty="0">
                <a:solidFill>
                  <a:srgbClr val="202124"/>
                </a:solidFill>
                <a:effectLst/>
                <a:latin typeface="Google Sans"/>
              </a:rPr>
              <a:t>in theory, </a:t>
            </a:r>
            <a:r>
              <a:rPr lang="en-US" b="0" i="0" dirty="0" err="1">
                <a:solidFill>
                  <a:srgbClr val="202124"/>
                </a:solidFill>
                <a:effectLst/>
                <a:latin typeface="Google Sans"/>
              </a:rPr>
              <a:t>BeEF</a:t>
            </a:r>
            <a:r>
              <a:rPr lang="en-US" b="0" i="0" dirty="0">
                <a:solidFill>
                  <a:srgbClr val="202124"/>
                </a:solidFill>
                <a:effectLst/>
                <a:latin typeface="Google Sans"/>
              </a:rPr>
              <a:t> should work on any operating system which can run Ruby 3.0+ and NodeJS. However, </a:t>
            </a:r>
            <a:r>
              <a:rPr lang="en-US" b="0" i="0" dirty="0">
                <a:solidFill>
                  <a:srgbClr val="040C28"/>
                </a:solidFill>
                <a:effectLst/>
                <a:latin typeface="Google Sans"/>
              </a:rPr>
              <a:t>only MacOS and Linux are officially supported</a:t>
            </a:r>
            <a:r>
              <a:rPr lang="en-US" b="0" i="0" dirty="0">
                <a:solidFill>
                  <a:srgbClr val="202124"/>
                </a:solidFill>
                <a:effectLst/>
                <a:latin typeface="Google Sans"/>
              </a:rPr>
              <a:t>.</a:t>
            </a:r>
            <a:endParaRPr lang="en-US" dirty="0"/>
          </a:p>
          <a:p>
            <a:r>
              <a:rPr lang="en-US" dirty="0"/>
              <a:t>Once a browser is hooked, the attacker or ethical penetration tester can launch “directed command modules” and further attacks against the system, all within the target browser. </a:t>
            </a:r>
          </a:p>
          <a:p>
            <a:r>
              <a:rPr lang="en-US" dirty="0"/>
              <a:t>The images shown are from the GUI interface for Beef. </a:t>
            </a:r>
          </a:p>
          <a:p>
            <a:r>
              <a:rPr lang="en-US" dirty="0"/>
              <a:t>The image on the right is some of the modules available, and as a command is executed you can see the results and history. We will be going through this when I show how it is used. </a:t>
            </a:r>
          </a:p>
          <a:p>
            <a:r>
              <a:rPr lang="en-US" dirty="0"/>
              <a:t>The image on the left is a list of browser IP addresses. This is where all your hooked browsers will be displayed, and their status of either online, or offline. The browser becomes offline if the target navigates to a new page, exits the tab or browser, or clears the cache. After which they will remain offline unless the individual can be tricked again into clicking the same link or a newly generated one. There are several modules on beef that offer persistence, in which the browser will essentially remain hooked. These are more advanced features that I have not played around with yet. </a:t>
            </a:r>
          </a:p>
        </p:txBody>
      </p:sp>
      <p:sp>
        <p:nvSpPr>
          <p:cNvPr id="4" name="Slide Number Placeholder 3"/>
          <p:cNvSpPr>
            <a:spLocks noGrp="1"/>
          </p:cNvSpPr>
          <p:nvPr>
            <p:ph type="sldNum" sz="quarter" idx="5"/>
          </p:nvPr>
        </p:nvSpPr>
        <p:spPr/>
        <p:txBody>
          <a:bodyPr/>
          <a:lstStyle/>
          <a:p>
            <a:fld id="{F93199CD-3E1B-4AE6-990F-76F925F5EA9F}" type="slidenum">
              <a:rPr lang="en-US" smtClean="0"/>
              <a:t>3</a:t>
            </a:fld>
            <a:endParaRPr lang="en-US" dirty="0"/>
          </a:p>
        </p:txBody>
      </p:sp>
    </p:spTree>
    <p:extLst>
      <p:ext uri="{BB962C8B-B14F-4D97-AF65-F5344CB8AC3E}">
        <p14:creationId xmlns:p14="http://schemas.microsoft.com/office/powerpoint/2010/main" val="40383920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BeEF</a:t>
            </a:r>
            <a:r>
              <a:rPr lang="en-US" dirty="0"/>
              <a:t> can be used by both red and blue teams to offer offensive and defensive countermeasures. The attacks are implemented by luring victims into clicking on malicious links through phishing campaigns and once your browser is hooked, all sorts of directed attacks can be made against the device – or persistence can be enabled to launch further attacks down the road. </a:t>
            </a:r>
          </a:p>
          <a:p>
            <a:endParaRPr lang="en-US" dirty="0"/>
          </a:p>
        </p:txBody>
      </p:sp>
      <p:sp>
        <p:nvSpPr>
          <p:cNvPr id="4" name="Slide Number Placeholder 3"/>
          <p:cNvSpPr>
            <a:spLocks noGrp="1"/>
          </p:cNvSpPr>
          <p:nvPr>
            <p:ph type="sldNum" sz="quarter" idx="5"/>
          </p:nvPr>
        </p:nvSpPr>
        <p:spPr/>
        <p:txBody>
          <a:bodyPr/>
          <a:lstStyle/>
          <a:p>
            <a:fld id="{F93199CD-3E1B-4AE6-990F-76F925F5EA9F}" type="slidenum">
              <a:rPr lang="en-US" smtClean="0"/>
              <a:t>4</a:t>
            </a:fld>
            <a:endParaRPr lang="en-US" dirty="0"/>
          </a:p>
        </p:txBody>
      </p:sp>
    </p:spTree>
    <p:extLst>
      <p:ext uri="{BB962C8B-B14F-4D97-AF65-F5344CB8AC3E}">
        <p14:creationId xmlns:p14="http://schemas.microsoft.com/office/powerpoint/2010/main" val="1886031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touched in the previous slide, this tool is used by both red and blue teams.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BeEF</a:t>
            </a:r>
            <a:r>
              <a:rPr lang="en-US" dirty="0"/>
              <a:t> allows professional penetration testers to assess the security of a clients’ browser environment, by using directed attack modules. They are trying to find vulnerabilities and offer recommendations to better protect businesses and clients against cyber attacks that can threaten sensitive data breaches.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tool can be detrimental to a company if compromised.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Auditors can use this tool to help validate zero-trust efforts, to test internal access to a resource, using a hooked browser can offer important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tool could also be used as a part of a phishing campaign or simulation exercise or to validate your organizations browser configurations and hardening standards.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F93199CD-3E1B-4AE6-990F-76F925F5EA9F}" type="slidenum">
              <a:rPr lang="en-US" smtClean="0"/>
              <a:t>5</a:t>
            </a:fld>
            <a:endParaRPr lang="en-US" dirty="0"/>
          </a:p>
        </p:txBody>
      </p:sp>
    </p:spTree>
    <p:extLst>
      <p:ext uri="{BB962C8B-B14F-4D97-AF65-F5344CB8AC3E}">
        <p14:creationId xmlns:p14="http://schemas.microsoft.com/office/powerpoint/2010/main" val="8686939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666666"/>
                </a:solidFill>
                <a:effectLst/>
                <a:latin typeface="Arial" panose="020B0604020202020204" pitchFamily="34" charset="0"/>
              </a:rPr>
              <a:t>Once a user clicks on a website controlled by an attacker, the attacker has limited control over the browser tab, and can communicate directly with the user by executing any of the commands to the right. (</a:t>
            </a:r>
            <a:r>
              <a:rPr lang="en-US" dirty="0"/>
              <a:t>Limited control means the specific actions that can be taken are limited by the type of browser, OS, and security settings in place.)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666666"/>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666666"/>
                </a:solidFill>
                <a:effectLst/>
                <a:latin typeface="Arial" panose="020B0604020202020204" pitchFamily="34" charset="0"/>
              </a:rPr>
              <a:t>Other features include: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Re-direct the web browser to display any content.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Attempt to launch mobile code like Java.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Request permissions to access the microphone or webcam.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Attempt to trick user into downloading malware.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Displays lots of useful device OS and browser details, plugins, cookies.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Attempt to trick user into entering login credentials on spoof sites.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so much more…</a:t>
            </a:r>
          </a:p>
        </p:txBody>
      </p:sp>
      <p:sp>
        <p:nvSpPr>
          <p:cNvPr id="4" name="Slide Number Placeholder 3"/>
          <p:cNvSpPr>
            <a:spLocks noGrp="1"/>
          </p:cNvSpPr>
          <p:nvPr>
            <p:ph type="sldNum" sz="quarter" idx="5"/>
          </p:nvPr>
        </p:nvSpPr>
        <p:spPr/>
        <p:txBody>
          <a:bodyPr/>
          <a:lstStyle/>
          <a:p>
            <a:fld id="{F93199CD-3E1B-4AE6-990F-76F925F5EA9F}" type="slidenum">
              <a:rPr lang="en-US" smtClean="0"/>
              <a:t>6</a:t>
            </a:fld>
            <a:endParaRPr lang="en-US" dirty="0"/>
          </a:p>
        </p:txBody>
      </p:sp>
    </p:spTree>
    <p:extLst>
      <p:ext uri="{BB962C8B-B14F-4D97-AF65-F5344CB8AC3E}">
        <p14:creationId xmlns:p14="http://schemas.microsoft.com/office/powerpoint/2010/main" val="24429231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666666"/>
                </a:solidFill>
                <a:effectLst/>
                <a:latin typeface="Arial" panose="020B0604020202020204" pitchFamily="34" charset="0"/>
              </a:rPr>
              <a:t>This image shows the specific details from the hooked browser. You can see all sorts of useful information, browser version, cookies, plugins such as PDF viewers, built-in </a:t>
            </a:r>
            <a:r>
              <a:rPr lang="en-US" b="0" i="0" dirty="0" err="1">
                <a:solidFill>
                  <a:srgbClr val="666666"/>
                </a:solidFill>
                <a:effectLst/>
                <a:latin typeface="Arial" panose="020B0604020202020204" pitchFamily="34" charset="0"/>
              </a:rPr>
              <a:t>webkits</a:t>
            </a:r>
            <a:r>
              <a:rPr lang="en-US" b="0" i="0" dirty="0">
                <a:solidFill>
                  <a:srgbClr val="666666"/>
                </a:solidFill>
                <a:effectLst/>
                <a:latin typeface="Arial" panose="020B0604020202020204" pitchFamily="34" charset="0"/>
              </a:rPr>
              <a:t>, Even Operating system and hardware architecture details. </a:t>
            </a:r>
          </a:p>
          <a:p>
            <a:pPr algn="l"/>
            <a:endParaRPr lang="en-US" b="0" i="0" dirty="0">
              <a:solidFill>
                <a:srgbClr val="666666"/>
              </a:solidFill>
              <a:effectLst/>
              <a:latin typeface="Arial" panose="020B0604020202020204" pitchFamily="34" charset="0"/>
            </a:endParaRPr>
          </a:p>
          <a:p>
            <a:pPr algn="l"/>
            <a:r>
              <a:rPr lang="en-US" dirty="0"/>
              <a:t>In the small image above, it shows the google phishing attack. It re-directs your page to a spoofed google login, prompting you to login. When you enter your credentials, it again re-directs you to the real google site. You think nothing of it, but in the back-end portal your details have been captured! </a:t>
            </a:r>
          </a:p>
          <a:p>
            <a:pPr algn="l"/>
            <a:endParaRPr lang="en-US" dirty="0"/>
          </a:p>
          <a:p>
            <a:pPr algn="l"/>
            <a:r>
              <a:rPr lang="en-US" dirty="0"/>
              <a:t>I will show you more on these features during my tutorial.</a:t>
            </a:r>
          </a:p>
        </p:txBody>
      </p:sp>
      <p:sp>
        <p:nvSpPr>
          <p:cNvPr id="4" name="Slide Number Placeholder 3"/>
          <p:cNvSpPr>
            <a:spLocks noGrp="1"/>
          </p:cNvSpPr>
          <p:nvPr>
            <p:ph type="sldNum" sz="quarter" idx="5"/>
          </p:nvPr>
        </p:nvSpPr>
        <p:spPr/>
        <p:txBody>
          <a:bodyPr/>
          <a:lstStyle/>
          <a:p>
            <a:fld id="{F93199CD-3E1B-4AE6-990F-76F925F5EA9F}" type="slidenum">
              <a:rPr lang="en-US" smtClean="0"/>
              <a:t>7</a:t>
            </a:fld>
            <a:endParaRPr lang="en-US" dirty="0"/>
          </a:p>
        </p:txBody>
      </p:sp>
    </p:spTree>
    <p:extLst>
      <p:ext uri="{BB962C8B-B14F-4D97-AF65-F5344CB8AC3E}">
        <p14:creationId xmlns:p14="http://schemas.microsoft.com/office/powerpoint/2010/main" val="38689732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took me quite some time to get </a:t>
            </a:r>
            <a:r>
              <a:rPr lang="en-US" dirty="0" err="1"/>
              <a:t>BeEF</a:t>
            </a:r>
            <a:r>
              <a:rPr lang="en-US" dirty="0"/>
              <a:t> up and running properly. Fortunately, there are tons of online resources to help you get started and to troubleshoot any errors you may encounter. My biggest thing was trying to get the tool to access the browser outside of my virtual environment. I finally was able to achieve this by updating the files in the beef config folder and downloading </a:t>
            </a:r>
            <a:r>
              <a:rPr lang="en-US" dirty="0" err="1"/>
              <a:t>ngrok</a:t>
            </a:r>
            <a:r>
              <a:rPr lang="en-US" dirty="0"/>
              <a:t> – which basically creates a secure tunnel to open access to remote systems without having to make any changes to your router or network. </a:t>
            </a:r>
          </a:p>
          <a:p>
            <a:endParaRPr lang="en-US" dirty="0"/>
          </a:p>
        </p:txBody>
      </p:sp>
      <p:sp>
        <p:nvSpPr>
          <p:cNvPr id="4" name="Slide Number Placeholder 3"/>
          <p:cNvSpPr>
            <a:spLocks noGrp="1"/>
          </p:cNvSpPr>
          <p:nvPr>
            <p:ph type="sldNum" sz="quarter" idx="5"/>
          </p:nvPr>
        </p:nvSpPr>
        <p:spPr/>
        <p:txBody>
          <a:bodyPr/>
          <a:lstStyle/>
          <a:p>
            <a:fld id="{F93199CD-3E1B-4AE6-990F-76F925F5EA9F}" type="slidenum">
              <a:rPr lang="en-US" smtClean="0"/>
              <a:t>8</a:t>
            </a:fld>
            <a:endParaRPr lang="en-US" dirty="0"/>
          </a:p>
        </p:txBody>
      </p:sp>
    </p:spTree>
    <p:extLst>
      <p:ext uri="{BB962C8B-B14F-4D97-AF65-F5344CB8AC3E}">
        <p14:creationId xmlns:p14="http://schemas.microsoft.com/office/powerpoint/2010/main" val="34399638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3199CD-3E1B-4AE6-990F-76F925F5EA9F}" type="slidenum">
              <a:rPr lang="en-US" smtClean="0"/>
              <a:t>9</a:t>
            </a:fld>
            <a:endParaRPr lang="en-US" dirty="0"/>
          </a:p>
        </p:txBody>
      </p:sp>
    </p:spTree>
    <p:extLst>
      <p:ext uri="{BB962C8B-B14F-4D97-AF65-F5344CB8AC3E}">
        <p14:creationId xmlns:p14="http://schemas.microsoft.com/office/powerpoint/2010/main" val="37658978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ltGray">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b="1" cap="none" spc="0">
                <a:ln w="9525">
                  <a:noFill/>
                  <a:prstDash val="solid"/>
                </a:ln>
                <a:solidFill>
                  <a:schemeClr val="tx1"/>
                </a:solidFill>
                <a:effectLst/>
              </a:defRPr>
            </a:lvl1pPr>
          </a:lstStyle>
          <a:p>
            <a:r>
              <a:rPr lang="en-US"/>
              <a:t>Click to edit Master title style</a:t>
            </a:r>
            <a:endParaRPr dirty="0"/>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b="1"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7" name="Date Placeholder 6"/>
          <p:cNvSpPr>
            <a:spLocks noGrp="1"/>
          </p:cNvSpPr>
          <p:nvPr>
            <p:ph type="dt" sz="half" idx="10"/>
          </p:nvPr>
        </p:nvSpPr>
        <p:spPr/>
        <p:txBody>
          <a:bodyPr/>
          <a:lstStyle>
            <a:lvl1pPr>
              <a:defRPr sz="1100"/>
            </a:lvl1pPr>
          </a:lstStyle>
          <a:p>
            <a:fld id="{1D2498CD-A622-4ACC-98D8-8365C1B868F0}" type="datetime1">
              <a:rPr lang="en-US" smtClean="0"/>
              <a:pPr/>
              <a:t>4/24/2023</a:t>
            </a:fld>
            <a:endParaRPr lang="en-US" dirty="0"/>
          </a:p>
        </p:txBody>
      </p:sp>
      <p:sp>
        <p:nvSpPr>
          <p:cNvPr id="8" name="Footer Placeholder 7"/>
          <p:cNvSpPr>
            <a:spLocks noGrp="1"/>
          </p:cNvSpPr>
          <p:nvPr>
            <p:ph type="ftr" sz="quarter" idx="11"/>
          </p:nvPr>
        </p:nvSpPr>
        <p:spPr/>
        <p:txBody>
          <a:bodyPr/>
          <a:lstStyle>
            <a:lvl1pPr>
              <a:defRPr sz="1100"/>
            </a:lvl1pPr>
          </a:lstStyle>
          <a:p>
            <a:r>
              <a:rPr lang="en-US" dirty="0"/>
              <a:t>Add a footer</a:t>
            </a:r>
          </a:p>
        </p:txBody>
      </p:sp>
      <p:sp>
        <p:nvSpPr>
          <p:cNvPr id="9" name="Slide Number Placeholder 8"/>
          <p:cNvSpPr>
            <a:spLocks noGrp="1"/>
          </p:cNvSpPr>
          <p:nvPr>
            <p:ph type="sldNum" sz="quarter" idx="12"/>
          </p:nvPr>
        </p:nvSpPr>
        <p:spPr/>
        <p:txBody>
          <a:bodyPr/>
          <a:lstStyle>
            <a:lvl1pPr>
              <a:defRPr sz="1100"/>
            </a:lvl1p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1467807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6EB2CF6B-193C-4CEB-9860-F1C5F0818FA3}" type="datetime1">
              <a:rPr lang="en-US" smtClean="0"/>
              <a:t>4/24/2023</a:t>
            </a:fld>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3413959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a:t>Click to edit Master title style</a:t>
            </a:r>
            <a:endParaRPr dirty="0"/>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856CBC3-4EDC-4C84-BDD0-15F2AD890B92}" type="datetime1">
              <a:rPr lang="en-US" smtClean="0"/>
              <a:t>4/24/2023</a:t>
            </a:fld>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689305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1CEBF3DB-CE40-42F4-BAF4-5D73D1160093}" type="datetime1">
              <a:rPr lang="en-US" smtClean="0"/>
              <a:t>4/24/2023</a:t>
            </a:fld>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2938807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effectLst/>
              </a:defRPr>
            </a:lvl1pPr>
          </a:lstStyle>
          <a:p>
            <a:r>
              <a:rPr lang="en-US"/>
              <a:t>Click to edit Master title style</a:t>
            </a:r>
            <a:endParaRPr dirty="0"/>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23ECA6E5-33C6-44C3-9324-1BC5DF93F43F}" type="datetime1">
              <a:rPr lang="en-US" smtClean="0"/>
              <a:t>4/24/2023</a:t>
            </a:fld>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1699672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2" y="381000"/>
            <a:ext cx="9144002" cy="1371600"/>
          </a:xfrm>
        </p:spPr>
        <p:txBody>
          <a:bodyPr/>
          <a:lstStyle/>
          <a:p>
            <a:r>
              <a:rPr lang="en-US"/>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09C9C1D9-07E1-4387-AF34-89EE2802766D}" type="datetime1">
              <a:rPr lang="en-US" smtClean="0"/>
              <a:t>4/24/2023</a:t>
            </a:fld>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3461894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2" y="381000"/>
            <a:ext cx="9144002" cy="13716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769E85B-B39A-43E9-82DE-E3279D984288}" type="datetime1">
              <a:rPr lang="en-US" smtClean="0"/>
              <a:t>4/24/2023</a:t>
            </a:fld>
            <a:endParaRPr lang="en-US" dirty="0"/>
          </a:p>
        </p:txBody>
      </p:sp>
      <p:sp>
        <p:nvSpPr>
          <p:cNvPr id="9" name="Slide Number Placeholder 8"/>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1811993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D0270C95-D35D-47FC-816D-E56328637043}" type="datetime1">
              <a:rPr lang="en-US" smtClean="0"/>
              <a:t>4/24/2023</a:t>
            </a:fld>
            <a:endParaRPr lang="en-US" dirty="0"/>
          </a:p>
        </p:txBody>
      </p:sp>
      <p:sp>
        <p:nvSpPr>
          <p:cNvPr id="5" name="Slide Number Placeholder 4"/>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1054585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151163A7-695C-4C09-B334-6924060F5B71}" type="datetime1">
              <a:rPr lang="en-US" smtClean="0"/>
              <a:t>4/24/2023</a:t>
            </a:fld>
            <a:endParaRPr lang="en-US" dirty="0"/>
          </a:p>
        </p:txBody>
      </p:sp>
      <p:sp>
        <p:nvSpPr>
          <p:cNvPr id="4" name="Slide Number Placeholder 3"/>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30849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FC5B6D02-49B3-41C1-9893-391F698AE757}" type="datetime1">
              <a:rPr lang="en-US" smtClean="0"/>
              <a:t>4/24/2023</a:t>
            </a:fld>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465569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7D91AC91-90B4-40B7-917F-BAE86E369F96}" type="datetime1">
              <a:rPr lang="en-US" smtClean="0"/>
              <a:t>4/24/2023</a:t>
            </a:fld>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85115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blipFill dpi="0" rotWithShape="1">
          <a:blip r:embed="rId13">
            <a:lum/>
          </a:blip>
          <a:srcRect/>
          <a:stretch>
            <a:fillRect t="-17000"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a:ln>
            <a:noFill/>
          </a:ln>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r>
              <a:rPr lang="en-US" dirty="0"/>
              <a:t>Add a footer</a:t>
            </a:r>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BB4AB525-F3F4-481A-B8D5-B732FA9EB082}" type="datetime1">
              <a:rPr lang="en-US" smtClean="0"/>
              <a:pPr/>
              <a:t>4/24/2023</a:t>
            </a:fld>
            <a:endParaRPr lang="en-US" dirty="0"/>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2445344209"/>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b="1" kern="1200" cap="none" spc="0" baseline="0">
          <a:ln w="9525">
            <a:noFill/>
            <a:prstDash val="solid"/>
          </a:ln>
          <a:solidFill>
            <a:schemeClr val="accent5"/>
          </a:solidFill>
          <a:effectLst/>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0.jpeg"/><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hyperlink" Target="https://beefproject.com/" TargetMode="External"/><Relationship Id="rId7" Type="http://schemas.openxmlformats.org/officeDocument/2006/relationships/image" Target="../media/image22.jpeg"/><Relationship Id="rId2" Type="http://schemas.openxmlformats.org/officeDocument/2006/relationships/hyperlink" Target="https://github.com/beefproject/beef/wiki" TargetMode="Externa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hyperlink" Target="https://ngrok.com/download" TargetMode="External"/><Relationship Id="rId4" Type="http://schemas.openxmlformats.org/officeDocument/2006/relationships/hyperlink" Target="https://www.techtarget.com/searchsecurity/tutorial/How-to-use-BeEF-the-Browser-Exploitation-Framework" TargetMode="External"/><Relationship Id="rId9" Type="http://schemas.openxmlformats.org/officeDocument/2006/relationships/image" Target="../media/image24.jpe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png"/><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jpeg"/><Relationship Id="rId4" Type="http://schemas.openxmlformats.org/officeDocument/2006/relationships/image" Target="../media/image9.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beefproject/beef"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hyperlink" Target="https://ngrok.com/download"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6674" y="2362200"/>
            <a:ext cx="3962399" cy="2895600"/>
          </a:xfrm>
        </p:spPr>
        <p:txBody>
          <a:bodyPr>
            <a:normAutofit fontScale="90000"/>
          </a:bodyPr>
          <a:lstStyle/>
          <a:p>
            <a:r>
              <a:rPr lang="en-US" dirty="0"/>
              <a:t>Analyze &amp;</a:t>
            </a:r>
            <a:br>
              <a:rPr lang="en-US" dirty="0"/>
            </a:br>
            <a:r>
              <a:rPr lang="en-US" dirty="0"/>
              <a:t>Demo Tool</a:t>
            </a:r>
          </a:p>
        </p:txBody>
      </p:sp>
      <p:sp>
        <p:nvSpPr>
          <p:cNvPr id="3" name="Subtitle 2"/>
          <p:cNvSpPr>
            <a:spLocks noGrp="1"/>
          </p:cNvSpPr>
          <p:nvPr>
            <p:ph type="subTitle" idx="1"/>
          </p:nvPr>
        </p:nvSpPr>
        <p:spPr>
          <a:xfrm>
            <a:off x="303212" y="5251508"/>
            <a:ext cx="8229600" cy="1219200"/>
          </a:xfrm>
        </p:spPr>
        <p:txBody>
          <a:bodyPr/>
          <a:lstStyle/>
          <a:p>
            <a:r>
              <a:rPr lang="en-US" dirty="0"/>
              <a:t>CSIA 440</a:t>
            </a:r>
          </a:p>
          <a:p>
            <a:endParaRPr lang="en-US" dirty="0"/>
          </a:p>
          <a:p>
            <a:r>
              <a:rPr lang="en-US" dirty="0"/>
              <a:t>Jorael Jamison</a:t>
            </a:r>
          </a:p>
        </p:txBody>
      </p:sp>
      <p:pic>
        <p:nvPicPr>
          <p:cNvPr id="1026" name="Picture 2" descr="BeEF - The Browser Exploitation Framework Project">
            <a:extLst>
              <a:ext uri="{FF2B5EF4-FFF2-40B4-BE49-F238E27FC236}">
                <a16:creationId xmlns:a16="http://schemas.microsoft.com/office/drawing/2014/main" id="{08913206-83BE-48C5-1B4A-B98E908D04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7" y="157640"/>
            <a:ext cx="8353425" cy="220456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Browser Exploitation Framework Project - BeEF | CYBERPUNK">
            <a:extLst>
              <a:ext uri="{FF2B5EF4-FFF2-40B4-BE49-F238E27FC236}">
                <a16:creationId xmlns:a16="http://schemas.microsoft.com/office/drawing/2014/main" id="{7A36EAC2-43CB-B203-0ED1-A90E346571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8012" y="2590800"/>
            <a:ext cx="7620000" cy="419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44898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2513012" y="570450"/>
            <a:ext cx="9144001" cy="1371600"/>
          </a:xfrm>
        </p:spPr>
        <p:txBody>
          <a:bodyPr/>
          <a:lstStyle/>
          <a:p>
            <a:r>
              <a:rPr lang="en-US" dirty="0"/>
              <a:t>How to protect yourself </a:t>
            </a:r>
          </a:p>
        </p:txBody>
      </p:sp>
      <p:sp>
        <p:nvSpPr>
          <p:cNvPr id="14" name="Content Placeholder 13"/>
          <p:cNvSpPr>
            <a:spLocks noGrp="1"/>
          </p:cNvSpPr>
          <p:nvPr>
            <p:ph idx="1"/>
          </p:nvPr>
        </p:nvSpPr>
        <p:spPr/>
        <p:txBody>
          <a:bodyPr/>
          <a:lstStyle/>
          <a:p>
            <a:pPr lvl="2"/>
            <a:r>
              <a:rPr lang="en-US" dirty="0"/>
              <a:t>Clear cache and session cookies each time you exit the browser. </a:t>
            </a:r>
          </a:p>
          <a:p>
            <a:pPr lvl="2"/>
            <a:r>
              <a:rPr lang="en-US" dirty="0"/>
              <a:t>Do not click on any link or input login credentials for any untrusted source: Email, text message, browser pop-up or re-direct etc. </a:t>
            </a:r>
          </a:p>
          <a:p>
            <a:pPr lvl="2"/>
            <a:r>
              <a:rPr lang="en-US" dirty="0"/>
              <a:t>Verify suspicious URL links through VirusTotal.com</a:t>
            </a:r>
          </a:p>
          <a:p>
            <a:pPr lvl="2"/>
            <a:r>
              <a:rPr lang="en-US" dirty="0"/>
              <a:t>Download anti-virus software.</a:t>
            </a:r>
          </a:p>
          <a:p>
            <a:pPr lvl="2"/>
            <a:r>
              <a:rPr lang="en-US" dirty="0"/>
              <a:t>Use Firewall.</a:t>
            </a:r>
          </a:p>
          <a:p>
            <a:pPr lvl="2"/>
            <a:r>
              <a:rPr lang="en-US" dirty="0"/>
              <a:t>Use a VPN.</a:t>
            </a:r>
          </a:p>
          <a:p>
            <a:pPr lvl="2"/>
            <a:endParaRPr lang="en-US" dirty="0"/>
          </a:p>
        </p:txBody>
      </p:sp>
      <p:pic>
        <p:nvPicPr>
          <p:cNvPr id="2" name="Picture 4" descr="Introducing BeEF · beefproject/beef Wiki · GitHub">
            <a:extLst>
              <a:ext uri="{FF2B5EF4-FFF2-40B4-BE49-F238E27FC236}">
                <a16:creationId xmlns:a16="http://schemas.microsoft.com/office/drawing/2014/main" id="{2129E8B2-F92D-0440-426E-F1E2FDCDF9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212" y="31459"/>
            <a:ext cx="2310256" cy="172114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ow to Clear Cache and Cookies in Firefox and Chrome / MNsure">
            <a:extLst>
              <a:ext uri="{FF2B5EF4-FFF2-40B4-BE49-F238E27FC236}">
                <a16:creationId xmlns:a16="http://schemas.microsoft.com/office/drawing/2014/main" id="{6167A945-0B8C-7FB8-D315-C603D6E062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2787" y="4365366"/>
            <a:ext cx="2726858" cy="215213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op 10 VPNs That Take Your Privacy and Security Seriously">
            <a:extLst>
              <a:ext uri="{FF2B5EF4-FFF2-40B4-BE49-F238E27FC236}">
                <a16:creationId xmlns:a16="http://schemas.microsoft.com/office/drawing/2014/main" id="{6DC81D8D-2CE4-84AE-0C1B-87B6B84B6A5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602524" y="285060"/>
            <a:ext cx="2308395" cy="154373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The best antivirus software of 2023, tried and tested">
            <a:extLst>
              <a:ext uri="{FF2B5EF4-FFF2-40B4-BE49-F238E27FC236}">
                <a16:creationId xmlns:a16="http://schemas.microsoft.com/office/drawing/2014/main" id="{D9ADC515-5862-4245-A31D-339BA66B479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32612" y="3505200"/>
            <a:ext cx="4876800" cy="3048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VirusTotal debunks claims of a serious vulnerability in Google-owned  antivirus service | The Daily Swig">
            <a:extLst>
              <a:ext uri="{FF2B5EF4-FFF2-40B4-BE49-F238E27FC236}">
                <a16:creationId xmlns:a16="http://schemas.microsoft.com/office/drawing/2014/main" id="{2D244E5E-2DC1-C391-64A6-C79EE0F9CFE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17912" y="4540624"/>
            <a:ext cx="2857500"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77460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2513012" y="570450"/>
            <a:ext cx="9144001" cy="1371600"/>
          </a:xfrm>
        </p:spPr>
        <p:txBody>
          <a:bodyPr/>
          <a:lstStyle/>
          <a:p>
            <a:r>
              <a:rPr lang="en-US" dirty="0"/>
              <a:t>References</a:t>
            </a:r>
          </a:p>
        </p:txBody>
      </p:sp>
      <p:sp>
        <p:nvSpPr>
          <p:cNvPr id="14" name="Content Placeholder 13"/>
          <p:cNvSpPr>
            <a:spLocks noGrp="1"/>
          </p:cNvSpPr>
          <p:nvPr>
            <p:ph idx="1"/>
          </p:nvPr>
        </p:nvSpPr>
        <p:spPr/>
        <p:txBody>
          <a:bodyPr/>
          <a:lstStyle/>
          <a:p>
            <a:pPr lvl="1"/>
            <a:r>
              <a:rPr lang="en-US" dirty="0">
                <a:hlinkClick r:id="rId2"/>
              </a:rPr>
              <a:t>https://github.com/beefproject/beef/wiki</a:t>
            </a:r>
            <a:endParaRPr lang="en-US" dirty="0"/>
          </a:p>
          <a:p>
            <a:pPr lvl="1"/>
            <a:r>
              <a:rPr lang="en-US" dirty="0">
                <a:hlinkClick r:id="rId3"/>
              </a:rPr>
              <a:t>https://beefproject.com/</a:t>
            </a:r>
            <a:endParaRPr lang="en-US" dirty="0"/>
          </a:p>
          <a:p>
            <a:pPr lvl="1"/>
            <a:r>
              <a:rPr lang="en-US" dirty="0">
                <a:hlinkClick r:id="rId4"/>
              </a:rPr>
              <a:t>https://www.techtarget.com/searchsecurity/tutorial/How-to-use-BeEF-the-Browser-Exploitation-Framework</a:t>
            </a:r>
            <a:endParaRPr lang="en-US" dirty="0"/>
          </a:p>
          <a:p>
            <a:pPr lvl="1"/>
            <a:r>
              <a:rPr lang="en-US" dirty="0">
                <a:hlinkClick r:id="rId5"/>
              </a:rPr>
              <a:t>https://ngrok.com/download</a:t>
            </a:r>
            <a:endParaRPr lang="en-US" dirty="0"/>
          </a:p>
          <a:p>
            <a:pPr lvl="1"/>
            <a:endParaRPr lang="en-US" dirty="0"/>
          </a:p>
          <a:p>
            <a:pPr lvl="1"/>
            <a:endParaRPr lang="en-US" dirty="0"/>
          </a:p>
          <a:p>
            <a:pPr lvl="1"/>
            <a:endParaRPr lang="en-US" dirty="0"/>
          </a:p>
          <a:p>
            <a:pPr lvl="1"/>
            <a:endParaRPr lang="en-US" dirty="0"/>
          </a:p>
        </p:txBody>
      </p:sp>
      <p:pic>
        <p:nvPicPr>
          <p:cNvPr id="2" name="Picture 4" descr="Introducing BeEF · beefproject/beef Wiki · GitHub">
            <a:extLst>
              <a:ext uri="{FF2B5EF4-FFF2-40B4-BE49-F238E27FC236}">
                <a16:creationId xmlns:a16="http://schemas.microsoft.com/office/drawing/2014/main" id="{2129E8B2-F92D-0440-426E-F1E2FDCDF95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3212" y="31459"/>
            <a:ext cx="2310256" cy="1721141"/>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Baby Boomer Alert: Who Remembers Clara Peller's “Where's The Beef?”">
            <a:extLst>
              <a:ext uri="{FF2B5EF4-FFF2-40B4-BE49-F238E27FC236}">
                <a16:creationId xmlns:a16="http://schemas.microsoft.com/office/drawing/2014/main" id="{F1B1A336-DC74-1542-3D58-7BBFFDE34ECB}"/>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266731" y="152400"/>
            <a:ext cx="2799362" cy="39624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Case Study | Arby's - Restaurant Experience | Digital Marketing Services  and SEO Optimization">
            <a:extLst>
              <a:ext uri="{FF2B5EF4-FFF2-40B4-BE49-F238E27FC236}">
                <a16:creationId xmlns:a16="http://schemas.microsoft.com/office/drawing/2014/main" id="{51D95411-BF5C-6DF8-9F56-B84744E30873}"/>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22732" y="3967479"/>
            <a:ext cx="6455770" cy="2736850"/>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cow - Imgflip">
            <a:extLst>
              <a:ext uri="{FF2B5EF4-FFF2-40B4-BE49-F238E27FC236}">
                <a16:creationId xmlns:a16="http://schemas.microsoft.com/office/drawing/2014/main" id="{3EF2BD6B-6000-2ACB-0F19-806D211448E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127638" y="3332697"/>
            <a:ext cx="4529375" cy="3397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93886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2513012" y="570450"/>
            <a:ext cx="9144001" cy="1371600"/>
          </a:xfrm>
        </p:spPr>
        <p:txBody>
          <a:bodyPr/>
          <a:lstStyle/>
          <a:p>
            <a:r>
              <a:rPr lang="en-US" dirty="0"/>
              <a:t>What is its history and background?</a:t>
            </a:r>
          </a:p>
        </p:txBody>
      </p:sp>
      <p:pic>
        <p:nvPicPr>
          <p:cNvPr id="2" name="Picture 4" descr="Introducing BeEF · beefproject/beef Wiki · GitHub">
            <a:extLst>
              <a:ext uri="{FF2B5EF4-FFF2-40B4-BE49-F238E27FC236}">
                <a16:creationId xmlns:a16="http://schemas.microsoft.com/office/drawing/2014/main" id="{2129E8B2-F92D-0440-426E-F1E2FDCDF9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212" y="31459"/>
            <a:ext cx="2310256" cy="1721141"/>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13">
            <a:extLst>
              <a:ext uri="{FF2B5EF4-FFF2-40B4-BE49-F238E27FC236}">
                <a16:creationId xmlns:a16="http://schemas.microsoft.com/office/drawing/2014/main" id="{9F02619B-1F87-0F92-94D4-056648F1A6A0}"/>
              </a:ext>
            </a:extLst>
          </p:cNvPr>
          <p:cNvSpPr txBox="1">
            <a:spLocks/>
          </p:cNvSpPr>
          <p:nvPr/>
        </p:nvSpPr>
        <p:spPr>
          <a:xfrm>
            <a:off x="1674813" y="2057399"/>
            <a:ext cx="9134391" cy="4114801"/>
          </a:xfrm>
          <a:prstGeom prst="rect">
            <a:avLst/>
          </a:prstGeom>
        </p:spPr>
        <p:txBody>
          <a:bodyPr vert="horz" lIns="91440" tIns="45720" rIns="91440" bIns="45720" rtlCol="0">
            <a:norm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9pPr>
          </a:lstStyle>
          <a:p>
            <a:pPr lvl="2"/>
            <a:r>
              <a:rPr lang="en-US" dirty="0"/>
              <a:t>BeEF is a powerful and intuitive security tool.</a:t>
            </a:r>
          </a:p>
          <a:p>
            <a:pPr lvl="2"/>
            <a:r>
              <a:rPr lang="en-US" dirty="0"/>
              <a:t>The BeEF project was developed in 2006, soley for lawful research and penetration testing. Should be used ethically.</a:t>
            </a:r>
          </a:p>
          <a:p>
            <a:pPr lvl="2"/>
            <a:r>
              <a:rPr lang="en-US" dirty="0"/>
              <a:t>Provides penetration testers with client-side attack vectors. </a:t>
            </a:r>
          </a:p>
          <a:p>
            <a:pPr lvl="2"/>
            <a:r>
              <a:rPr lang="en-US" dirty="0"/>
              <a:t>Focuses on leveraging browser vulnerabilities.</a:t>
            </a:r>
          </a:p>
          <a:p>
            <a:pPr lvl="2"/>
            <a:r>
              <a:rPr lang="en-US" dirty="0"/>
              <a:t>BeEF is “open-sourced” and relies on a community of developers to maintain and improve the project. </a:t>
            </a:r>
          </a:p>
          <a:p>
            <a:pPr lvl="2"/>
            <a:endParaRPr lang="en-US" dirty="0"/>
          </a:p>
        </p:txBody>
      </p:sp>
      <p:pic>
        <p:nvPicPr>
          <p:cNvPr id="11266" name="Picture 2" descr="Amateur Archaeologist Decodes Ice Age Calendar in Cave Paintings –  ARTnews.com">
            <a:extLst>
              <a:ext uri="{FF2B5EF4-FFF2-40B4-BE49-F238E27FC236}">
                <a16:creationId xmlns:a16="http://schemas.microsoft.com/office/drawing/2014/main" id="{AEC427A3-0809-FCE3-7525-606C79699D8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90012" y="4419600"/>
            <a:ext cx="3047999" cy="2285999"/>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descr="X Letter PNG HD | PNG Mart">
            <a:extLst>
              <a:ext uri="{FF2B5EF4-FFF2-40B4-BE49-F238E27FC236}">
                <a16:creationId xmlns:a16="http://schemas.microsoft.com/office/drawing/2014/main" id="{EA8DD981-7A5B-39EC-29EF-FB4453942FE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714730" y="4591048"/>
            <a:ext cx="1598561" cy="1943101"/>
          </a:xfrm>
          <a:prstGeom prst="rect">
            <a:avLst/>
          </a:prstGeom>
          <a:noFill/>
          <a:extLst>
            <a:ext uri="{909E8E84-426E-40DD-AFC4-6F175D3DCCD1}">
              <a14:hiddenFill xmlns:a14="http://schemas.microsoft.com/office/drawing/2010/main">
                <a:solidFill>
                  <a:srgbClr val="FFFFFF"/>
                </a:solidFill>
              </a14:hiddenFill>
            </a:ext>
          </a:extLst>
        </p:spPr>
      </p:pic>
      <p:pic>
        <p:nvPicPr>
          <p:cNvPr id="11272" name="Picture 8" descr="Stay Ethical | Motivational Quote | Inspirational Quote&quot; Poster for Sale by  Marigoldkey | Redbubble">
            <a:extLst>
              <a:ext uri="{FF2B5EF4-FFF2-40B4-BE49-F238E27FC236}">
                <a16:creationId xmlns:a16="http://schemas.microsoft.com/office/drawing/2014/main" id="{4F4EF790-1087-4631-7D69-D35BC9CFC32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50814" y="4318984"/>
            <a:ext cx="1789961" cy="23866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46944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2513012" y="570450"/>
            <a:ext cx="9144001" cy="1371600"/>
          </a:xfrm>
        </p:spPr>
        <p:txBody>
          <a:bodyPr/>
          <a:lstStyle/>
          <a:p>
            <a:r>
              <a:rPr lang="en-US" dirty="0"/>
              <a:t>What is it used for?</a:t>
            </a:r>
          </a:p>
        </p:txBody>
      </p:sp>
      <p:sp>
        <p:nvSpPr>
          <p:cNvPr id="14" name="Content Placeholder 13"/>
          <p:cNvSpPr>
            <a:spLocks noGrp="1"/>
          </p:cNvSpPr>
          <p:nvPr>
            <p:ph idx="1"/>
          </p:nvPr>
        </p:nvSpPr>
        <p:spPr/>
        <p:txBody>
          <a:bodyPr/>
          <a:lstStyle/>
          <a:p>
            <a:pPr lvl="2"/>
            <a:r>
              <a:rPr lang="en-US" dirty="0" err="1"/>
              <a:t>BeEF</a:t>
            </a:r>
            <a:r>
              <a:rPr lang="en-US" dirty="0"/>
              <a:t> features client-side attack vectors aimed at browsers.</a:t>
            </a:r>
          </a:p>
          <a:p>
            <a:pPr lvl="2"/>
            <a:r>
              <a:rPr lang="en-US" dirty="0"/>
              <a:t>Used to assess the vulnerabilities of a target. </a:t>
            </a:r>
          </a:p>
          <a:p>
            <a:pPr lvl="2"/>
            <a:r>
              <a:rPr lang="en-US" dirty="0"/>
              <a:t>Beef ‘hooks’ a browser/s and uses modules to direct command generated attacks.</a:t>
            </a:r>
          </a:p>
          <a:p>
            <a:pPr lvl="2"/>
            <a:r>
              <a:rPr lang="en-US" dirty="0"/>
              <a:t>Web and mobile devices are vulnerable.</a:t>
            </a:r>
          </a:p>
          <a:p>
            <a:pPr lvl="2"/>
            <a:endParaRPr lang="en-US" dirty="0"/>
          </a:p>
        </p:txBody>
      </p:sp>
      <p:pic>
        <p:nvPicPr>
          <p:cNvPr id="2" name="Picture 4" descr="Introducing BeEF · beefproject/beef Wiki · GitHub">
            <a:extLst>
              <a:ext uri="{FF2B5EF4-FFF2-40B4-BE49-F238E27FC236}">
                <a16:creationId xmlns:a16="http://schemas.microsoft.com/office/drawing/2014/main" id="{2129E8B2-F92D-0440-426E-F1E2FDCDF9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212" y="31459"/>
            <a:ext cx="2310256" cy="1721141"/>
          </a:xfrm>
          <a:prstGeom prst="rect">
            <a:avLst/>
          </a:prstGeom>
          <a:noFill/>
          <a:extLst>
            <a:ext uri="{909E8E84-426E-40DD-AFC4-6F175D3DCCD1}">
              <a14:hiddenFill xmlns:a14="http://schemas.microsoft.com/office/drawing/2010/main">
                <a:solidFill>
                  <a:srgbClr val="FFFFFF"/>
                </a:solidFill>
              </a14:hiddenFill>
            </a:ext>
          </a:extLst>
        </p:spPr>
      </p:pic>
      <p:pic>
        <p:nvPicPr>
          <p:cNvPr id="10242" name="Picture 2" descr="How to Hack Web Browsers with BeEF Framework | by Frost | Mar, 2023 |  InfoSec Write-ups">
            <a:extLst>
              <a:ext uri="{FF2B5EF4-FFF2-40B4-BE49-F238E27FC236}">
                <a16:creationId xmlns:a16="http://schemas.microsoft.com/office/drawing/2014/main" id="{78163F8B-82BF-76DC-4DA9-0609D1158B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713" y="3913795"/>
            <a:ext cx="6438899" cy="2742971"/>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a:extLst>
              <a:ext uri="{FF2B5EF4-FFF2-40B4-BE49-F238E27FC236}">
                <a16:creationId xmlns:a16="http://schemas.microsoft.com/office/drawing/2014/main" id="{C184F7C3-70CD-1D43-046C-2EAA47F2DCC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32612" y="2878017"/>
            <a:ext cx="4948237" cy="377874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EBFFCD1F-4AE2-1940-D204-BAE9188AA325}"/>
              </a:ext>
            </a:extLst>
          </p:cNvPr>
          <p:cNvPicPr>
            <a:picLocks noChangeAspect="1"/>
          </p:cNvPicPr>
          <p:nvPr/>
        </p:nvPicPr>
        <p:blipFill>
          <a:blip r:embed="rId6"/>
          <a:stretch>
            <a:fillRect/>
          </a:stretch>
        </p:blipFill>
        <p:spPr>
          <a:xfrm>
            <a:off x="1" y="3962400"/>
            <a:ext cx="2513012" cy="2694366"/>
          </a:xfrm>
          <a:prstGeom prst="rect">
            <a:avLst/>
          </a:prstGeom>
        </p:spPr>
      </p:pic>
    </p:spTree>
    <p:extLst>
      <p:ext uri="{BB962C8B-B14F-4D97-AF65-F5344CB8AC3E}">
        <p14:creationId xmlns:p14="http://schemas.microsoft.com/office/powerpoint/2010/main" val="22940664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2513012" y="570450"/>
            <a:ext cx="9144001" cy="1371600"/>
          </a:xfrm>
        </p:spPr>
        <p:txBody>
          <a:bodyPr/>
          <a:lstStyle/>
          <a:p>
            <a:r>
              <a:rPr lang="en-US" dirty="0"/>
              <a:t>When and where would it be used?</a:t>
            </a:r>
          </a:p>
        </p:txBody>
      </p:sp>
      <p:sp>
        <p:nvSpPr>
          <p:cNvPr id="14" name="Content Placeholder 13"/>
          <p:cNvSpPr>
            <a:spLocks noGrp="1"/>
          </p:cNvSpPr>
          <p:nvPr>
            <p:ph idx="1"/>
          </p:nvPr>
        </p:nvSpPr>
        <p:spPr/>
        <p:txBody>
          <a:bodyPr/>
          <a:lstStyle/>
          <a:p>
            <a:pPr lvl="2"/>
            <a:r>
              <a:rPr lang="en-US" dirty="0"/>
              <a:t>Anytime &amp; Anywhere! Can be used by criminals, red and blue teams alike. </a:t>
            </a:r>
          </a:p>
          <a:p>
            <a:pPr lvl="2"/>
            <a:r>
              <a:rPr lang="en-US" dirty="0"/>
              <a:t>With the multitude of people using browsers every day, </a:t>
            </a:r>
            <a:r>
              <a:rPr lang="en-US" dirty="0" err="1"/>
              <a:t>BeEF</a:t>
            </a:r>
            <a:r>
              <a:rPr lang="en-US" dirty="0"/>
              <a:t> makes  a perfect attack surface for criminals to execute their intent. </a:t>
            </a:r>
          </a:p>
          <a:p>
            <a:pPr lvl="2"/>
            <a:r>
              <a:rPr lang="en-US" dirty="0"/>
              <a:t>Professional Penetration Testers use to assess security and find vulnerabilities in a client’s web browser environment – to offer recommendations to better protect their sensitive data. </a:t>
            </a:r>
          </a:p>
        </p:txBody>
      </p:sp>
      <p:pic>
        <p:nvPicPr>
          <p:cNvPr id="2" name="Picture 4" descr="Introducing BeEF · beefproject/beef Wiki · GitHub">
            <a:extLst>
              <a:ext uri="{FF2B5EF4-FFF2-40B4-BE49-F238E27FC236}">
                <a16:creationId xmlns:a16="http://schemas.microsoft.com/office/drawing/2014/main" id="{2129E8B2-F92D-0440-426E-F1E2FDCDF9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212" y="31459"/>
            <a:ext cx="2310256" cy="172114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12" descr="Phishing Dangers in Business and How to Avoid Getting Hooked - The Mac  Security Blog">
            <a:extLst>
              <a:ext uri="{FF2B5EF4-FFF2-40B4-BE49-F238E27FC236}">
                <a16:creationId xmlns:a16="http://schemas.microsoft.com/office/drawing/2014/main" id="{02668CF7-A592-48ED-F965-51FAB3984E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6812" y="3810000"/>
            <a:ext cx="5715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26491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2513012" y="570450"/>
            <a:ext cx="9134391" cy="1371600"/>
          </a:xfrm>
        </p:spPr>
        <p:txBody>
          <a:bodyPr/>
          <a:lstStyle/>
          <a:p>
            <a:r>
              <a:rPr lang="en-US" dirty="0"/>
              <a:t>Why is it a good tool for an ethical hacker?</a:t>
            </a:r>
          </a:p>
        </p:txBody>
      </p:sp>
      <p:sp>
        <p:nvSpPr>
          <p:cNvPr id="14" name="Content Placeholder 13"/>
          <p:cNvSpPr>
            <a:spLocks noGrp="1"/>
          </p:cNvSpPr>
          <p:nvPr>
            <p:ph idx="1"/>
          </p:nvPr>
        </p:nvSpPr>
        <p:spPr/>
        <p:txBody>
          <a:bodyPr/>
          <a:lstStyle/>
          <a:p>
            <a:pPr lvl="2"/>
            <a:r>
              <a:rPr lang="en-US" dirty="0"/>
              <a:t>Allows professional penetration testers to assess the security of a clients’ browser environment.</a:t>
            </a:r>
          </a:p>
          <a:p>
            <a:pPr lvl="2"/>
            <a:r>
              <a:rPr lang="en-US" dirty="0"/>
              <a:t>Find vulnerabilities and offer recommendations to better protect businesses and clients against cyber attacks that can threaten sensitive data breaches. </a:t>
            </a:r>
          </a:p>
          <a:p>
            <a:pPr lvl="2"/>
            <a:r>
              <a:rPr lang="en-US" dirty="0"/>
              <a:t>Can be used by auditors to validate a zero-trust environment. </a:t>
            </a:r>
          </a:p>
          <a:p>
            <a:pPr lvl="2"/>
            <a:r>
              <a:rPr lang="en-US" dirty="0"/>
              <a:t>Used as part of a phishing campaign.</a:t>
            </a:r>
          </a:p>
          <a:p>
            <a:pPr lvl="2"/>
            <a:r>
              <a:rPr lang="en-US" dirty="0"/>
              <a:t>Validate an organizations browser configurations and hardening standards.</a:t>
            </a:r>
          </a:p>
          <a:p>
            <a:pPr lvl="2"/>
            <a:endParaRPr lang="en-US" dirty="0"/>
          </a:p>
        </p:txBody>
      </p:sp>
      <p:pic>
        <p:nvPicPr>
          <p:cNvPr id="2" name="Picture 4" descr="Introducing BeEF · beefproject/beef Wiki · GitHub">
            <a:extLst>
              <a:ext uri="{FF2B5EF4-FFF2-40B4-BE49-F238E27FC236}">
                <a16:creationId xmlns:a16="http://schemas.microsoft.com/office/drawing/2014/main" id="{2129E8B2-F92D-0440-426E-F1E2FDCDF9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212" y="31459"/>
            <a:ext cx="2310256" cy="1721141"/>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Red Team vs Blue Team: Who Are They in Cybersecurity? - InfoSec Insights">
            <a:extLst>
              <a:ext uri="{FF2B5EF4-FFF2-40B4-BE49-F238E27FC236}">
                <a16:creationId xmlns:a16="http://schemas.microsoft.com/office/drawing/2014/main" id="{F5609FC2-5A30-A78B-E095-4F19C4E6302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75258" y="4419600"/>
            <a:ext cx="3510354" cy="2193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38122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2513012" y="570450"/>
            <a:ext cx="9144001" cy="1371600"/>
          </a:xfrm>
        </p:spPr>
        <p:txBody>
          <a:bodyPr/>
          <a:lstStyle/>
          <a:p>
            <a:r>
              <a:rPr lang="en-US" dirty="0"/>
              <a:t>Features of </a:t>
            </a:r>
            <a:r>
              <a:rPr lang="en-US" dirty="0" err="1"/>
              <a:t>BeEF</a:t>
            </a:r>
            <a:endParaRPr lang="en-US" dirty="0"/>
          </a:p>
        </p:txBody>
      </p:sp>
      <p:sp>
        <p:nvSpPr>
          <p:cNvPr id="14" name="Content Placeholder 13"/>
          <p:cNvSpPr>
            <a:spLocks noGrp="1"/>
          </p:cNvSpPr>
          <p:nvPr>
            <p:ph idx="1"/>
          </p:nvPr>
        </p:nvSpPr>
        <p:spPr/>
        <p:txBody>
          <a:bodyPr/>
          <a:lstStyle/>
          <a:p>
            <a:pPr lvl="2"/>
            <a:r>
              <a:rPr lang="en-US" dirty="0"/>
              <a:t>Once a browser is hooked, the attacker has limited control over the </a:t>
            </a:r>
          </a:p>
          <a:p>
            <a:pPr marL="463550" lvl="2" indent="0">
              <a:buNone/>
            </a:pPr>
            <a:r>
              <a:rPr lang="en-US" dirty="0"/>
              <a:t>browser tab, and can communicate directly with the user by</a:t>
            </a:r>
          </a:p>
          <a:p>
            <a:pPr marL="463550" lvl="2" indent="0">
              <a:buNone/>
            </a:pPr>
            <a:r>
              <a:rPr lang="en-US" dirty="0"/>
              <a:t>executing any of the commands to the right &gt;</a:t>
            </a:r>
          </a:p>
          <a:p>
            <a:pPr lvl="3"/>
            <a:r>
              <a:rPr lang="en-US" dirty="0"/>
              <a:t>Limited control means the specific actions that can be taken are</a:t>
            </a:r>
          </a:p>
          <a:p>
            <a:pPr marL="682625" lvl="3" indent="0">
              <a:buNone/>
            </a:pPr>
            <a:r>
              <a:rPr lang="en-US" dirty="0"/>
              <a:t>limited by the type of browser, OS, and security settings in place.</a:t>
            </a:r>
          </a:p>
          <a:p>
            <a:pPr lvl="2"/>
            <a:r>
              <a:rPr lang="en-US" dirty="0"/>
              <a:t>Re-direct the web browser to display any content.</a:t>
            </a:r>
          </a:p>
          <a:p>
            <a:pPr lvl="2"/>
            <a:r>
              <a:rPr lang="en-US" dirty="0"/>
              <a:t>Attempt to launch mobile code like Java.</a:t>
            </a:r>
          </a:p>
          <a:p>
            <a:pPr lvl="2"/>
            <a:r>
              <a:rPr lang="en-US" dirty="0"/>
              <a:t>Request permissions to access the microphone or webcam.</a:t>
            </a:r>
          </a:p>
          <a:p>
            <a:pPr lvl="2"/>
            <a:r>
              <a:rPr lang="en-US" dirty="0"/>
              <a:t>Attempt to trick user into downloading malware.</a:t>
            </a:r>
          </a:p>
          <a:p>
            <a:pPr lvl="2"/>
            <a:r>
              <a:rPr lang="en-US" dirty="0"/>
              <a:t>Displays lots of useful device OS and browser details, plugins, cookies.</a:t>
            </a:r>
          </a:p>
          <a:p>
            <a:pPr lvl="2"/>
            <a:r>
              <a:rPr lang="en-US" dirty="0"/>
              <a:t>Attempt to trick user into entering login credentials on spoof sites.</a:t>
            </a:r>
          </a:p>
          <a:p>
            <a:pPr lvl="2"/>
            <a:r>
              <a:rPr lang="en-US" dirty="0"/>
              <a:t>And so much more…</a:t>
            </a:r>
          </a:p>
          <a:p>
            <a:pPr lvl="2"/>
            <a:endParaRPr lang="en-US" dirty="0"/>
          </a:p>
          <a:p>
            <a:pPr lvl="2"/>
            <a:endParaRPr lang="en-US" dirty="0"/>
          </a:p>
          <a:p>
            <a:pPr lvl="2"/>
            <a:endParaRPr lang="en-US" dirty="0"/>
          </a:p>
          <a:p>
            <a:pPr lvl="2"/>
            <a:endParaRPr lang="en-US" dirty="0"/>
          </a:p>
        </p:txBody>
      </p:sp>
      <p:pic>
        <p:nvPicPr>
          <p:cNvPr id="2" name="Picture 4" descr="Introducing BeEF · beefproject/beef Wiki · GitHub">
            <a:extLst>
              <a:ext uri="{FF2B5EF4-FFF2-40B4-BE49-F238E27FC236}">
                <a16:creationId xmlns:a16="http://schemas.microsoft.com/office/drawing/2014/main" id="{2129E8B2-F92D-0440-426E-F1E2FDCDF9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212" y="31459"/>
            <a:ext cx="2310256" cy="172114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A745BE4A-FF8F-F8AD-8E1D-27141D0610ED}"/>
              </a:ext>
            </a:extLst>
          </p:cNvPr>
          <p:cNvPicPr>
            <a:picLocks noChangeAspect="1"/>
          </p:cNvPicPr>
          <p:nvPr/>
        </p:nvPicPr>
        <p:blipFill>
          <a:blip r:embed="rId4"/>
          <a:stretch>
            <a:fillRect/>
          </a:stretch>
        </p:blipFill>
        <p:spPr>
          <a:xfrm>
            <a:off x="9958852" y="304800"/>
            <a:ext cx="2210456" cy="6324600"/>
          </a:xfrm>
          <a:prstGeom prst="rect">
            <a:avLst/>
          </a:prstGeom>
        </p:spPr>
      </p:pic>
    </p:spTree>
    <p:extLst>
      <p:ext uri="{BB962C8B-B14F-4D97-AF65-F5344CB8AC3E}">
        <p14:creationId xmlns:p14="http://schemas.microsoft.com/office/powerpoint/2010/main" val="29414576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2513013" y="570450"/>
            <a:ext cx="4065894" cy="1371600"/>
          </a:xfrm>
        </p:spPr>
        <p:txBody>
          <a:bodyPr/>
          <a:lstStyle/>
          <a:p>
            <a:r>
              <a:rPr lang="en-US" dirty="0"/>
              <a:t>Features of </a:t>
            </a:r>
            <a:r>
              <a:rPr lang="en-US" dirty="0" err="1"/>
              <a:t>BeEF</a:t>
            </a:r>
            <a:endParaRPr lang="en-US" dirty="0"/>
          </a:p>
        </p:txBody>
      </p:sp>
      <p:sp>
        <p:nvSpPr>
          <p:cNvPr id="14" name="Content Placeholder 13"/>
          <p:cNvSpPr>
            <a:spLocks noGrp="1"/>
          </p:cNvSpPr>
          <p:nvPr>
            <p:ph idx="1"/>
          </p:nvPr>
        </p:nvSpPr>
        <p:spPr/>
        <p:txBody>
          <a:bodyPr/>
          <a:lstStyle/>
          <a:p>
            <a:pPr lvl="2"/>
            <a:endParaRPr lang="en-US" dirty="0"/>
          </a:p>
          <a:p>
            <a:pPr lvl="2"/>
            <a:endParaRPr lang="en-US" dirty="0"/>
          </a:p>
          <a:p>
            <a:pPr lvl="2"/>
            <a:endParaRPr lang="en-US" dirty="0"/>
          </a:p>
          <a:p>
            <a:pPr lvl="2"/>
            <a:endParaRPr lang="en-US" dirty="0"/>
          </a:p>
        </p:txBody>
      </p:sp>
      <p:pic>
        <p:nvPicPr>
          <p:cNvPr id="2" name="Picture 4" descr="Introducing BeEF · beefproject/beef Wiki · GitHub">
            <a:extLst>
              <a:ext uri="{FF2B5EF4-FFF2-40B4-BE49-F238E27FC236}">
                <a16:creationId xmlns:a16="http://schemas.microsoft.com/office/drawing/2014/main" id="{2129E8B2-F92D-0440-426E-F1E2FDCDF9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212" y="31459"/>
            <a:ext cx="2310256" cy="172114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2B3AAA54-984B-B0D4-1D9C-E218D87F3D8D}"/>
              </a:ext>
            </a:extLst>
          </p:cNvPr>
          <p:cNvPicPr>
            <a:picLocks noChangeAspect="1"/>
          </p:cNvPicPr>
          <p:nvPr/>
        </p:nvPicPr>
        <p:blipFill>
          <a:blip r:embed="rId4"/>
          <a:stretch>
            <a:fillRect/>
          </a:stretch>
        </p:blipFill>
        <p:spPr>
          <a:xfrm>
            <a:off x="0" y="1942050"/>
            <a:ext cx="7596586" cy="4230149"/>
          </a:xfrm>
          <a:prstGeom prst="rect">
            <a:avLst/>
          </a:prstGeom>
        </p:spPr>
      </p:pic>
      <p:pic>
        <p:nvPicPr>
          <p:cNvPr id="7" name="Picture 6" descr="Graphical user interface, text, application&#10;&#10;Description automatically generated">
            <a:extLst>
              <a:ext uri="{FF2B5EF4-FFF2-40B4-BE49-F238E27FC236}">
                <a16:creationId xmlns:a16="http://schemas.microsoft.com/office/drawing/2014/main" id="{6B9E23A2-9912-A7DC-534A-0660F4F5F6E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78906" y="361545"/>
            <a:ext cx="5539452" cy="2782110"/>
          </a:xfrm>
          <a:prstGeom prst="rect">
            <a:avLst/>
          </a:prstGeom>
        </p:spPr>
      </p:pic>
    </p:spTree>
    <p:extLst>
      <p:ext uri="{BB962C8B-B14F-4D97-AF65-F5344CB8AC3E}">
        <p14:creationId xmlns:p14="http://schemas.microsoft.com/office/powerpoint/2010/main" val="3578622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2513012" y="570450"/>
            <a:ext cx="9144001" cy="1371600"/>
          </a:xfrm>
        </p:spPr>
        <p:txBody>
          <a:bodyPr/>
          <a:lstStyle/>
          <a:p>
            <a:r>
              <a:rPr lang="en-US" dirty="0"/>
              <a:t>Quick tutorial on how to install</a:t>
            </a:r>
          </a:p>
        </p:txBody>
      </p:sp>
      <p:sp>
        <p:nvSpPr>
          <p:cNvPr id="14" name="Content Placeholder 13"/>
          <p:cNvSpPr>
            <a:spLocks noGrp="1"/>
          </p:cNvSpPr>
          <p:nvPr>
            <p:ph idx="1"/>
          </p:nvPr>
        </p:nvSpPr>
        <p:spPr>
          <a:xfrm>
            <a:off x="1522413" y="1904999"/>
            <a:ext cx="9134391" cy="4800601"/>
          </a:xfrm>
        </p:spPr>
        <p:txBody>
          <a:bodyPr>
            <a:normAutofit fontScale="92500"/>
          </a:bodyPr>
          <a:lstStyle/>
          <a:p>
            <a:pPr lvl="2"/>
            <a:r>
              <a:rPr lang="en-US" dirty="0"/>
              <a:t>On Kali Linux:</a:t>
            </a:r>
          </a:p>
          <a:p>
            <a:pPr lvl="2"/>
            <a:r>
              <a:rPr lang="en-US" dirty="0" err="1"/>
              <a:t>sudo</a:t>
            </a:r>
            <a:r>
              <a:rPr lang="en-US" dirty="0"/>
              <a:t> apt update &amp;&amp; </a:t>
            </a:r>
            <a:r>
              <a:rPr lang="en-US" dirty="0" err="1"/>
              <a:t>sudo</a:t>
            </a:r>
            <a:r>
              <a:rPr lang="en-US" dirty="0"/>
              <a:t> apt install beef-</a:t>
            </a:r>
            <a:r>
              <a:rPr lang="en-US" dirty="0" err="1"/>
              <a:t>xss</a:t>
            </a:r>
            <a:endParaRPr lang="en-US" dirty="0"/>
          </a:p>
          <a:p>
            <a:pPr lvl="2"/>
            <a:r>
              <a:rPr lang="en-US" dirty="0"/>
              <a:t>git clone </a:t>
            </a:r>
            <a:r>
              <a:rPr lang="en-US" dirty="0">
                <a:hlinkClick r:id="rId3"/>
              </a:rPr>
              <a:t>https://github.com/beefproject/beef</a:t>
            </a:r>
            <a:endParaRPr lang="en-US" dirty="0"/>
          </a:p>
          <a:p>
            <a:pPr lvl="2"/>
            <a:r>
              <a:rPr lang="en-US" dirty="0"/>
              <a:t>Navigate to ./beef directory.</a:t>
            </a:r>
          </a:p>
          <a:p>
            <a:pPr lvl="2"/>
            <a:r>
              <a:rPr lang="en-US" dirty="0"/>
              <a:t>bundle install and ./install commands can be ran.</a:t>
            </a:r>
          </a:p>
          <a:p>
            <a:pPr lvl="2"/>
            <a:r>
              <a:rPr lang="en-US" dirty="0"/>
              <a:t>Ensure write permissions set for /var/lib/gems and /</a:t>
            </a:r>
            <a:r>
              <a:rPr lang="en-US" dirty="0" err="1"/>
              <a:t>usr</a:t>
            </a:r>
            <a:r>
              <a:rPr lang="en-US" dirty="0"/>
              <a:t>/local/bin</a:t>
            </a:r>
          </a:p>
          <a:p>
            <a:pPr lvl="2"/>
            <a:r>
              <a:rPr lang="en-US" dirty="0" err="1"/>
              <a:t>Sudo</a:t>
            </a:r>
            <a:r>
              <a:rPr lang="en-US" dirty="0"/>
              <a:t> apt-get –y install gem (Ruby 3.0 or newer required for </a:t>
            </a:r>
            <a:r>
              <a:rPr lang="en-US" dirty="0" err="1"/>
              <a:t>BeEF</a:t>
            </a:r>
            <a:r>
              <a:rPr lang="en-US" dirty="0"/>
              <a:t>.</a:t>
            </a:r>
          </a:p>
          <a:p>
            <a:pPr lvl="2"/>
            <a:r>
              <a:rPr lang="en-US" dirty="0"/>
              <a:t>Re-run bundle install, if gem errors are shown, manually install each using:</a:t>
            </a:r>
          </a:p>
          <a:p>
            <a:pPr lvl="3"/>
            <a:r>
              <a:rPr lang="en-US" dirty="0"/>
              <a:t>gem install &lt;specific dependency&gt;</a:t>
            </a:r>
          </a:p>
          <a:p>
            <a:pPr lvl="2"/>
            <a:r>
              <a:rPr lang="en-US" dirty="0"/>
              <a:t>Each time you run ‘bundle install’ it may show a gem dependency error. Re-run the ‘gem install’ command each instance until all gem files are complete.</a:t>
            </a:r>
          </a:p>
          <a:p>
            <a:pPr lvl="2"/>
            <a:r>
              <a:rPr lang="en-US" dirty="0"/>
              <a:t>Open the </a:t>
            </a:r>
            <a:r>
              <a:rPr lang="en-US" dirty="0" err="1"/>
              <a:t>config.yaml</a:t>
            </a:r>
            <a:r>
              <a:rPr lang="en-US" dirty="0"/>
              <a:t> in text editor and you can change the beef username / pass. Default settings are beef / beef. </a:t>
            </a:r>
          </a:p>
          <a:p>
            <a:pPr lvl="3"/>
            <a:r>
              <a:rPr lang="en-US" dirty="0"/>
              <a:t>Alternative, first time you launch beef, it will prompt you to change password.</a:t>
            </a:r>
          </a:p>
          <a:p>
            <a:pPr lvl="2"/>
            <a:r>
              <a:rPr lang="en-US" dirty="0"/>
              <a:t>Visit: </a:t>
            </a:r>
            <a:r>
              <a:rPr lang="en-US" dirty="0">
                <a:hlinkClick r:id="rId4"/>
              </a:rPr>
              <a:t>https://ngrok.com/download</a:t>
            </a:r>
            <a:r>
              <a:rPr lang="en-US" dirty="0"/>
              <a:t> To download </a:t>
            </a:r>
            <a:r>
              <a:rPr lang="en-US" dirty="0" err="1"/>
              <a:t>ngrok</a:t>
            </a:r>
            <a:r>
              <a:rPr lang="en-US" dirty="0"/>
              <a:t>. Sign up for a free user account and add the authentication token – using the syntax shown on site. </a:t>
            </a:r>
          </a:p>
        </p:txBody>
      </p:sp>
      <p:pic>
        <p:nvPicPr>
          <p:cNvPr id="2" name="Picture 4" descr="Introducing BeEF · beefproject/beef Wiki · GitHub">
            <a:extLst>
              <a:ext uri="{FF2B5EF4-FFF2-40B4-BE49-F238E27FC236}">
                <a16:creationId xmlns:a16="http://schemas.microsoft.com/office/drawing/2014/main" id="{2129E8B2-F92D-0440-426E-F1E2FDCDF95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3212" y="31459"/>
            <a:ext cx="2310256" cy="17211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68954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2513012" y="570450"/>
            <a:ext cx="9144001" cy="1371600"/>
          </a:xfrm>
        </p:spPr>
        <p:txBody>
          <a:bodyPr/>
          <a:lstStyle/>
          <a:p>
            <a:r>
              <a:rPr lang="en-US" dirty="0"/>
              <a:t>Quick tutorial on how to use</a:t>
            </a:r>
          </a:p>
        </p:txBody>
      </p:sp>
      <p:sp>
        <p:nvSpPr>
          <p:cNvPr id="14" name="Content Placeholder 13"/>
          <p:cNvSpPr>
            <a:spLocks noGrp="1"/>
          </p:cNvSpPr>
          <p:nvPr>
            <p:ph idx="1"/>
          </p:nvPr>
        </p:nvSpPr>
        <p:spPr>
          <a:xfrm>
            <a:off x="1522413" y="1904999"/>
            <a:ext cx="9448799" cy="4114801"/>
          </a:xfrm>
        </p:spPr>
        <p:txBody>
          <a:bodyPr>
            <a:normAutofit fontScale="85000" lnSpcReduction="20000"/>
          </a:bodyPr>
          <a:lstStyle/>
          <a:p>
            <a:pPr lvl="2"/>
            <a:r>
              <a:rPr lang="en-US" dirty="0"/>
              <a:t>First, make sure your firewalls and antivirus software are temporarily disabled on attack and target devices.</a:t>
            </a:r>
          </a:p>
          <a:p>
            <a:pPr lvl="2"/>
            <a:r>
              <a:rPr lang="en-US" dirty="0" err="1"/>
              <a:t>ngrok</a:t>
            </a:r>
            <a:r>
              <a:rPr lang="en-US" dirty="0"/>
              <a:t> http 3000 (starts port forwarding service)</a:t>
            </a:r>
          </a:p>
          <a:p>
            <a:pPr lvl="2"/>
            <a:r>
              <a:rPr lang="en-US" dirty="0"/>
              <a:t>Take the forwarding address (copy after https://) ex:</a:t>
            </a:r>
          </a:p>
          <a:p>
            <a:pPr lvl="3"/>
            <a:r>
              <a:rPr lang="en-US" dirty="0"/>
              <a:t>f127-47-44-184-221.ngrok-free.ap</a:t>
            </a:r>
          </a:p>
          <a:p>
            <a:pPr lvl="2"/>
            <a:r>
              <a:rPr lang="en-US" dirty="0"/>
              <a:t>Type ./beef</a:t>
            </a:r>
          </a:p>
          <a:p>
            <a:pPr lvl="2"/>
            <a:r>
              <a:rPr lang="en-US" dirty="0"/>
              <a:t>Type </a:t>
            </a:r>
            <a:r>
              <a:rPr lang="en-US" dirty="0" err="1"/>
              <a:t>gedit</a:t>
            </a:r>
            <a:r>
              <a:rPr lang="en-US" dirty="0"/>
              <a:t> </a:t>
            </a:r>
            <a:r>
              <a:rPr lang="en-US" dirty="0" err="1"/>
              <a:t>config.yaml</a:t>
            </a:r>
            <a:r>
              <a:rPr lang="en-US" dirty="0"/>
              <a:t> (or use your preferred text editor)</a:t>
            </a:r>
          </a:p>
          <a:p>
            <a:pPr lvl="2"/>
            <a:r>
              <a:rPr lang="en-US" dirty="0"/>
              <a:t>Remove the hash (#) for the “public:” host ports. </a:t>
            </a:r>
          </a:p>
          <a:p>
            <a:pPr lvl="2"/>
            <a:r>
              <a:rPr lang="en-US" dirty="0"/>
              <a:t>Copy the forwarding URL to the public host, port: “443”, and https: true</a:t>
            </a:r>
          </a:p>
          <a:p>
            <a:pPr lvl="2"/>
            <a:r>
              <a:rPr lang="en-US" dirty="0"/>
              <a:t>Save and enter ./beef again to start program</a:t>
            </a:r>
          </a:p>
          <a:p>
            <a:pPr lvl="2"/>
            <a:r>
              <a:rPr lang="en-US" dirty="0"/>
              <a:t>Copy UI URL for 127.0.0.1 network and open in attack browser</a:t>
            </a:r>
          </a:p>
          <a:p>
            <a:pPr lvl="2"/>
            <a:r>
              <a:rPr lang="en-US" dirty="0"/>
              <a:t>Ex: http://127.0.0.1:3000/ui/panel &amp; login to the GUI using your beef credentials</a:t>
            </a:r>
          </a:p>
          <a:p>
            <a:pPr lvl="2"/>
            <a:r>
              <a:rPr lang="en-US" dirty="0"/>
              <a:t>Paste the forwarding URL from </a:t>
            </a:r>
            <a:r>
              <a:rPr lang="en-US" dirty="0" err="1"/>
              <a:t>ngrok</a:t>
            </a:r>
            <a:r>
              <a:rPr lang="en-US" dirty="0"/>
              <a:t>, to the beef test site </a:t>
            </a:r>
            <a:r>
              <a:rPr lang="en-US" dirty="0" err="1"/>
              <a:t>url</a:t>
            </a:r>
            <a:r>
              <a:rPr lang="en-US" dirty="0"/>
              <a:t> below:</a:t>
            </a:r>
          </a:p>
          <a:p>
            <a:pPr lvl="2"/>
            <a:r>
              <a:rPr lang="en-US" dirty="0"/>
              <a:t>http://(FORWARDING URL)/demos/butcher/index.html</a:t>
            </a:r>
          </a:p>
          <a:p>
            <a:pPr lvl="2"/>
            <a:r>
              <a:rPr lang="en-US" dirty="0"/>
              <a:t>Open in external target browser</a:t>
            </a:r>
          </a:p>
          <a:p>
            <a:pPr lvl="2"/>
            <a:r>
              <a:rPr lang="en-US" dirty="0"/>
              <a:t>If you see the butcher page appear your browser has been hooked and can start executing modules from the attack GUI interface.</a:t>
            </a:r>
          </a:p>
          <a:p>
            <a:pPr lvl="2"/>
            <a:endParaRPr lang="en-US" dirty="0"/>
          </a:p>
          <a:p>
            <a:pPr marL="463550" lvl="2" indent="0">
              <a:buNone/>
            </a:pPr>
            <a:endParaRPr lang="en-US" dirty="0"/>
          </a:p>
        </p:txBody>
      </p:sp>
      <p:pic>
        <p:nvPicPr>
          <p:cNvPr id="2" name="Picture 4" descr="Introducing BeEF · beefproject/beef Wiki · GitHub">
            <a:extLst>
              <a:ext uri="{FF2B5EF4-FFF2-40B4-BE49-F238E27FC236}">
                <a16:creationId xmlns:a16="http://schemas.microsoft.com/office/drawing/2014/main" id="{2129E8B2-F92D-0440-426E-F1E2FDCDF9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212" y="31459"/>
            <a:ext cx="2310256" cy="172114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498C519F-E6F1-FD07-536B-318DD6768C06}"/>
              </a:ext>
            </a:extLst>
          </p:cNvPr>
          <p:cNvPicPr>
            <a:picLocks noChangeAspect="1"/>
          </p:cNvPicPr>
          <p:nvPr/>
        </p:nvPicPr>
        <p:blipFill>
          <a:blip r:embed="rId4"/>
          <a:stretch>
            <a:fillRect/>
          </a:stretch>
        </p:blipFill>
        <p:spPr>
          <a:xfrm>
            <a:off x="8959038" y="-8965"/>
            <a:ext cx="3229787" cy="1721141"/>
          </a:xfrm>
          <a:prstGeom prst="rect">
            <a:avLst/>
          </a:prstGeom>
        </p:spPr>
      </p:pic>
    </p:spTree>
    <p:extLst>
      <p:ext uri="{BB962C8B-B14F-4D97-AF65-F5344CB8AC3E}">
        <p14:creationId xmlns:p14="http://schemas.microsoft.com/office/powerpoint/2010/main" val="30770402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Blue atom design templat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3">
          <a:schemeClr val="lt1"/>
        </a:lnRef>
        <a:fillRef idx="1">
          <a:schemeClr val="accent5"/>
        </a:fillRef>
        <a:effectRef idx="1">
          <a:schemeClr val="accent5"/>
        </a:effectRef>
        <a:fontRef idx="minor">
          <a:schemeClr val="lt1"/>
        </a:fontRef>
      </a:style>
    </a:spDef>
    <a:lnDef>
      <a:spPr>
        <a:ln>
          <a:solidFill>
            <a:schemeClr val="accent5"/>
          </a:solidFill>
        </a:ln>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lue atom design slides.potx" id="{20958743-FA80-43E5-9586-B48EF2BE42B5}" vid="{6B9132C0-2E4C-4DF6-B21A-C2322474BD21}"/>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875BD71-4A33-4FB7-88CA-777C4D9E6EE5}">
  <ds:schemaRefs>
    <ds:schemaRef ds:uri="http://schemas.microsoft.com/sharepoint/v3/contenttype/forms"/>
  </ds:schemaRefs>
</ds:datastoreItem>
</file>

<file path=customXml/itemProps2.xml><?xml version="1.0" encoding="utf-8"?>
<ds:datastoreItem xmlns:ds="http://schemas.openxmlformats.org/officeDocument/2006/customXml" ds:itemID="{3049C11C-71DC-49B6-ACD8-27E3AE088D14}">
  <ds:schemaRefs>
    <ds:schemaRef ds:uri="http://schemas.microsoft.com/office/2006/documentManagement/types"/>
    <ds:schemaRef ds:uri="http://schemas.microsoft.com/office/2006/metadata/properties"/>
    <ds:schemaRef ds:uri="http://purl.org/dc/elements/1.1/"/>
    <ds:schemaRef ds:uri="http://schemas.openxmlformats.org/package/2006/metadata/core-properties"/>
    <ds:schemaRef ds:uri="http://schemas.microsoft.com/office/infopath/2007/PartnerControls"/>
    <ds:schemaRef ds:uri="http://purl.org/dc/terms/"/>
    <ds:schemaRef ds:uri="40262f94-9f35-4ac3-9a90-690165a166b7"/>
    <ds:schemaRef ds:uri="a4f35948-e619-41b3-aa29-22878b09cfd2"/>
    <ds:schemaRef ds:uri="http://www.w3.org/XML/1998/namespace"/>
    <ds:schemaRef ds:uri="http://purl.org/dc/dcmitype/"/>
  </ds:schemaRefs>
</ds:datastoreItem>
</file>

<file path=customXml/itemProps3.xml><?xml version="1.0" encoding="utf-8"?>
<ds:datastoreItem xmlns:ds="http://schemas.openxmlformats.org/officeDocument/2006/customXml" ds:itemID="{51F78577-2839-4BFF-9EC7-673BD8FEBD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Blue atom design slides</Template>
  <TotalTime>873</TotalTime>
  <Words>2101</Words>
  <Application>Microsoft Office PowerPoint</Application>
  <PresentationFormat>Custom</PresentationFormat>
  <Paragraphs>139</Paragraphs>
  <Slides>11</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Google Sans</vt:lpstr>
      <vt:lpstr>Blue atom design template</vt:lpstr>
      <vt:lpstr>Analyze &amp; Demo Tool</vt:lpstr>
      <vt:lpstr>What is its history and background?</vt:lpstr>
      <vt:lpstr>What is it used for?</vt:lpstr>
      <vt:lpstr>When and where would it be used?</vt:lpstr>
      <vt:lpstr>Why is it a good tool for an ethical hacker?</vt:lpstr>
      <vt:lpstr>Features of BeEF</vt:lpstr>
      <vt:lpstr>Features of BeEF</vt:lpstr>
      <vt:lpstr>Quick tutorial on how to install</vt:lpstr>
      <vt:lpstr>Quick tutorial on how to use</vt:lpstr>
      <vt:lpstr>How to protect yourself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Analyze &amp; Demo Tool</dc:title>
  <dc:creator>Jorael Jamison</dc:creator>
  <cp:lastModifiedBy>Jorael R Jamison</cp:lastModifiedBy>
  <cp:revision>67</cp:revision>
  <dcterms:created xsi:type="dcterms:W3CDTF">2023-04-22T03:03:47Z</dcterms:created>
  <dcterms:modified xsi:type="dcterms:W3CDTF">2023-04-24T22:15:37Z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74069000</vt:r8>
  </property>
  <property fmtid="{D5CDD505-2E9C-101B-9397-08002B2CF9AE}" pid="3" name="HiddenCategoryTags">
    <vt:lpwstr/>
  </property>
  <property fmtid="{D5CDD505-2E9C-101B-9397-08002B2CF9AE}" pid="4" name="InternalTags">
    <vt:lpwstr/>
  </property>
  <property fmtid="{D5CDD505-2E9C-101B-9397-08002B2CF9AE}" pid="5" name="CategoryTags">
    <vt:lpwstr/>
  </property>
  <property fmtid="{D5CDD505-2E9C-101B-9397-08002B2CF9AE}" pid="6" name="Applications">
    <vt:lpwstr/>
  </property>
  <property fmtid="{D5CDD505-2E9C-101B-9397-08002B2CF9AE}" pid="7" name="CampaignTags">
    <vt:lpwstr/>
  </property>
  <property fmtid="{D5CDD505-2E9C-101B-9397-08002B2CF9AE}" pid="8" name="ScenarioTags">
    <vt:lpwstr/>
  </property>
  <property fmtid="{D5CDD505-2E9C-101B-9397-08002B2CF9AE}" pid="9" name="ContentTypeId">
    <vt:lpwstr>0x010100AA3F7D94069FF64A86F7DFF56D60E3BE</vt:lpwstr>
  </property>
  <property fmtid="{D5CDD505-2E9C-101B-9397-08002B2CF9AE}" pid="10" name="FeatureTags">
    <vt:lpwstr/>
  </property>
  <property fmtid="{D5CDD505-2E9C-101B-9397-08002B2CF9AE}" pid="11" name="LocalizationTags">
    <vt:lpwstr/>
  </property>
</Properties>
</file>