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7"/>
  </p:sldMasterIdLst>
  <p:notesMasterIdLst>
    <p:notesMasterId r:id="rId16"/>
  </p:notesMasterIdLst>
  <p:handoutMasterIdLst>
    <p:handoutMasterId r:id="rId17"/>
  </p:handoutMasterIdLst>
  <p:sldIdLst>
    <p:sldId id="260" r:id="rId8"/>
    <p:sldId id="280" r:id="rId9"/>
    <p:sldId id="286" r:id="rId10"/>
    <p:sldId id="282" r:id="rId11"/>
    <p:sldId id="283" r:id="rId12"/>
    <p:sldId id="281" r:id="rId13"/>
    <p:sldId id="285" r:id="rId14"/>
    <p:sldId id="287" r:id="rId15"/>
  </p:sldIdLst>
  <p:sldSz cx="12190413" cy="6858000"/>
  <p:notesSz cx="6858000" cy="9144000"/>
  <p:custDataLst>
    <p:tags r:id="rId18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FFFFF"/>
    <a:srgbClr val="000000"/>
    <a:srgbClr val="FFCC00"/>
    <a:srgbClr val="FF6600"/>
    <a:srgbClr val="FF0000"/>
    <a:srgbClr val="FF0099"/>
    <a:srgbClr val="CC3399"/>
    <a:srgbClr val="660066"/>
    <a:srgbClr val="66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9" autoAdjust="0"/>
  </p:normalViewPr>
  <p:slideViewPr>
    <p:cSldViewPr showGuides="1">
      <p:cViewPr varScale="1">
        <p:scale>
          <a:sx n="82" d="100"/>
          <a:sy n="82" d="100"/>
        </p:scale>
        <p:origin x="720" y="10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  <a:endParaRPr lang="en-GB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Master subtitle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  <a:endParaRPr lang="en-GB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subtitle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800" y="1706400"/>
            <a:ext cx="9312374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5711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 userDrawn="1">
          <p15:clr>
            <a:srgbClr val="F26B43"/>
          </p15:clr>
        </p15:guide>
        <p15:guide id="2" pos="3896" userDrawn="1">
          <p15:clr>
            <a:srgbClr val="F26B43"/>
          </p15:clr>
        </p15:guide>
        <p15:guide id="3" pos="4205" userDrawn="1">
          <p15:clr>
            <a:srgbClr val="F26B43"/>
          </p15:clr>
        </p15:guide>
        <p15:guide id="4" pos="6984" userDrawn="1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42678" y="-136004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endParaRPr lang="en-GB" dirty="0"/>
          </a:p>
        </p:txBody>
      </p:sp>
      <p:sp>
        <p:nvSpPr>
          <p:cNvPr id="113676" name="text" descr="{&quot;templafy&quot;:{&quot;id&quot;:&quot;200fc201-9004-4215-ada7-b2360008bfe0&quot;}}" title="UserProfile.Offices.Workarea_{{DocumentLanguage}}"/>
          <p:cNvSpPr>
            <a:spLocks noChangeArrowheads="1"/>
          </p:cNvSpPr>
          <p:nvPr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en-GB" sz="700" b="1" dirty="0">
                <a:solidFill>
                  <a:schemeClr val="bg1"/>
                </a:solidFill>
                <a:latin typeface="+mn-lt"/>
              </a:rPr>
              <a:t>DTU Wind</a:t>
            </a:r>
          </a:p>
        </p:txBody>
      </p:sp>
      <p:sp>
        <p:nvSpPr>
          <p:cNvPr id="5" name="date" descr="{&quot;templafy&quot;:{&quot;id&quot;:&quot;70d15748-2402-426d-938e-9ee9c7ffcb44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8 November 2022</a:t>
            </a:r>
          </a:p>
        </p:txBody>
      </p:sp>
      <p:sp>
        <p:nvSpPr>
          <p:cNvPr id="7" name="text" descr="{&quot;templafy&quot;:{&quot;id&quot;:&quot;c5d933f3-13ee-4215-923c-4dec843af19c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endParaRPr lang="en-GB" sz="7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88CE6942-A17C-4247-86C6-41FACF7E9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endParaRPr lang="en-GB" dirty="0"/>
          </a:p>
          <a:p>
            <a:endParaRPr lang="en-GB" dirty="0"/>
          </a:p>
          <a:p>
            <a:r>
              <a:rPr lang="en-GB" sz="4800" dirty="0"/>
              <a:t>Loads Forecasting using nacelle-based LiDAR</a:t>
            </a:r>
          </a:p>
          <a:p>
            <a:endParaRPr lang="en-GB" dirty="0"/>
          </a:p>
          <a:p>
            <a:r>
              <a:rPr lang="en-GB" dirty="0"/>
              <a:t>46500 Probabilistic Methods in Wind Energy – Final Project</a:t>
            </a:r>
          </a:p>
          <a:p>
            <a:r>
              <a:rPr lang="en-GB" dirty="0"/>
              <a:t>Prasanna Srinivasan, Joram de Vries, Lennard </a:t>
            </a:r>
            <a:r>
              <a:rPr lang="en-GB" dirty="0" err="1"/>
              <a:t>Mascini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1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20714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1E114-141C-499A-8D76-AD728009E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B24B7-CA0B-4B69-8230-361BD68A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AU" dirty="0"/>
              <a:t>Scope and Goals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Understanding the Data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FFNN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Multi-Lagged Discrete Model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LSTM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D40D4-70B0-43F3-9BB1-99F7C9CC5C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9F1650B-3DCE-0D34-6493-9144C4740B8D}"/>
              </a:ext>
            </a:extLst>
          </p:cNvPr>
          <p:cNvSpPr/>
          <p:nvPr/>
        </p:nvSpPr>
        <p:spPr bwMode="auto">
          <a:xfrm>
            <a:off x="1270670" y="5661248"/>
            <a:ext cx="288032" cy="28803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CB461B-9781-A328-CAAA-6B6DA3C1F75B}"/>
              </a:ext>
            </a:extLst>
          </p:cNvPr>
          <p:cNvSpPr/>
          <p:nvPr/>
        </p:nvSpPr>
        <p:spPr bwMode="auto">
          <a:xfrm>
            <a:off x="2422798" y="5661248"/>
            <a:ext cx="288032" cy="28803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134531C-E87C-D893-CC45-401F3F3630CC}"/>
              </a:ext>
            </a:extLst>
          </p:cNvPr>
          <p:cNvSpPr/>
          <p:nvPr/>
        </p:nvSpPr>
        <p:spPr bwMode="auto">
          <a:xfrm>
            <a:off x="3574926" y="5661248"/>
            <a:ext cx="288032" cy="28803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7253E4-7015-8368-DD68-4A188C53F393}"/>
              </a:ext>
            </a:extLst>
          </p:cNvPr>
          <p:cNvSpPr/>
          <p:nvPr/>
        </p:nvSpPr>
        <p:spPr bwMode="auto">
          <a:xfrm>
            <a:off x="4728964" y="5662871"/>
            <a:ext cx="288032" cy="28803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23D373-6277-DFD4-07EB-F18C820EFB6C}"/>
              </a:ext>
            </a:extLst>
          </p:cNvPr>
          <p:cNvSpPr/>
          <p:nvPr/>
        </p:nvSpPr>
        <p:spPr bwMode="auto">
          <a:xfrm>
            <a:off x="5881092" y="5661248"/>
            <a:ext cx="288032" cy="28803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63DB56-AA3C-0122-DBF9-82BC34F7F5A5}"/>
              </a:ext>
            </a:extLst>
          </p:cNvPr>
          <p:cNvSpPr/>
          <p:nvPr/>
        </p:nvSpPr>
        <p:spPr bwMode="auto">
          <a:xfrm>
            <a:off x="7033220" y="5662871"/>
            <a:ext cx="288032" cy="28803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2FC08F-7692-A8B3-837A-8F2E15C67B2D}"/>
              </a:ext>
            </a:extLst>
          </p:cNvPr>
          <p:cNvSpPr txBox="1"/>
          <p:nvPr/>
        </p:nvSpPr>
        <p:spPr>
          <a:xfrm>
            <a:off x="1054646" y="6075041"/>
            <a:ext cx="7200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dirty="0">
                <a:solidFill>
                  <a:srgbClr val="990000"/>
                </a:solidFill>
                <a:latin typeface="+mn-lt"/>
              </a:rPr>
              <a:t>Scope</a:t>
            </a:r>
            <a:endParaRPr lang="nl-NL" dirty="0" err="1">
              <a:solidFill>
                <a:srgbClr val="990000"/>
              </a:solidFill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B3E8E7-BF37-BB8D-86A2-B029EECBC788}"/>
              </a:ext>
            </a:extLst>
          </p:cNvPr>
          <p:cNvSpPr txBox="1"/>
          <p:nvPr/>
        </p:nvSpPr>
        <p:spPr>
          <a:xfrm>
            <a:off x="2206774" y="6075041"/>
            <a:ext cx="7200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dirty="0">
                <a:solidFill>
                  <a:srgbClr val="990000"/>
                </a:solidFill>
                <a:latin typeface="+mn-lt"/>
              </a:rPr>
              <a:t>Data</a:t>
            </a:r>
            <a:endParaRPr lang="nl-NL" dirty="0" err="1">
              <a:solidFill>
                <a:srgbClr val="990000"/>
              </a:solidFill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155A8-1487-1ABD-85B6-D51CAAAFE4EC}"/>
              </a:ext>
            </a:extLst>
          </p:cNvPr>
          <p:cNvSpPr txBox="1"/>
          <p:nvPr/>
        </p:nvSpPr>
        <p:spPr>
          <a:xfrm>
            <a:off x="3358902" y="6075040"/>
            <a:ext cx="7200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dirty="0">
                <a:solidFill>
                  <a:srgbClr val="990000"/>
                </a:solidFill>
                <a:latin typeface="+mn-lt"/>
              </a:rPr>
              <a:t>FFNN</a:t>
            </a:r>
            <a:endParaRPr lang="nl-NL" dirty="0" err="1">
              <a:solidFill>
                <a:srgbClr val="990000"/>
              </a:solidFill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F7BE01-6A7C-9C33-4948-E32AF6F5EF6E}"/>
              </a:ext>
            </a:extLst>
          </p:cNvPr>
          <p:cNvSpPr txBox="1"/>
          <p:nvPr/>
        </p:nvSpPr>
        <p:spPr>
          <a:xfrm>
            <a:off x="4512940" y="6075040"/>
            <a:ext cx="7200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dirty="0">
                <a:solidFill>
                  <a:srgbClr val="990000"/>
                </a:solidFill>
                <a:latin typeface="+mn-lt"/>
              </a:rPr>
              <a:t>MLDM</a:t>
            </a:r>
            <a:endParaRPr lang="nl-NL" dirty="0" err="1">
              <a:solidFill>
                <a:srgbClr val="990000"/>
              </a:solidFill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A9398D-2D3B-FBC5-72F5-89AFDC2D043F}"/>
              </a:ext>
            </a:extLst>
          </p:cNvPr>
          <p:cNvSpPr txBox="1"/>
          <p:nvPr/>
        </p:nvSpPr>
        <p:spPr>
          <a:xfrm>
            <a:off x="5638825" y="6075040"/>
            <a:ext cx="7200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dirty="0">
                <a:solidFill>
                  <a:srgbClr val="990000"/>
                </a:solidFill>
                <a:latin typeface="+mn-lt"/>
              </a:rPr>
              <a:t>LSTM</a:t>
            </a:r>
            <a:endParaRPr lang="nl-NL" dirty="0" err="1">
              <a:solidFill>
                <a:srgbClr val="990000"/>
              </a:solidFill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185FFD-B3FE-82A7-D6C4-5BD2DC84C6B3}"/>
              </a:ext>
            </a:extLst>
          </p:cNvPr>
          <p:cNvSpPr txBox="1"/>
          <p:nvPr/>
        </p:nvSpPr>
        <p:spPr>
          <a:xfrm>
            <a:off x="6817196" y="6075040"/>
            <a:ext cx="72008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dirty="0">
                <a:solidFill>
                  <a:srgbClr val="990000"/>
                </a:solidFill>
                <a:latin typeface="+mn-lt"/>
              </a:rPr>
              <a:t>Further Plans</a:t>
            </a:r>
            <a:endParaRPr lang="nl-NL" dirty="0" err="1">
              <a:solidFill>
                <a:srgbClr val="990000"/>
              </a:solidFill>
              <a:latin typeface="+mn-lt"/>
            </a:endParaRPr>
          </a:p>
        </p:txBody>
      </p:sp>
      <p:pic>
        <p:nvPicPr>
          <p:cNvPr id="18" name="Picture 17" descr="A wind turbine with a screen&#10;&#10;Description automatically generated">
            <a:extLst>
              <a:ext uri="{FF2B5EF4-FFF2-40B4-BE49-F238E27FC236}">
                <a16:creationId xmlns:a16="http://schemas.microsoft.com/office/drawing/2014/main" id="{0D5D8713-6649-9436-B53B-48D8C2C88F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899" y="1477451"/>
            <a:ext cx="6298770" cy="354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258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D18E0-67A4-5A4D-28F2-38B67E73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and Goals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DBA35-11B2-3566-1341-587B6A221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2678" y="1484784"/>
            <a:ext cx="3960366" cy="3378784"/>
          </a:xfrm>
        </p:spPr>
        <p:txBody>
          <a:bodyPr/>
          <a:lstStyle/>
          <a:p>
            <a:r>
              <a:rPr lang="nl-NL" dirty="0"/>
              <a:t>Lidar data available from 2-beam and 4-beam lidars</a:t>
            </a:r>
          </a:p>
          <a:p>
            <a:r>
              <a:rPr lang="nl-NL" dirty="0"/>
              <a:t>Forecast structural loads using lidar data</a:t>
            </a:r>
          </a:p>
          <a:p>
            <a:r>
              <a:rPr lang="nl-NL" dirty="0"/>
              <a:t>Use a few modelling approaches and pick the best</a:t>
            </a:r>
          </a:p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AC8945-CDD1-451E-C12D-19375D7A8D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3F08BC-C652-9AE3-1A79-97EA46BE3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334" y="945043"/>
            <a:ext cx="4715129" cy="4362037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981AD4C-5EFA-56DB-8194-11AFC4DF642C}"/>
              </a:ext>
            </a:extLst>
          </p:cNvPr>
          <p:cNvSpPr/>
          <p:nvPr/>
        </p:nvSpPr>
        <p:spPr bwMode="auto">
          <a:xfrm>
            <a:off x="1270670" y="5661248"/>
            <a:ext cx="288032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3D5C07A-FE9B-5A3B-0876-128991FBDD20}"/>
              </a:ext>
            </a:extLst>
          </p:cNvPr>
          <p:cNvSpPr/>
          <p:nvPr/>
        </p:nvSpPr>
        <p:spPr bwMode="auto">
          <a:xfrm>
            <a:off x="2422798" y="5661248"/>
            <a:ext cx="288032" cy="28803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15A698-FCB4-5389-074C-24A276B0B42A}"/>
              </a:ext>
            </a:extLst>
          </p:cNvPr>
          <p:cNvSpPr/>
          <p:nvPr/>
        </p:nvSpPr>
        <p:spPr bwMode="auto">
          <a:xfrm>
            <a:off x="3574926" y="5661248"/>
            <a:ext cx="288032" cy="28803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5A313F-A85E-8D7C-56DD-1C7884C84D9B}"/>
              </a:ext>
            </a:extLst>
          </p:cNvPr>
          <p:cNvSpPr/>
          <p:nvPr/>
        </p:nvSpPr>
        <p:spPr bwMode="auto">
          <a:xfrm>
            <a:off x="4728964" y="5662871"/>
            <a:ext cx="288032" cy="28803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4ED356D-D4BB-C0DA-34A9-64D831FB78BD}"/>
              </a:ext>
            </a:extLst>
          </p:cNvPr>
          <p:cNvSpPr/>
          <p:nvPr/>
        </p:nvSpPr>
        <p:spPr bwMode="auto">
          <a:xfrm>
            <a:off x="5881092" y="5661248"/>
            <a:ext cx="288032" cy="28803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6CF2F45-D4D5-9E1C-BEE1-C9ACEA03EE6E}"/>
              </a:ext>
            </a:extLst>
          </p:cNvPr>
          <p:cNvSpPr/>
          <p:nvPr/>
        </p:nvSpPr>
        <p:spPr bwMode="auto">
          <a:xfrm>
            <a:off x="7033220" y="5662871"/>
            <a:ext cx="288032" cy="28803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261ED6-9024-A3D6-19C3-6175F6BC76EE}"/>
              </a:ext>
            </a:extLst>
          </p:cNvPr>
          <p:cNvSpPr txBox="1"/>
          <p:nvPr/>
        </p:nvSpPr>
        <p:spPr>
          <a:xfrm>
            <a:off x="1054646" y="6075041"/>
            <a:ext cx="7200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dirty="0">
                <a:solidFill>
                  <a:srgbClr val="990000"/>
                </a:solidFill>
                <a:latin typeface="+mn-lt"/>
              </a:rPr>
              <a:t>Scope</a:t>
            </a:r>
            <a:endParaRPr lang="nl-NL" dirty="0" err="1">
              <a:solidFill>
                <a:srgbClr val="990000"/>
              </a:solidFill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35B94C-4A5A-4C58-D334-E955A6BDCDA6}"/>
              </a:ext>
            </a:extLst>
          </p:cNvPr>
          <p:cNvSpPr txBox="1"/>
          <p:nvPr/>
        </p:nvSpPr>
        <p:spPr>
          <a:xfrm>
            <a:off x="2206774" y="6075041"/>
            <a:ext cx="7200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dirty="0">
                <a:solidFill>
                  <a:srgbClr val="990000"/>
                </a:solidFill>
                <a:latin typeface="+mn-lt"/>
              </a:rPr>
              <a:t>Data</a:t>
            </a:r>
            <a:endParaRPr lang="nl-NL" dirty="0" err="1">
              <a:solidFill>
                <a:srgbClr val="990000"/>
              </a:solidFill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D3DCD6-F9BA-1181-DED5-91BDCFFFEF6F}"/>
              </a:ext>
            </a:extLst>
          </p:cNvPr>
          <p:cNvSpPr txBox="1"/>
          <p:nvPr/>
        </p:nvSpPr>
        <p:spPr>
          <a:xfrm>
            <a:off x="3358902" y="6075040"/>
            <a:ext cx="7200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dirty="0">
                <a:solidFill>
                  <a:srgbClr val="990000"/>
                </a:solidFill>
                <a:latin typeface="+mn-lt"/>
              </a:rPr>
              <a:t>FFNN</a:t>
            </a:r>
            <a:endParaRPr lang="nl-NL" dirty="0" err="1">
              <a:solidFill>
                <a:srgbClr val="990000"/>
              </a:solidFill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EB79FA-CB99-8DCB-5294-33CAC66FBA6D}"/>
              </a:ext>
            </a:extLst>
          </p:cNvPr>
          <p:cNvSpPr txBox="1"/>
          <p:nvPr/>
        </p:nvSpPr>
        <p:spPr>
          <a:xfrm>
            <a:off x="4512940" y="6075040"/>
            <a:ext cx="7200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dirty="0">
                <a:solidFill>
                  <a:srgbClr val="990000"/>
                </a:solidFill>
                <a:latin typeface="+mn-lt"/>
              </a:rPr>
              <a:t>MLDM</a:t>
            </a:r>
            <a:endParaRPr lang="nl-NL" dirty="0" err="1">
              <a:solidFill>
                <a:srgbClr val="990000"/>
              </a:solidFill>
              <a:latin typeface="+mn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7C2A58-AC16-A87D-8CB7-215BCB5C90E9}"/>
              </a:ext>
            </a:extLst>
          </p:cNvPr>
          <p:cNvSpPr txBox="1"/>
          <p:nvPr/>
        </p:nvSpPr>
        <p:spPr>
          <a:xfrm>
            <a:off x="5638825" y="6075040"/>
            <a:ext cx="7200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dirty="0">
                <a:solidFill>
                  <a:srgbClr val="990000"/>
                </a:solidFill>
                <a:latin typeface="+mn-lt"/>
              </a:rPr>
              <a:t>LSTM</a:t>
            </a:r>
            <a:endParaRPr lang="nl-NL" dirty="0" err="1">
              <a:solidFill>
                <a:srgbClr val="990000"/>
              </a:solidFill>
              <a:latin typeface="+mn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7B6E49-F9DB-5984-F552-035E04AD2418}"/>
              </a:ext>
            </a:extLst>
          </p:cNvPr>
          <p:cNvSpPr txBox="1"/>
          <p:nvPr/>
        </p:nvSpPr>
        <p:spPr>
          <a:xfrm>
            <a:off x="6817196" y="6075040"/>
            <a:ext cx="72008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dirty="0">
                <a:solidFill>
                  <a:srgbClr val="990000"/>
                </a:solidFill>
                <a:latin typeface="+mn-lt"/>
              </a:rPr>
              <a:t>Further Plans</a:t>
            </a:r>
            <a:endParaRPr lang="nl-NL" dirty="0" err="1">
              <a:solidFill>
                <a:srgbClr val="99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7048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F9C99-D02F-A665-2773-861D9B140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data</a:t>
            </a:r>
            <a:endParaRPr lang="nl-NL" dirty="0"/>
          </a:p>
        </p:txBody>
      </p:sp>
      <p:pic>
        <p:nvPicPr>
          <p:cNvPr id="6" name="Content Placeholder 5" descr="A blue graph with white text&#10;&#10;Description automatically generated">
            <a:extLst>
              <a:ext uri="{FF2B5EF4-FFF2-40B4-BE49-F238E27FC236}">
                <a16:creationId xmlns:a16="http://schemas.microsoft.com/office/drawing/2014/main" id="{546798AF-25A2-954C-531C-5570D01E2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145" y="55805"/>
            <a:ext cx="4019533" cy="287257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826FE-22C3-8103-499A-C05D66B01C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8" name="Picture 7" descr="A graph of a wind speed&#10;&#10;Description automatically generated">
            <a:extLst>
              <a:ext uri="{FF2B5EF4-FFF2-40B4-BE49-F238E27FC236}">
                <a16:creationId xmlns:a16="http://schemas.microsoft.com/office/drawing/2014/main" id="{4A861F4E-EAEF-E5FA-2AAF-4069F574DE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567" y="3060984"/>
            <a:ext cx="4168562" cy="3451764"/>
          </a:xfrm>
          <a:prstGeom prst="rect">
            <a:avLst/>
          </a:prstGeom>
        </p:spPr>
      </p:pic>
      <p:pic>
        <p:nvPicPr>
          <p:cNvPr id="10" name="Picture 9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EA42BDA7-99F7-52C0-79DF-15EFC1E7E7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830" y="3069032"/>
            <a:ext cx="4849429" cy="2576684"/>
          </a:xfrm>
          <a:prstGeom prst="rect">
            <a:avLst/>
          </a:prstGeom>
        </p:spPr>
      </p:pic>
      <p:pic>
        <p:nvPicPr>
          <p:cNvPr id="5" name="Picture 4" descr="A graph with blue lines&#10;&#10;Description automatically generated">
            <a:extLst>
              <a:ext uri="{FF2B5EF4-FFF2-40B4-BE49-F238E27FC236}">
                <a16:creationId xmlns:a16="http://schemas.microsoft.com/office/drawing/2014/main" id="{8EB181B3-E402-57DA-BD62-CA00D962BA7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89" y="859641"/>
            <a:ext cx="4511031" cy="2204521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17978B2B-E29A-F0E4-D62F-C7D92F726143}"/>
              </a:ext>
            </a:extLst>
          </p:cNvPr>
          <p:cNvSpPr/>
          <p:nvPr/>
        </p:nvSpPr>
        <p:spPr bwMode="auto">
          <a:xfrm>
            <a:off x="1270670" y="5661248"/>
            <a:ext cx="288032" cy="28803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BFE719F-80E4-DDEF-F2DD-5983174AF3B0}"/>
              </a:ext>
            </a:extLst>
          </p:cNvPr>
          <p:cNvSpPr/>
          <p:nvPr/>
        </p:nvSpPr>
        <p:spPr bwMode="auto">
          <a:xfrm>
            <a:off x="2422798" y="5661248"/>
            <a:ext cx="288032" cy="288032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11680EF-7049-539D-19E0-34ACF0FFD8CD}"/>
              </a:ext>
            </a:extLst>
          </p:cNvPr>
          <p:cNvSpPr/>
          <p:nvPr/>
        </p:nvSpPr>
        <p:spPr bwMode="auto">
          <a:xfrm>
            <a:off x="3574926" y="5661248"/>
            <a:ext cx="288032" cy="28803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05D8FCF-E3CE-19A8-12CF-5C82BC2C2545}"/>
              </a:ext>
            </a:extLst>
          </p:cNvPr>
          <p:cNvSpPr/>
          <p:nvPr/>
        </p:nvSpPr>
        <p:spPr bwMode="auto">
          <a:xfrm>
            <a:off x="4728964" y="5662871"/>
            <a:ext cx="288032" cy="28803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2FCA865-047E-F702-FD4B-4940E664525B}"/>
              </a:ext>
            </a:extLst>
          </p:cNvPr>
          <p:cNvSpPr/>
          <p:nvPr/>
        </p:nvSpPr>
        <p:spPr bwMode="auto">
          <a:xfrm>
            <a:off x="5881092" y="5661248"/>
            <a:ext cx="288032" cy="28803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BF49241-6B7B-9BD0-88EA-F87D17B27A6B}"/>
              </a:ext>
            </a:extLst>
          </p:cNvPr>
          <p:cNvSpPr/>
          <p:nvPr/>
        </p:nvSpPr>
        <p:spPr bwMode="auto">
          <a:xfrm>
            <a:off x="7033220" y="5662871"/>
            <a:ext cx="288032" cy="28803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5A7D33-B2DB-EEAC-F784-654073945E96}"/>
              </a:ext>
            </a:extLst>
          </p:cNvPr>
          <p:cNvSpPr txBox="1"/>
          <p:nvPr/>
        </p:nvSpPr>
        <p:spPr>
          <a:xfrm>
            <a:off x="1054646" y="6075041"/>
            <a:ext cx="7200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dirty="0">
                <a:solidFill>
                  <a:srgbClr val="990000"/>
                </a:solidFill>
                <a:latin typeface="+mn-lt"/>
              </a:rPr>
              <a:t>Scope</a:t>
            </a:r>
            <a:endParaRPr lang="nl-NL" dirty="0" err="1">
              <a:solidFill>
                <a:srgbClr val="990000"/>
              </a:solidFill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5F2507-81BD-65B8-FE05-6E86DFC5CB78}"/>
              </a:ext>
            </a:extLst>
          </p:cNvPr>
          <p:cNvSpPr txBox="1"/>
          <p:nvPr/>
        </p:nvSpPr>
        <p:spPr>
          <a:xfrm>
            <a:off x="2206774" y="6075041"/>
            <a:ext cx="7200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dirty="0">
                <a:solidFill>
                  <a:srgbClr val="990000"/>
                </a:solidFill>
                <a:latin typeface="+mn-lt"/>
              </a:rPr>
              <a:t>Data</a:t>
            </a:r>
            <a:endParaRPr lang="nl-NL" dirty="0" err="1">
              <a:solidFill>
                <a:srgbClr val="990000"/>
              </a:solidFill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2F75CF-4555-E2DB-7519-E33FF4670C70}"/>
              </a:ext>
            </a:extLst>
          </p:cNvPr>
          <p:cNvSpPr txBox="1"/>
          <p:nvPr/>
        </p:nvSpPr>
        <p:spPr>
          <a:xfrm>
            <a:off x="3358902" y="6075040"/>
            <a:ext cx="7200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dirty="0">
                <a:solidFill>
                  <a:srgbClr val="990000"/>
                </a:solidFill>
                <a:latin typeface="+mn-lt"/>
              </a:rPr>
              <a:t>FFNN</a:t>
            </a:r>
            <a:endParaRPr lang="nl-NL" dirty="0" err="1">
              <a:solidFill>
                <a:srgbClr val="990000"/>
              </a:solidFill>
              <a:latin typeface="+mn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0BFFEC-6A3F-D6C9-9FD7-542FD36AB121}"/>
              </a:ext>
            </a:extLst>
          </p:cNvPr>
          <p:cNvSpPr txBox="1"/>
          <p:nvPr/>
        </p:nvSpPr>
        <p:spPr>
          <a:xfrm>
            <a:off x="4512940" y="6075040"/>
            <a:ext cx="7200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dirty="0">
                <a:solidFill>
                  <a:srgbClr val="990000"/>
                </a:solidFill>
                <a:latin typeface="+mn-lt"/>
              </a:rPr>
              <a:t>MLDM</a:t>
            </a:r>
            <a:endParaRPr lang="nl-NL" dirty="0" err="1">
              <a:solidFill>
                <a:srgbClr val="990000"/>
              </a:solidFill>
              <a:latin typeface="+mn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A8C759-532A-4892-3582-F30722B60E08}"/>
              </a:ext>
            </a:extLst>
          </p:cNvPr>
          <p:cNvSpPr txBox="1"/>
          <p:nvPr/>
        </p:nvSpPr>
        <p:spPr>
          <a:xfrm>
            <a:off x="5638825" y="6075040"/>
            <a:ext cx="7200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dirty="0">
                <a:solidFill>
                  <a:srgbClr val="990000"/>
                </a:solidFill>
                <a:latin typeface="+mn-lt"/>
              </a:rPr>
              <a:t>LSTM</a:t>
            </a:r>
            <a:endParaRPr lang="nl-NL" dirty="0" err="1">
              <a:solidFill>
                <a:srgbClr val="990000"/>
              </a:solidFill>
              <a:latin typeface="+mn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DFBF4E-AA1E-5145-ED6F-B3BAA93702F8}"/>
              </a:ext>
            </a:extLst>
          </p:cNvPr>
          <p:cNvSpPr txBox="1"/>
          <p:nvPr/>
        </p:nvSpPr>
        <p:spPr>
          <a:xfrm>
            <a:off x="6817196" y="6075040"/>
            <a:ext cx="72008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dirty="0">
                <a:solidFill>
                  <a:srgbClr val="990000"/>
                </a:solidFill>
                <a:latin typeface="+mn-lt"/>
              </a:rPr>
              <a:t>Further Plans</a:t>
            </a:r>
            <a:endParaRPr lang="nl-NL" dirty="0" err="1">
              <a:solidFill>
                <a:srgbClr val="99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6194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F9C99-D02F-A665-2773-861D9B140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 Forward Neural Network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826FE-22C3-8103-499A-C05D66B01C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7" name="Content Placeholder 6" descr="A blue circle with white text&#10;&#10;Description automatically generated">
            <a:extLst>
              <a:ext uri="{FF2B5EF4-FFF2-40B4-BE49-F238E27FC236}">
                <a16:creationId xmlns:a16="http://schemas.microsoft.com/office/drawing/2014/main" id="{1668C8C7-A633-5BE7-4F89-191AEABC0E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302" y="188640"/>
            <a:ext cx="5117460" cy="3326984"/>
          </a:xfrm>
        </p:spPr>
      </p:pic>
      <p:pic>
        <p:nvPicPr>
          <p:cNvPr id="11" name="Picture 10" descr="A graph with a red line and a blue line&#10;&#10;Description automatically generated">
            <a:extLst>
              <a:ext uri="{FF2B5EF4-FFF2-40B4-BE49-F238E27FC236}">
                <a16:creationId xmlns:a16="http://schemas.microsoft.com/office/drawing/2014/main" id="{C6466C4F-0603-165E-DE0F-161CCC0B87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995" y="3506867"/>
            <a:ext cx="4166382" cy="2932289"/>
          </a:xfrm>
          <a:prstGeom prst="rect">
            <a:avLst/>
          </a:prstGeom>
        </p:spPr>
      </p:pic>
      <p:pic>
        <p:nvPicPr>
          <p:cNvPr id="5" name="Picture 4" descr="A graph of a line&#10;&#10;Description automatically generated">
            <a:extLst>
              <a:ext uri="{FF2B5EF4-FFF2-40B4-BE49-F238E27FC236}">
                <a16:creationId xmlns:a16="http://schemas.microsoft.com/office/drawing/2014/main" id="{978CBFA6-5662-9DC5-EFDB-50F88CD70E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34" y="1268759"/>
            <a:ext cx="5782563" cy="3649047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A96E7AB0-9D22-3AA8-A3E3-B423A90AA276}"/>
              </a:ext>
            </a:extLst>
          </p:cNvPr>
          <p:cNvSpPr/>
          <p:nvPr/>
        </p:nvSpPr>
        <p:spPr bwMode="auto">
          <a:xfrm>
            <a:off x="1270670" y="5661248"/>
            <a:ext cx="288032" cy="28803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521DB35-4ED7-CCE7-D1A6-D7696C1E3E3C}"/>
              </a:ext>
            </a:extLst>
          </p:cNvPr>
          <p:cNvSpPr/>
          <p:nvPr/>
        </p:nvSpPr>
        <p:spPr bwMode="auto">
          <a:xfrm>
            <a:off x="2422798" y="5661248"/>
            <a:ext cx="288032" cy="28803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CF12460-665D-C26D-B29A-FC6745F31226}"/>
              </a:ext>
            </a:extLst>
          </p:cNvPr>
          <p:cNvSpPr/>
          <p:nvPr/>
        </p:nvSpPr>
        <p:spPr bwMode="auto">
          <a:xfrm>
            <a:off x="3574926" y="5661248"/>
            <a:ext cx="288032" cy="288032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EE2B377-821B-3197-60E4-55A99F2655DA}"/>
              </a:ext>
            </a:extLst>
          </p:cNvPr>
          <p:cNvSpPr/>
          <p:nvPr/>
        </p:nvSpPr>
        <p:spPr bwMode="auto">
          <a:xfrm>
            <a:off x="4728964" y="5662871"/>
            <a:ext cx="288032" cy="28803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7E42465-C05C-627A-DAA2-A4C677844CDB}"/>
              </a:ext>
            </a:extLst>
          </p:cNvPr>
          <p:cNvSpPr/>
          <p:nvPr/>
        </p:nvSpPr>
        <p:spPr bwMode="auto">
          <a:xfrm>
            <a:off x="5881092" y="5661248"/>
            <a:ext cx="288032" cy="28803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98CE199-D5FA-1735-D10B-2CA392C542DF}"/>
              </a:ext>
            </a:extLst>
          </p:cNvPr>
          <p:cNvSpPr/>
          <p:nvPr/>
        </p:nvSpPr>
        <p:spPr bwMode="auto">
          <a:xfrm>
            <a:off x="7033220" y="5662871"/>
            <a:ext cx="288032" cy="28803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3B2F3C-3EC3-6A6B-D561-221AE3D85088}"/>
              </a:ext>
            </a:extLst>
          </p:cNvPr>
          <p:cNvSpPr txBox="1"/>
          <p:nvPr/>
        </p:nvSpPr>
        <p:spPr>
          <a:xfrm>
            <a:off x="1054646" y="6075041"/>
            <a:ext cx="7200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dirty="0">
                <a:solidFill>
                  <a:srgbClr val="990000"/>
                </a:solidFill>
                <a:latin typeface="+mn-lt"/>
              </a:rPr>
              <a:t>Scope</a:t>
            </a:r>
            <a:endParaRPr lang="nl-NL" dirty="0" err="1">
              <a:solidFill>
                <a:srgbClr val="990000"/>
              </a:solidFill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875649-3972-CDF7-E039-8420370BA651}"/>
              </a:ext>
            </a:extLst>
          </p:cNvPr>
          <p:cNvSpPr txBox="1"/>
          <p:nvPr/>
        </p:nvSpPr>
        <p:spPr>
          <a:xfrm>
            <a:off x="2206774" y="6075041"/>
            <a:ext cx="7200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dirty="0">
                <a:solidFill>
                  <a:srgbClr val="990000"/>
                </a:solidFill>
                <a:latin typeface="+mn-lt"/>
              </a:rPr>
              <a:t>Data</a:t>
            </a:r>
            <a:endParaRPr lang="nl-NL" dirty="0" err="1">
              <a:solidFill>
                <a:srgbClr val="990000"/>
              </a:solidFill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3CF538-81CA-96E2-D188-A1247C82DDB9}"/>
              </a:ext>
            </a:extLst>
          </p:cNvPr>
          <p:cNvSpPr txBox="1"/>
          <p:nvPr/>
        </p:nvSpPr>
        <p:spPr>
          <a:xfrm>
            <a:off x="3358902" y="6075040"/>
            <a:ext cx="7200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dirty="0">
                <a:solidFill>
                  <a:srgbClr val="990000"/>
                </a:solidFill>
                <a:latin typeface="+mn-lt"/>
              </a:rPr>
              <a:t>FFNN</a:t>
            </a:r>
            <a:endParaRPr lang="nl-NL" dirty="0" err="1">
              <a:solidFill>
                <a:srgbClr val="990000"/>
              </a:solidFill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1673EB-08DB-8628-C310-CB479D96A776}"/>
              </a:ext>
            </a:extLst>
          </p:cNvPr>
          <p:cNvSpPr txBox="1"/>
          <p:nvPr/>
        </p:nvSpPr>
        <p:spPr>
          <a:xfrm>
            <a:off x="4512940" y="6075040"/>
            <a:ext cx="7200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dirty="0">
                <a:solidFill>
                  <a:srgbClr val="990000"/>
                </a:solidFill>
                <a:latin typeface="+mn-lt"/>
              </a:rPr>
              <a:t>MLDM</a:t>
            </a:r>
            <a:endParaRPr lang="nl-NL" dirty="0" err="1">
              <a:solidFill>
                <a:srgbClr val="990000"/>
              </a:solidFill>
              <a:latin typeface="+mn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7D7D33-671C-63C3-81B9-341E2A6FD8BC}"/>
              </a:ext>
            </a:extLst>
          </p:cNvPr>
          <p:cNvSpPr txBox="1"/>
          <p:nvPr/>
        </p:nvSpPr>
        <p:spPr>
          <a:xfrm>
            <a:off x="5638825" y="6075040"/>
            <a:ext cx="7200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dirty="0">
                <a:solidFill>
                  <a:srgbClr val="990000"/>
                </a:solidFill>
                <a:latin typeface="+mn-lt"/>
              </a:rPr>
              <a:t>LSTM</a:t>
            </a:r>
            <a:endParaRPr lang="nl-NL" dirty="0" err="1">
              <a:solidFill>
                <a:srgbClr val="990000"/>
              </a:solidFill>
              <a:latin typeface="+mn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A66749-E3BC-8D58-3947-ACD80CB36568}"/>
              </a:ext>
            </a:extLst>
          </p:cNvPr>
          <p:cNvSpPr txBox="1"/>
          <p:nvPr/>
        </p:nvSpPr>
        <p:spPr>
          <a:xfrm>
            <a:off x="6817196" y="6075040"/>
            <a:ext cx="72008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dirty="0">
                <a:solidFill>
                  <a:srgbClr val="990000"/>
                </a:solidFill>
                <a:latin typeface="+mn-lt"/>
              </a:rPr>
              <a:t>Further Plans</a:t>
            </a:r>
            <a:endParaRPr lang="nl-NL" dirty="0" err="1">
              <a:solidFill>
                <a:srgbClr val="99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73100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1E114-141C-499A-8D76-AD728009E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Multi-Lagged Discrete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B24B7-CA0B-4B69-8230-361BD68A8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212" y="1364643"/>
            <a:ext cx="9312374" cy="4545578"/>
          </a:xfrm>
        </p:spPr>
        <p:txBody>
          <a:bodyPr/>
          <a:lstStyle/>
          <a:p>
            <a:r>
              <a:rPr lang="en-AU" dirty="0"/>
              <a:t>Very similar to FFNN, using 3 layers</a:t>
            </a:r>
          </a:p>
          <a:p>
            <a:r>
              <a:rPr lang="en-AU" dirty="0"/>
              <a:t>Using 5 timesteps of historical data plus current</a:t>
            </a:r>
          </a:p>
          <a:p>
            <a:r>
              <a:rPr lang="en-AU" dirty="0"/>
              <a:t>Output predictions for 3 future timesteps plus current</a:t>
            </a:r>
          </a:p>
          <a:p>
            <a:r>
              <a:rPr lang="en-AU" dirty="0"/>
              <a:t>82% of data points usable</a:t>
            </a:r>
          </a:p>
          <a:p>
            <a:r>
              <a:rPr lang="en-AU" dirty="0"/>
              <a:t>Currently tanh actualisation because </a:t>
            </a:r>
            <a:r>
              <a:rPr lang="en-AU" dirty="0" err="1"/>
              <a:t>relu</a:t>
            </a:r>
            <a:r>
              <a:rPr lang="en-AU" dirty="0"/>
              <a:t> wasn’t working well</a:t>
            </a:r>
          </a:p>
          <a:p>
            <a:pPr marL="0" indent="0">
              <a:buNone/>
            </a:pPr>
            <a:r>
              <a:rPr lang="en-AU" dirty="0"/>
              <a:t>	but tanh also not very successful</a:t>
            </a:r>
          </a:p>
          <a:p>
            <a:r>
              <a:rPr lang="en-AU" dirty="0"/>
              <a:t>Similar offset issues to FFNN</a:t>
            </a:r>
          </a:p>
          <a:p>
            <a:endParaRPr lang="en-AU" dirty="0"/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Question from Lennard: </a:t>
            </a:r>
          </a:p>
          <a:p>
            <a:pPr marL="0" indent="0">
              <a:buNone/>
            </a:pPr>
            <a:r>
              <a:rPr lang="en-AU" dirty="0"/>
              <a:t>	</a:t>
            </a:r>
            <a:r>
              <a:rPr lang="en-US" dirty="0"/>
              <a:t>Can we just use 1 future timestep for the output predictions</a:t>
            </a:r>
            <a:r>
              <a:rPr lang="en-AU" dirty="0"/>
              <a:t>?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D40D4-70B0-43F3-9BB1-99F7C9CC5C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6E2332F-033D-FE7B-A44E-C2B990923DD5}"/>
              </a:ext>
            </a:extLst>
          </p:cNvPr>
          <p:cNvSpPr/>
          <p:nvPr/>
        </p:nvSpPr>
        <p:spPr bwMode="auto">
          <a:xfrm>
            <a:off x="1270670" y="5661248"/>
            <a:ext cx="288032" cy="28803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8DEAE8-143C-8DBA-111B-8DD95A35A2E1}"/>
              </a:ext>
            </a:extLst>
          </p:cNvPr>
          <p:cNvSpPr/>
          <p:nvPr/>
        </p:nvSpPr>
        <p:spPr bwMode="auto">
          <a:xfrm>
            <a:off x="2422798" y="5661248"/>
            <a:ext cx="288032" cy="28803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E319D75-BDF8-1618-596A-ADCE4B9E0D40}"/>
              </a:ext>
            </a:extLst>
          </p:cNvPr>
          <p:cNvSpPr/>
          <p:nvPr/>
        </p:nvSpPr>
        <p:spPr bwMode="auto">
          <a:xfrm>
            <a:off x="3574926" y="5661248"/>
            <a:ext cx="288032" cy="28803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7082C7B-B0CF-A37F-9B7F-C0B759FB9DFE}"/>
              </a:ext>
            </a:extLst>
          </p:cNvPr>
          <p:cNvSpPr/>
          <p:nvPr/>
        </p:nvSpPr>
        <p:spPr bwMode="auto">
          <a:xfrm>
            <a:off x="4728964" y="5662871"/>
            <a:ext cx="288032" cy="288032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6C1A05D-CAD4-1427-1E1C-E2EE93E1811F}"/>
              </a:ext>
            </a:extLst>
          </p:cNvPr>
          <p:cNvSpPr/>
          <p:nvPr/>
        </p:nvSpPr>
        <p:spPr bwMode="auto">
          <a:xfrm>
            <a:off x="5881092" y="5661248"/>
            <a:ext cx="288032" cy="28803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38D80DE-F65D-1B83-75ED-F7CC016AB5BC}"/>
              </a:ext>
            </a:extLst>
          </p:cNvPr>
          <p:cNvSpPr/>
          <p:nvPr/>
        </p:nvSpPr>
        <p:spPr bwMode="auto">
          <a:xfrm>
            <a:off x="7033220" y="5662871"/>
            <a:ext cx="288032" cy="28803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66A537-8878-D0E2-3FCD-9FB3DA79233A}"/>
              </a:ext>
            </a:extLst>
          </p:cNvPr>
          <p:cNvSpPr txBox="1"/>
          <p:nvPr/>
        </p:nvSpPr>
        <p:spPr>
          <a:xfrm>
            <a:off x="1054646" y="6075041"/>
            <a:ext cx="7200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dirty="0">
                <a:solidFill>
                  <a:srgbClr val="990000"/>
                </a:solidFill>
                <a:latin typeface="+mn-lt"/>
              </a:rPr>
              <a:t>Scope</a:t>
            </a:r>
            <a:endParaRPr lang="nl-NL" dirty="0" err="1">
              <a:solidFill>
                <a:srgbClr val="990000"/>
              </a:solidFill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A7E8F6-DAAB-DA77-E27B-5327D5183F6C}"/>
              </a:ext>
            </a:extLst>
          </p:cNvPr>
          <p:cNvSpPr txBox="1"/>
          <p:nvPr/>
        </p:nvSpPr>
        <p:spPr>
          <a:xfrm>
            <a:off x="2206774" y="6075041"/>
            <a:ext cx="7200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dirty="0">
                <a:solidFill>
                  <a:srgbClr val="990000"/>
                </a:solidFill>
                <a:latin typeface="+mn-lt"/>
              </a:rPr>
              <a:t>Data</a:t>
            </a:r>
            <a:endParaRPr lang="nl-NL" dirty="0" err="1">
              <a:solidFill>
                <a:srgbClr val="990000"/>
              </a:solidFill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6B7760-40E1-B986-D3B5-E5D2350D6410}"/>
              </a:ext>
            </a:extLst>
          </p:cNvPr>
          <p:cNvSpPr txBox="1"/>
          <p:nvPr/>
        </p:nvSpPr>
        <p:spPr>
          <a:xfrm>
            <a:off x="3358902" y="6075040"/>
            <a:ext cx="7200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dirty="0">
                <a:solidFill>
                  <a:srgbClr val="990000"/>
                </a:solidFill>
                <a:latin typeface="+mn-lt"/>
              </a:rPr>
              <a:t>FFNN</a:t>
            </a:r>
            <a:endParaRPr lang="nl-NL" dirty="0" err="1">
              <a:solidFill>
                <a:srgbClr val="990000"/>
              </a:solidFill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BA0212-6D3B-0F34-6E4A-6B77602708D6}"/>
              </a:ext>
            </a:extLst>
          </p:cNvPr>
          <p:cNvSpPr txBox="1"/>
          <p:nvPr/>
        </p:nvSpPr>
        <p:spPr>
          <a:xfrm>
            <a:off x="4512940" y="6075040"/>
            <a:ext cx="7200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dirty="0">
                <a:solidFill>
                  <a:srgbClr val="990000"/>
                </a:solidFill>
                <a:latin typeface="+mn-lt"/>
              </a:rPr>
              <a:t>MLDM</a:t>
            </a:r>
            <a:endParaRPr lang="nl-NL" dirty="0" err="1">
              <a:solidFill>
                <a:srgbClr val="990000"/>
              </a:solidFill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157EFD-1A32-F905-FD79-46DCB81D21D8}"/>
              </a:ext>
            </a:extLst>
          </p:cNvPr>
          <p:cNvSpPr txBox="1"/>
          <p:nvPr/>
        </p:nvSpPr>
        <p:spPr>
          <a:xfrm>
            <a:off x="5638825" y="6075040"/>
            <a:ext cx="7200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dirty="0">
                <a:solidFill>
                  <a:srgbClr val="990000"/>
                </a:solidFill>
                <a:latin typeface="+mn-lt"/>
              </a:rPr>
              <a:t>LSTM</a:t>
            </a:r>
            <a:endParaRPr lang="nl-NL" dirty="0" err="1">
              <a:solidFill>
                <a:srgbClr val="990000"/>
              </a:solidFill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0EA3EC-D1A5-D192-8E7D-7F740EF992F4}"/>
              </a:ext>
            </a:extLst>
          </p:cNvPr>
          <p:cNvSpPr txBox="1"/>
          <p:nvPr/>
        </p:nvSpPr>
        <p:spPr>
          <a:xfrm>
            <a:off x="6817196" y="6075040"/>
            <a:ext cx="72008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dirty="0">
                <a:solidFill>
                  <a:srgbClr val="990000"/>
                </a:solidFill>
                <a:latin typeface="+mn-lt"/>
              </a:rPr>
              <a:t>Further Plans</a:t>
            </a:r>
            <a:endParaRPr lang="nl-NL" dirty="0" err="1">
              <a:solidFill>
                <a:srgbClr val="990000"/>
              </a:solidFill>
              <a:latin typeface="+mn-lt"/>
            </a:endParaRPr>
          </a:p>
        </p:txBody>
      </p:sp>
      <p:pic>
        <p:nvPicPr>
          <p:cNvPr id="18" name="Picture 17" descr="A graph of blue and orange dots&#10;&#10;Description automatically generated">
            <a:extLst>
              <a:ext uri="{FF2B5EF4-FFF2-40B4-BE49-F238E27FC236}">
                <a16:creationId xmlns:a16="http://schemas.microsoft.com/office/drawing/2014/main" id="{1AB9A9EB-BA12-F0ED-24FF-E32FFFA85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288" y="3384616"/>
            <a:ext cx="4041762" cy="2617120"/>
          </a:xfrm>
          <a:prstGeom prst="rect">
            <a:avLst/>
          </a:prstGeom>
        </p:spPr>
      </p:pic>
      <p:pic>
        <p:nvPicPr>
          <p:cNvPr id="20" name="Picture 19" descr="A graph of a line&#10;&#10;Description automatically generated">
            <a:extLst>
              <a:ext uri="{FF2B5EF4-FFF2-40B4-BE49-F238E27FC236}">
                <a16:creationId xmlns:a16="http://schemas.microsoft.com/office/drawing/2014/main" id="{2F3D5504-6813-72B3-447B-034DA5AF3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236" y="193097"/>
            <a:ext cx="4990476" cy="317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238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F9C99-D02F-A665-2773-861D9B140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826FE-22C3-8103-499A-C05D66B01C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6" name="Content Placeholder 5" descr="A blue dot diagram with numbers&#10;&#10;Description automatically generated">
            <a:extLst>
              <a:ext uri="{FF2B5EF4-FFF2-40B4-BE49-F238E27FC236}">
                <a16:creationId xmlns:a16="http://schemas.microsoft.com/office/drawing/2014/main" id="{2FBEA040-22D1-BF7F-A526-D8203BD2E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780" y="135104"/>
            <a:ext cx="5041270" cy="3339682"/>
          </a:xfrm>
        </p:spPr>
      </p:pic>
      <p:pic>
        <p:nvPicPr>
          <p:cNvPr id="9" name="Picture 8" descr="A graph with a red line and a blue line&#10;&#10;Description automatically generated">
            <a:extLst>
              <a:ext uri="{FF2B5EF4-FFF2-40B4-BE49-F238E27FC236}">
                <a16:creationId xmlns:a16="http://schemas.microsoft.com/office/drawing/2014/main" id="{8E154E72-8DD4-5AA7-2D03-57CA49FB1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459" y="3670571"/>
            <a:ext cx="3807291" cy="2666063"/>
          </a:xfrm>
          <a:prstGeom prst="rect">
            <a:avLst/>
          </a:prstGeom>
        </p:spPr>
      </p:pic>
      <p:pic>
        <p:nvPicPr>
          <p:cNvPr id="5" name="Picture 4" descr="A graph of orange and blue lines&#10;&#10;Description automatically generated">
            <a:extLst>
              <a:ext uri="{FF2B5EF4-FFF2-40B4-BE49-F238E27FC236}">
                <a16:creationId xmlns:a16="http://schemas.microsoft.com/office/drawing/2014/main" id="{2837AAF8-9F3B-AC37-64D5-F4B9FF8E2F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926" y="643905"/>
            <a:ext cx="3025479" cy="2000850"/>
          </a:xfrm>
          <a:prstGeom prst="rect">
            <a:avLst/>
          </a:prstGeom>
        </p:spPr>
      </p:pic>
      <p:pic>
        <p:nvPicPr>
          <p:cNvPr id="8" name="Picture 7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39443DFC-4F9E-224C-BF7B-8036231AFD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3" y="2593276"/>
            <a:ext cx="4894792" cy="308882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4ABE9C35-30C3-1132-B2FB-5B02930A6975}"/>
              </a:ext>
            </a:extLst>
          </p:cNvPr>
          <p:cNvSpPr/>
          <p:nvPr/>
        </p:nvSpPr>
        <p:spPr bwMode="auto">
          <a:xfrm>
            <a:off x="1270670" y="5661248"/>
            <a:ext cx="288032" cy="28803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B59BB84-3F24-70A0-18DC-17F06F4D251D}"/>
              </a:ext>
            </a:extLst>
          </p:cNvPr>
          <p:cNvSpPr/>
          <p:nvPr/>
        </p:nvSpPr>
        <p:spPr bwMode="auto">
          <a:xfrm>
            <a:off x="2422798" y="5661248"/>
            <a:ext cx="288032" cy="28803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EB9B04-7D90-3052-3BC9-DEB419227BC9}"/>
              </a:ext>
            </a:extLst>
          </p:cNvPr>
          <p:cNvSpPr/>
          <p:nvPr/>
        </p:nvSpPr>
        <p:spPr bwMode="auto">
          <a:xfrm>
            <a:off x="3574926" y="5661248"/>
            <a:ext cx="288032" cy="28803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19C6EE-0165-0F76-D72D-2B76A667D2B4}"/>
              </a:ext>
            </a:extLst>
          </p:cNvPr>
          <p:cNvSpPr/>
          <p:nvPr/>
        </p:nvSpPr>
        <p:spPr bwMode="auto">
          <a:xfrm>
            <a:off x="4728964" y="5662871"/>
            <a:ext cx="288032" cy="28803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6053BA1-AAB3-267D-3D46-7610576ADB85}"/>
              </a:ext>
            </a:extLst>
          </p:cNvPr>
          <p:cNvSpPr/>
          <p:nvPr/>
        </p:nvSpPr>
        <p:spPr bwMode="auto">
          <a:xfrm>
            <a:off x="5881092" y="5661248"/>
            <a:ext cx="288032" cy="288032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C6A1BF2-FD3F-0EDD-F38D-2CB607D6088A}"/>
              </a:ext>
            </a:extLst>
          </p:cNvPr>
          <p:cNvSpPr/>
          <p:nvPr/>
        </p:nvSpPr>
        <p:spPr bwMode="auto">
          <a:xfrm>
            <a:off x="7033220" y="5662871"/>
            <a:ext cx="288032" cy="28803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D7344E-2377-51EA-873C-FE0826C0A55F}"/>
              </a:ext>
            </a:extLst>
          </p:cNvPr>
          <p:cNvSpPr txBox="1"/>
          <p:nvPr/>
        </p:nvSpPr>
        <p:spPr>
          <a:xfrm>
            <a:off x="1054646" y="6075041"/>
            <a:ext cx="7200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dirty="0">
                <a:solidFill>
                  <a:srgbClr val="990000"/>
                </a:solidFill>
                <a:latin typeface="+mn-lt"/>
              </a:rPr>
              <a:t>Scope</a:t>
            </a:r>
            <a:endParaRPr lang="nl-NL" dirty="0" err="1">
              <a:solidFill>
                <a:srgbClr val="990000"/>
              </a:solidFill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41955C-5D1B-1FA6-849A-1454FBEC5C26}"/>
              </a:ext>
            </a:extLst>
          </p:cNvPr>
          <p:cNvSpPr txBox="1"/>
          <p:nvPr/>
        </p:nvSpPr>
        <p:spPr>
          <a:xfrm>
            <a:off x="2206774" y="6075041"/>
            <a:ext cx="7200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dirty="0">
                <a:solidFill>
                  <a:srgbClr val="990000"/>
                </a:solidFill>
                <a:latin typeface="+mn-lt"/>
              </a:rPr>
              <a:t>Data</a:t>
            </a:r>
            <a:endParaRPr lang="nl-NL" dirty="0" err="1">
              <a:solidFill>
                <a:srgbClr val="990000"/>
              </a:solidFill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94C42F-E969-BD95-543D-66225CD821C8}"/>
              </a:ext>
            </a:extLst>
          </p:cNvPr>
          <p:cNvSpPr txBox="1"/>
          <p:nvPr/>
        </p:nvSpPr>
        <p:spPr>
          <a:xfrm>
            <a:off x="3358902" y="6075040"/>
            <a:ext cx="7200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dirty="0">
                <a:solidFill>
                  <a:srgbClr val="990000"/>
                </a:solidFill>
                <a:latin typeface="+mn-lt"/>
              </a:rPr>
              <a:t>FFNN</a:t>
            </a:r>
            <a:endParaRPr lang="nl-NL" dirty="0" err="1">
              <a:solidFill>
                <a:srgbClr val="990000"/>
              </a:solidFill>
              <a:latin typeface="+mn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5662D0-BA25-3D8C-9A03-33DBEBB09B6C}"/>
              </a:ext>
            </a:extLst>
          </p:cNvPr>
          <p:cNvSpPr txBox="1"/>
          <p:nvPr/>
        </p:nvSpPr>
        <p:spPr>
          <a:xfrm>
            <a:off x="4512940" y="6075040"/>
            <a:ext cx="7200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dirty="0">
                <a:solidFill>
                  <a:srgbClr val="990000"/>
                </a:solidFill>
                <a:latin typeface="+mn-lt"/>
              </a:rPr>
              <a:t>MLDM</a:t>
            </a:r>
            <a:endParaRPr lang="nl-NL" dirty="0" err="1">
              <a:solidFill>
                <a:srgbClr val="990000"/>
              </a:solidFill>
              <a:latin typeface="+mn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C01F00-13CD-7916-EE07-A8D873FF265E}"/>
              </a:ext>
            </a:extLst>
          </p:cNvPr>
          <p:cNvSpPr txBox="1"/>
          <p:nvPr/>
        </p:nvSpPr>
        <p:spPr>
          <a:xfrm>
            <a:off x="5638825" y="6075040"/>
            <a:ext cx="7200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dirty="0">
                <a:solidFill>
                  <a:srgbClr val="990000"/>
                </a:solidFill>
                <a:latin typeface="+mn-lt"/>
              </a:rPr>
              <a:t>LSTM</a:t>
            </a:r>
            <a:endParaRPr lang="nl-NL" dirty="0" err="1">
              <a:solidFill>
                <a:srgbClr val="990000"/>
              </a:solidFill>
              <a:latin typeface="+mn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30CAF3-9B33-94CC-0764-368A8BDEF7E4}"/>
              </a:ext>
            </a:extLst>
          </p:cNvPr>
          <p:cNvSpPr txBox="1"/>
          <p:nvPr/>
        </p:nvSpPr>
        <p:spPr>
          <a:xfrm>
            <a:off x="6817196" y="6075040"/>
            <a:ext cx="72008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dirty="0">
                <a:solidFill>
                  <a:srgbClr val="990000"/>
                </a:solidFill>
                <a:latin typeface="+mn-lt"/>
              </a:rPr>
              <a:t>Further Plans</a:t>
            </a:r>
            <a:endParaRPr lang="nl-NL" dirty="0" err="1">
              <a:solidFill>
                <a:srgbClr val="99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4028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A9201-8AEB-2221-7BE6-0A3CE0438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Plans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3B09F-359C-8E36-45E7-4D471C43B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RNN Model</a:t>
            </a:r>
          </a:p>
          <a:p>
            <a:r>
              <a:rPr lang="en-US" dirty="0"/>
              <a:t>Fix problems with Multi-lagged discrete model</a:t>
            </a:r>
          </a:p>
          <a:p>
            <a:r>
              <a:rPr lang="en-US" dirty="0"/>
              <a:t>Improve LSTM Model</a:t>
            </a:r>
          </a:p>
          <a:p>
            <a:r>
              <a:rPr lang="en-US" dirty="0"/>
              <a:t>GRU Model</a:t>
            </a:r>
          </a:p>
          <a:p>
            <a:r>
              <a:rPr lang="en-US" dirty="0"/>
              <a:t>Compare the 2 Beam LiDAR with 4 Beam LiDAR 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2E3FF-1EFA-2663-6362-F070915FBA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C690B20-0265-7045-3A68-1F6DE9E8E273}"/>
              </a:ext>
            </a:extLst>
          </p:cNvPr>
          <p:cNvSpPr/>
          <p:nvPr/>
        </p:nvSpPr>
        <p:spPr bwMode="auto">
          <a:xfrm>
            <a:off x="1270670" y="5661248"/>
            <a:ext cx="288032" cy="28803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E120DE8-311E-AA26-4C71-034B823BBE62}"/>
              </a:ext>
            </a:extLst>
          </p:cNvPr>
          <p:cNvSpPr/>
          <p:nvPr/>
        </p:nvSpPr>
        <p:spPr bwMode="auto">
          <a:xfrm>
            <a:off x="2422798" y="5661248"/>
            <a:ext cx="288032" cy="28803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5306B24-82E5-688F-A167-CC0B10D3AA91}"/>
              </a:ext>
            </a:extLst>
          </p:cNvPr>
          <p:cNvSpPr/>
          <p:nvPr/>
        </p:nvSpPr>
        <p:spPr bwMode="auto">
          <a:xfrm>
            <a:off x="3574926" y="5661248"/>
            <a:ext cx="288032" cy="28803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010D9BA-097D-E43F-6770-3260F4C9A1D9}"/>
              </a:ext>
            </a:extLst>
          </p:cNvPr>
          <p:cNvSpPr/>
          <p:nvPr/>
        </p:nvSpPr>
        <p:spPr bwMode="auto">
          <a:xfrm>
            <a:off x="4728964" y="5662871"/>
            <a:ext cx="288032" cy="28803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83D7217-43BF-144D-EAE9-C8EB568999D7}"/>
              </a:ext>
            </a:extLst>
          </p:cNvPr>
          <p:cNvSpPr/>
          <p:nvPr/>
        </p:nvSpPr>
        <p:spPr bwMode="auto">
          <a:xfrm>
            <a:off x="5881092" y="5661248"/>
            <a:ext cx="288032" cy="28803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F1943C5-5577-3B5F-AD3B-58175A3E6518}"/>
              </a:ext>
            </a:extLst>
          </p:cNvPr>
          <p:cNvSpPr/>
          <p:nvPr/>
        </p:nvSpPr>
        <p:spPr bwMode="auto">
          <a:xfrm>
            <a:off x="7033220" y="5662871"/>
            <a:ext cx="288032" cy="288032"/>
          </a:xfrm>
          <a:prstGeom prst="ellipse">
            <a:avLst/>
          </a:prstGeom>
          <a:solidFill>
            <a:srgbClr val="990000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2FCE6B-79E2-7897-EF13-0CE7F3FDADFD}"/>
              </a:ext>
            </a:extLst>
          </p:cNvPr>
          <p:cNvSpPr txBox="1"/>
          <p:nvPr/>
        </p:nvSpPr>
        <p:spPr>
          <a:xfrm>
            <a:off x="1054646" y="6075041"/>
            <a:ext cx="7200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dirty="0">
                <a:solidFill>
                  <a:srgbClr val="990000"/>
                </a:solidFill>
                <a:latin typeface="+mn-lt"/>
              </a:rPr>
              <a:t>Scope</a:t>
            </a:r>
            <a:endParaRPr lang="nl-NL" dirty="0" err="1">
              <a:solidFill>
                <a:srgbClr val="990000"/>
              </a:solidFill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07F663-2E0F-D8EA-7732-B2F5722669D3}"/>
              </a:ext>
            </a:extLst>
          </p:cNvPr>
          <p:cNvSpPr txBox="1"/>
          <p:nvPr/>
        </p:nvSpPr>
        <p:spPr>
          <a:xfrm>
            <a:off x="2206774" y="6075041"/>
            <a:ext cx="7200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dirty="0">
                <a:solidFill>
                  <a:srgbClr val="990000"/>
                </a:solidFill>
                <a:latin typeface="+mn-lt"/>
              </a:rPr>
              <a:t>Data</a:t>
            </a:r>
            <a:endParaRPr lang="nl-NL" dirty="0" err="1">
              <a:solidFill>
                <a:srgbClr val="990000"/>
              </a:solidFill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28103D-4D54-3FF4-044D-BF13465826C9}"/>
              </a:ext>
            </a:extLst>
          </p:cNvPr>
          <p:cNvSpPr txBox="1"/>
          <p:nvPr/>
        </p:nvSpPr>
        <p:spPr>
          <a:xfrm>
            <a:off x="3358902" y="6075040"/>
            <a:ext cx="7200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dirty="0">
                <a:solidFill>
                  <a:srgbClr val="990000"/>
                </a:solidFill>
                <a:latin typeface="+mn-lt"/>
              </a:rPr>
              <a:t>FFNN</a:t>
            </a:r>
            <a:endParaRPr lang="nl-NL" dirty="0" err="1">
              <a:solidFill>
                <a:srgbClr val="990000"/>
              </a:solidFill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A844B2-6C24-5151-B319-B276F6FC8074}"/>
              </a:ext>
            </a:extLst>
          </p:cNvPr>
          <p:cNvSpPr txBox="1"/>
          <p:nvPr/>
        </p:nvSpPr>
        <p:spPr>
          <a:xfrm>
            <a:off x="4512940" y="6075040"/>
            <a:ext cx="7200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dirty="0">
                <a:solidFill>
                  <a:srgbClr val="990000"/>
                </a:solidFill>
                <a:latin typeface="+mn-lt"/>
              </a:rPr>
              <a:t>MLDM</a:t>
            </a:r>
            <a:endParaRPr lang="nl-NL" dirty="0" err="1">
              <a:solidFill>
                <a:srgbClr val="990000"/>
              </a:solidFill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23A9BF-894E-AADB-DDB5-29256B8B3B2D}"/>
              </a:ext>
            </a:extLst>
          </p:cNvPr>
          <p:cNvSpPr txBox="1"/>
          <p:nvPr/>
        </p:nvSpPr>
        <p:spPr>
          <a:xfrm>
            <a:off x="5638825" y="6075040"/>
            <a:ext cx="7200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dirty="0">
                <a:solidFill>
                  <a:srgbClr val="990000"/>
                </a:solidFill>
                <a:latin typeface="+mn-lt"/>
              </a:rPr>
              <a:t>LSTM</a:t>
            </a:r>
            <a:endParaRPr lang="nl-NL" dirty="0" err="1">
              <a:solidFill>
                <a:srgbClr val="990000"/>
              </a:solidFill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732777-4BA8-BCB8-5C90-71F252BCC4C0}"/>
              </a:ext>
            </a:extLst>
          </p:cNvPr>
          <p:cNvSpPr txBox="1"/>
          <p:nvPr/>
        </p:nvSpPr>
        <p:spPr>
          <a:xfrm>
            <a:off x="6817196" y="6075040"/>
            <a:ext cx="72008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dirty="0">
                <a:solidFill>
                  <a:srgbClr val="990000"/>
                </a:solidFill>
                <a:latin typeface="+mn-lt"/>
              </a:rPr>
              <a:t>Further Plans</a:t>
            </a:r>
            <a:endParaRPr lang="nl-NL" dirty="0" err="1">
              <a:solidFill>
                <a:srgbClr val="99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122956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 DTU Template.potx" id="{DCBB0D47-5BC6-435C-9126-D3D343B0B928}" vid="{2DC669D5-2566-4482-AB47-A5699F5A435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TemplafyFormConfiguration><![CDATA[{"formFields":[{"required":false,"helpTexts":{"prefix":"","postfix":""},"spacing":{},"type":"datePicker","name":"Date","label":"Date","fullyQualifiedName":"Date"},{"required":false,"placeholder":"","lines":0,"helpTexts":{"prefix":"","postfix":""},"spacing":{},"type":"textBox","name":"PresentationTitle","label":"Presentation title","fullyQualifiedName":"PresentationTitle"}],"formDataEntries":[{"name":"Date","value":"IuW0XXvkihAeaFR+oasw5g=="}]}]]></TemplafyFormConfiguration>
</file>

<file path=customXml/item2.xml><?xml version="1.0" encoding="utf-8"?>
<TemplafySlideFormConfiguration><![CDATA[{"formFields":[],"formDataEntries":[]}]]></TemplafySlideFormConfiguration>
</file>

<file path=customXml/item3.xml><?xml version="1.0" encoding="utf-8"?>
<TemplafySlideFormConfiguration><![CDATA[{"formFields":[],"formDataEntries":[]}]]></TemplafySlideFormConfiguration>
</file>

<file path=customXml/item4.xml><?xml version="1.0" encoding="utf-8"?>
<TemplafySlideTemplateConfiguration><![CDATA[{"documentContentValidatorConfiguration":{"enableDocumentContentValidator":false,"documentContentValidatorVersion":0},"elementsMetadata":[],"slideId":"636957680393408390","enableDocumentContentUpdater":true,"version":"1.2"}]]></TemplafySlideTemplateConfiguration>
</file>

<file path=customXml/item5.xml><?xml version="1.0" encoding="utf-8"?>
<TemplafyTemplateConfiguration><![CDATA[{"elementsMetadata":[{"type":"shape","id":"200fc201-9004-4215-ada7-b2360008bfe0","elementConfiguration":{"binding":"UserProfile.Offices.Workarea_{{DocumentLanguage}}","disableUpdates":false,"type":"text"}},{"type":"shape","id":"70d15748-2402-426d-938e-9ee9c7ffcb44","elementConfiguration":{"format":"{{DateFormats.GeneralDate}}","binding":"Form.Date","disableUpdates":false,"type":"date"}},{"type":"shape","id":"c5d933f3-13ee-4215-923c-4dec843af19c","elementConfiguration":{"binding":"Form.PresentationTitle","disableUpdates":false,"type":"text"}}],"transformationConfigurations":[{"language":"{{DocumentLanguage}}","disableUpdates":false,"type":"proofingLanguage"}],"templateName":"","templateDescription":"","enableDocumentContentUpdater":true,"version":"1.2"}]]></TemplafyTemplateConfiguration>
</file>

<file path=customXml/item6.xml><?xml version="1.0" encoding="utf-8"?>
<TemplafySlideTemplateConfiguration><![CDATA[{"documentContentValidatorConfiguration":{"enableDocumentContentValidator":false,"documentContentValidatorVersion":0},"elementsMetadata":[],"slideId":"636957680393236694","enableDocumentContentUpdater":true,"version":"1.2"}]]></TemplafySlideTemplateConfiguration>
</file>

<file path=customXml/itemProps1.xml><?xml version="1.0" encoding="utf-8"?>
<ds:datastoreItem xmlns:ds="http://schemas.openxmlformats.org/officeDocument/2006/customXml" ds:itemID="{43763224-B85A-4B53-A86A-261D26A71C30}">
  <ds:schemaRefs/>
</ds:datastoreItem>
</file>

<file path=customXml/itemProps2.xml><?xml version="1.0" encoding="utf-8"?>
<ds:datastoreItem xmlns:ds="http://schemas.openxmlformats.org/officeDocument/2006/customXml" ds:itemID="{9587AFF5-BFB0-40A3-85CA-ADEED7540807}">
  <ds:schemaRefs/>
</ds:datastoreItem>
</file>

<file path=customXml/itemProps3.xml><?xml version="1.0" encoding="utf-8"?>
<ds:datastoreItem xmlns:ds="http://schemas.openxmlformats.org/officeDocument/2006/customXml" ds:itemID="{1680B9DC-2D51-4402-BB2C-B8DE0C5AC522}">
  <ds:schemaRefs/>
</ds:datastoreItem>
</file>

<file path=customXml/itemProps4.xml><?xml version="1.0" encoding="utf-8"?>
<ds:datastoreItem xmlns:ds="http://schemas.openxmlformats.org/officeDocument/2006/customXml" ds:itemID="{6B8AD017-B053-4E30-93B9-B28A44CEC3A4}">
  <ds:schemaRefs/>
</ds:datastoreItem>
</file>

<file path=customXml/itemProps5.xml><?xml version="1.0" encoding="utf-8"?>
<ds:datastoreItem xmlns:ds="http://schemas.openxmlformats.org/officeDocument/2006/customXml" ds:itemID="{1334258C-C3E7-4029-A615-C886A240FB15}">
  <ds:schemaRefs/>
</ds:datastoreItem>
</file>

<file path=customXml/itemProps6.xml><?xml version="1.0" encoding="utf-8"?>
<ds:datastoreItem xmlns:ds="http://schemas.openxmlformats.org/officeDocument/2006/customXml" ds:itemID="{D27AE696-61B6-4B19-9CED-6F2A3F244FE3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 DTU Template</Template>
  <TotalTime>3162</TotalTime>
  <Words>220</Words>
  <Application>Microsoft Office PowerPoint</Application>
  <PresentationFormat>Custom</PresentationFormat>
  <Paragraphs>88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Verdana</vt:lpstr>
      <vt:lpstr>Blank</vt:lpstr>
      <vt:lpstr>PowerPoint Presentation</vt:lpstr>
      <vt:lpstr>Outline</vt:lpstr>
      <vt:lpstr>Scope and Goals</vt:lpstr>
      <vt:lpstr>Understanding the data</vt:lpstr>
      <vt:lpstr>Feed Forward Neural Network</vt:lpstr>
      <vt:lpstr>Multi-Lagged Discrete Model</vt:lpstr>
      <vt:lpstr>LSTM</vt:lpstr>
      <vt:lpstr>Further Plans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DTU</dc:creator>
  <cp:lastModifiedBy>Joram de Vries</cp:lastModifiedBy>
  <cp:revision>102</cp:revision>
  <dcterms:created xsi:type="dcterms:W3CDTF">2017-07-31T08:31:56Z</dcterms:created>
  <dcterms:modified xsi:type="dcterms:W3CDTF">2023-11-27T12:54:29Z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636784030496976655</vt:lpwstr>
  </property>
  <property fmtid="{D5CDD505-2E9C-101B-9397-08002B2CF9AE}" pid="5" name="TemplafyUserProfileId">
    <vt:lpwstr>638035220102623425</vt:lpwstr>
  </property>
  <property fmtid="{D5CDD505-2E9C-101B-9397-08002B2CF9AE}" pid="6" name="TemplafyLanguageCode">
    <vt:lpwstr>en-GB</vt:lpwstr>
  </property>
</Properties>
</file>