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7"/>
  </p:notesMasterIdLst>
  <p:handoutMasterIdLst>
    <p:handoutMasterId r:id="rId18"/>
  </p:handoutMasterIdLst>
  <p:sldIdLst>
    <p:sldId id="260" r:id="rId8"/>
    <p:sldId id="280" r:id="rId9"/>
    <p:sldId id="286" r:id="rId10"/>
    <p:sldId id="282" r:id="rId11"/>
    <p:sldId id="288" r:id="rId12"/>
    <p:sldId id="283" r:id="rId13"/>
    <p:sldId id="281" r:id="rId14"/>
    <p:sldId id="285" r:id="rId15"/>
    <p:sldId id="287" r:id="rId16"/>
  </p:sldIdLst>
  <p:sldSz cx="12190413" cy="6858000"/>
  <p:notesSz cx="6858000" cy="9144000"/>
  <p:custDataLst>
    <p:tags r:id="rId1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Loads and Power Forecasting using Nacelle-Based LiDAR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Joram de Vries, Lennard </a:t>
            </a:r>
            <a:r>
              <a:rPr lang="en-GB" dirty="0" err="1"/>
              <a:t>Mascini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F1650B-3DCE-0D34-6493-9144C4740B8D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CB461B-9781-A328-CAAA-6B6DA3C1F75B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4531C-E87C-D893-CC45-401F3F3630CC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253E4-7015-8368-DD68-4A188C53F393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23D373-6277-DFD4-07EB-F18C820EFB6C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3DB56-AA3C-0122-DBF9-82BC34F7F5A5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FC08F-7692-A8B3-837A-8F2E15C67B2D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3E8E7-BF37-BB8D-86A2-B029EECBC788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155A8-1487-1ABD-85B6-D51CAAAFE4EC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BE01-6A7C-9C33-4948-E32AF6F5EF6E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9398D-2D3B-FBC5-72F5-89AFDC2D043F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85FFD-B3FE-82A7-D6C4-5BD2DC84C6B3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18" name="Picture 17" descr="A wind turbine with a screen&#10;&#10;Description automatically generated">
            <a:extLst>
              <a:ext uri="{FF2B5EF4-FFF2-40B4-BE49-F238E27FC236}">
                <a16:creationId xmlns:a16="http://schemas.microsoft.com/office/drawing/2014/main" id="{0D5D8713-6649-9436-B53B-48D8C2C88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9" y="1477451"/>
            <a:ext cx="6298770" cy="35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78" y="1484784"/>
            <a:ext cx="3960366" cy="3378784"/>
          </a:xfrm>
        </p:spPr>
        <p:txBody>
          <a:bodyPr/>
          <a:lstStyle/>
          <a:p>
            <a:r>
              <a:rPr lang="nl-NL" dirty="0"/>
              <a:t>Lidar data available from 2-beam and 4-beam lidars</a:t>
            </a:r>
          </a:p>
          <a:p>
            <a:r>
              <a:rPr lang="nl-NL" dirty="0"/>
              <a:t>Forecast structural loads using lidar data</a:t>
            </a:r>
          </a:p>
          <a:p>
            <a:r>
              <a:rPr lang="nl-NL" dirty="0"/>
              <a:t>Use a few modelling approaches and pick the best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F08BC-C652-9AE3-1A79-97EA46BE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34" y="945043"/>
            <a:ext cx="4715129" cy="43620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81AD4C-5EFA-56DB-8194-11AFC4DF642C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D5C07A-FE9B-5A3B-0876-128991FBDD20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5A698-FCB4-5389-074C-24A276B0B42A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5A313F-A85E-8D7C-56DD-1C7884C84D9B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D356D-D4BB-C0DA-34A9-64D831FB78BD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F2F45-D4D5-9E1C-BEE1-C9ACEA03EE6E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61ED6-9024-A3D6-19C3-6175F6BC76EE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5B94C-4A5A-4C58-D334-E955A6BDCDA6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3DCD6-F9BA-1181-DED5-91BDCFFFEF6F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B79FA-CB99-8DCB-5294-33CAC66FBA6D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C2A58-AC16-A87D-8CB7-215BCB5C90E9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B6E49-F9DB-5984-F552-035E04AD241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45" y="55805"/>
            <a:ext cx="4019533" cy="2872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67" y="3060984"/>
            <a:ext cx="4168562" cy="3451764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3069032"/>
            <a:ext cx="4849429" cy="2576684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EB181B3-E402-57DA-BD62-CA00D962BA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9" y="859641"/>
            <a:ext cx="4511031" cy="22045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7978B2B-E29A-F0E4-D62F-C7D92F726143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E719F-80E4-DDEF-F2DD-5983174AF3B0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680EF-7049-539D-19E0-34ACF0FFD8CD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5D8FCF-E3CE-19A8-12CF-5C82BC2C2545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CA865-047E-F702-FD4B-4940E664525B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F49241-6B7B-9BD0-88EA-F87D17B27A6B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7D33-B2DB-EEAC-F784-654073945E96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F2507-81BD-65B8-FE05-6E86DFC5CB78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F75CF-4555-E2DB-7519-E33FF4670C70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BFFEC-6A3F-D6C9-9FD7-542FD36AB121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8C759-532A-4892-3582-F30722B60E08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FBF4E-AA1E-5145-ED6F-B3BAA93702F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correlation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978B2B-E29A-F0E4-D62F-C7D92F726143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E719F-80E4-DDEF-F2DD-5983174AF3B0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680EF-7049-539D-19E0-34ACF0FFD8CD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5D8FCF-E3CE-19A8-12CF-5C82BC2C2545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CA865-047E-F702-FD4B-4940E664525B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F49241-6B7B-9BD0-88EA-F87D17B27A6B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7D33-B2DB-EEAC-F784-654073945E96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F2507-81BD-65B8-FE05-6E86DFC5CB78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F75CF-4555-E2DB-7519-E33FF4670C70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BFFEC-6A3F-D6C9-9FD7-542FD36AB121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8C759-532A-4892-3582-F30722B60E08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FBF4E-AA1E-5145-ED6F-B3BAA93702F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22" name="Content Placeholder 21" descr="A screenshot of a graph&#10;&#10;Description automatically generated">
            <a:extLst>
              <a:ext uri="{FF2B5EF4-FFF2-40B4-BE49-F238E27FC236}">
                <a16:creationId xmlns:a16="http://schemas.microsoft.com/office/drawing/2014/main" id="{3CE53A2B-1A67-FB7B-5B4F-BEBF86918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98" y="692696"/>
            <a:ext cx="4968552" cy="4968552"/>
          </a:xfrm>
        </p:spPr>
      </p:pic>
      <p:pic>
        <p:nvPicPr>
          <p:cNvPr id="24" name="Picture 23" descr="A chart of a diagram&#10;&#10;Description automatically generated with medium confidence">
            <a:extLst>
              <a:ext uri="{FF2B5EF4-FFF2-40B4-BE49-F238E27FC236}">
                <a16:creationId xmlns:a16="http://schemas.microsoft.com/office/drawing/2014/main" id="{0B1FA845-320F-F1C9-2AC7-9A5AE431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8" y="907097"/>
            <a:ext cx="4725144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95" y="3506867"/>
            <a:ext cx="4166382" cy="2932289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978CBFA6-5662-9DC5-EFDB-50F88CD7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4" y="1268759"/>
            <a:ext cx="5782563" cy="364904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96E7AB0-9D22-3AA8-A3E3-B423A90AA276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21DB35-4ED7-CCE7-D1A6-D7696C1E3E3C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F12460-665D-C26D-B29A-FC6745F31226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E2B377-821B-3197-60E4-55A99F2655DA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42465-C05C-627A-DAA2-A4C677844CDB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8CE199-D5FA-1735-D10B-2CA392C542DF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B2F3C-3EC3-6A6B-D561-221AE3D85088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5649-3972-CDF7-E039-8420370BA651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F538-81CA-96E2-D188-A1247C82DDB9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673EB-08DB-8628-C310-CB479D96A776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D7D33-671C-63C3-81B9-341E2A6FD8BC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66749-E3BC-8D58-3947-ACD80CB3656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2" y="1364643"/>
            <a:ext cx="9312374" cy="4545578"/>
          </a:xfrm>
        </p:spPr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</a:t>
            </a:r>
          </a:p>
          <a:p>
            <a:pPr marL="0" indent="0">
              <a:buNone/>
            </a:pPr>
            <a:r>
              <a:rPr lang="en-AU" dirty="0"/>
              <a:t>	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Question from Lennard: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US" dirty="0"/>
              <a:t>Can we just use 1 future timestep for the output predictions</a:t>
            </a:r>
            <a:r>
              <a:rPr lang="en-AU" dirty="0"/>
              <a:t>?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2332F-033D-FE7B-A44E-C2B990923DD5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DEAE8-143C-8DBA-111B-8DD95A35A2E1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319D75-BDF8-1618-596A-ADCE4B9E0D40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82C7B-B0CF-A37F-9B7F-C0B759FB9DFE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C1A05D-CAD4-1427-1E1C-E2EE93E1811F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8D80DE-F65D-1B83-75ED-F7CC016AB5BC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6A537-8878-D0E2-3FCD-9FB3DA79233A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7E8F6-DAAB-DA77-E27B-5327D5183F6C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B7760-40E1-B986-D3B5-E5D2350D6410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A0212-6D3B-0F34-6E4A-6B77602708D6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57EFD-1A32-F905-FD79-46DCB81D21D8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EA3EC-D1A5-D192-8E7D-7F740EF992F4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18" name="Picture 17" descr="A graph of blue and orange dots&#10;&#10;Description automatically generated">
            <a:extLst>
              <a:ext uri="{FF2B5EF4-FFF2-40B4-BE49-F238E27FC236}">
                <a16:creationId xmlns:a16="http://schemas.microsoft.com/office/drawing/2014/main" id="{1AB9A9EB-BA12-F0ED-24FF-E32FFFA8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88" y="3384616"/>
            <a:ext cx="4041762" cy="2617120"/>
          </a:xfrm>
          <a:prstGeom prst="rect">
            <a:avLst/>
          </a:prstGeom>
        </p:spPr>
      </p:pic>
      <p:pic>
        <p:nvPicPr>
          <p:cNvPr id="20" name="Picture 19" descr="A graph of a line&#10;&#10;Description automatically generated">
            <a:extLst>
              <a:ext uri="{FF2B5EF4-FFF2-40B4-BE49-F238E27FC236}">
                <a16:creationId xmlns:a16="http://schemas.microsoft.com/office/drawing/2014/main" id="{2F3D5504-6813-72B3-447B-034DA5AF3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36" y="193097"/>
            <a:ext cx="4990476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35104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59" y="3670571"/>
            <a:ext cx="3807291" cy="2666063"/>
          </a:xfrm>
          <a:prstGeom prst="rect">
            <a:avLst/>
          </a:prstGeom>
        </p:spPr>
      </p:pic>
      <p:pic>
        <p:nvPicPr>
          <p:cNvPr id="5" name="Picture 4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2837AAF8-9F3B-AC37-64D5-F4B9FF8E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643905"/>
            <a:ext cx="3025479" cy="2000850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443DFC-4F9E-224C-BF7B-8036231AF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3" y="2593276"/>
            <a:ext cx="4894792" cy="30888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ABE9C35-30C3-1132-B2FB-5B02930A6975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59BB84-3F24-70A0-18DC-17F06F4D251D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EB9B04-7D90-3052-3BC9-DEB419227BC9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19C6EE-0165-0F76-D72D-2B76A667D2B4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53BA1-AAB3-267D-3D46-7610576ADB85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A1BF2-FD3F-0EDD-F38D-2CB607D6088A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7344E-2377-51EA-873C-FE0826C0A55F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955C-5D1B-1FA6-849A-1454FBEC5C26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4C42F-E969-BD95-543D-66225CD821C8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662D0-BA25-3D8C-9A03-33DBEBB09B6C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01F00-13CD-7916-EE07-A8D873FF265E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0CAF3-9B33-94CC-0764-368A8BDEF7E4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01-8AEB-2221-7BE6-0A3CE04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B09F-359C-8E36-45E7-4D471C43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  <a:p>
            <a:r>
              <a:rPr lang="en-US" dirty="0"/>
              <a:t>Fix problems with Multi-lagged discrete model</a:t>
            </a:r>
          </a:p>
          <a:p>
            <a:r>
              <a:rPr lang="en-US" dirty="0"/>
              <a:t>Improve LSTM Model</a:t>
            </a:r>
          </a:p>
          <a:p>
            <a:r>
              <a:rPr lang="en-US" dirty="0"/>
              <a:t>GRU Model</a:t>
            </a:r>
          </a:p>
          <a:p>
            <a:r>
              <a:rPr lang="en-US" dirty="0"/>
              <a:t>Compare the 2 Beam LiDAR with 4 Beam LiDAR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3FF-1EFA-2663-6362-F070915FB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90B20-0265-7045-3A68-1F6DE9E8E273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20DE8-311E-AA26-4C71-034B823BBE62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06B24-82E5-688F-A167-CC0B10D3AA91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10D9BA-097D-E43F-6770-3260F4C9A1D9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3D7217-43BF-144D-EAE9-C8EB568999D7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1943C5-5577-3B5F-AD3B-58175A3E6518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FCE6B-79E2-7897-EF13-0CE7F3FDADFD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7F663-2E0F-D8EA-7732-B2F5722669D3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103D-4D54-3FF4-044D-BF13465826C9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844B2-6C24-5151-B319-B276F6FC8074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3A9BF-894E-AADB-DDB5-29256B8B3B2D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32777-4BA8-BCB8-5C90-71F252BCC4C0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295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B8AD017-B053-4E30-93B9-B28A44CEC3A4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3201</TotalTime>
  <Words>233</Words>
  <Application>Microsoft Office PowerPoint</Application>
  <PresentationFormat>Custom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Understanding data correlation</vt:lpstr>
      <vt:lpstr>Feed Forward Neural Network</vt:lpstr>
      <vt:lpstr>Multi-Lagged Discrete Model</vt:lpstr>
      <vt:lpstr>LSTM</vt:lpstr>
      <vt:lpstr>Further Plans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104</cp:revision>
  <dcterms:created xsi:type="dcterms:W3CDTF">2017-07-31T08:31:56Z</dcterms:created>
  <dcterms:modified xsi:type="dcterms:W3CDTF">2023-11-27T13:35:09Z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