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57" r:id="rId5"/>
    <p:sldId id="258" r:id="rId6"/>
    <p:sldId id="271" r:id="rId7"/>
    <p:sldId id="272" r:id="rId8"/>
    <p:sldId id="274" r:id="rId9"/>
    <p:sldId id="273" r:id="rId10"/>
    <p:sldId id="259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2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38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1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65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77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83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45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57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29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6C9B8-F2BC-4711-BE24-46CF9D6200DE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24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.uneb.br/engenharia_de_software/anexos/Artigo-MetricasdeSoftware.pdf" TargetMode="External"/><Relationship Id="rId2" Type="http://schemas.openxmlformats.org/officeDocument/2006/relationships/hyperlink" Target="https://en.wikipedia.org/wiki/Use_Case_Poi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M%C3%A9trica_de_software#M.C3.A9tricas_Orientadas_.C3.A0_Fun.C3.A7.C3.A3o" TargetMode="External"/><Relationship Id="rId4" Type="http://schemas.openxmlformats.org/officeDocument/2006/relationships/hyperlink" Target="http://www.facom.ufu.br/~bacala/MDS/Metricas%20Ucases.p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Estimativas de projeto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 smtClean="0"/>
              <a:t>Engenharia de Software 2017.1 – Desenvolvimento de um jogo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8027" y="5543620"/>
            <a:ext cx="1059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Igor Pires dos Santos, </a:t>
            </a:r>
            <a:r>
              <a:rPr lang="pt-BR" sz="2000" dirty="0" err="1" smtClean="0"/>
              <a:t>Jorão</a:t>
            </a:r>
            <a:r>
              <a:rPr lang="pt-BR" sz="2000" dirty="0" smtClean="0"/>
              <a:t> </a:t>
            </a:r>
            <a:r>
              <a:rPr lang="pt-BR" sz="2000" smtClean="0"/>
              <a:t>Gomes Junior</a:t>
            </a:r>
            <a:r>
              <a:rPr lang="pt-BR" sz="2000" dirty="0" smtClean="0"/>
              <a:t>, Lucas Carvalho Ribeiro, Pedro Henrique Gasparetto Lugão</a:t>
            </a:r>
          </a:p>
          <a:p>
            <a:endParaRPr lang="pt-B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01959" y="6251506"/>
            <a:ext cx="263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11 de maio de 2017 - UFJF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3: Cálculo do UUCP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Unadjusted</a:t>
            </a:r>
            <a:r>
              <a:rPr lang="pt-BR" dirty="0"/>
              <a:t> Use Case </a:t>
            </a:r>
            <a:r>
              <a:rPr lang="pt-BR" dirty="0" smtClean="0"/>
              <a:t>Point : é simplesmente a soma dos valores encontrados anteriormente. A partir daqui veremos como ajustar o valor</a:t>
            </a:r>
          </a:p>
          <a:p>
            <a:endParaRPr lang="pt-BR" dirty="0"/>
          </a:p>
          <a:p>
            <a:r>
              <a:rPr lang="pt-BR" dirty="0" smtClean="0"/>
              <a:t>UUCP = UAW + UUCW =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4: Cálculo do TCF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Technical</a:t>
            </a:r>
            <a:r>
              <a:rPr lang="pt-BR" dirty="0"/>
              <a:t> </a:t>
            </a:r>
            <a:r>
              <a:rPr lang="pt-BR" dirty="0" err="1"/>
              <a:t>Complexity</a:t>
            </a:r>
            <a:r>
              <a:rPr lang="pt-BR" dirty="0"/>
              <a:t> </a:t>
            </a:r>
            <a:r>
              <a:rPr lang="pt-BR" dirty="0" err="1" smtClean="0"/>
              <a:t>Factor</a:t>
            </a:r>
            <a:r>
              <a:rPr lang="pt-BR" dirty="0" smtClean="0"/>
              <a:t>: analisa fatores técnicos que podem influenciar no desenvolvimento, gerando um fator de ajuste</a:t>
            </a:r>
          </a:p>
          <a:p>
            <a:r>
              <a:rPr lang="pt-BR" dirty="0" smtClean="0"/>
              <a:t>Para cada fator listado na tabela, deve ser identificado um valor de 0 a 5 que determina sua influência no sistema</a:t>
            </a:r>
          </a:p>
          <a:p>
            <a:r>
              <a:rPr lang="pt-BR" dirty="0" smtClean="0"/>
              <a:t>É obtido então o valor </a:t>
            </a:r>
            <a:r>
              <a:rPr lang="pt-BR" dirty="0" err="1" smtClean="0"/>
              <a:t>Tfactor</a:t>
            </a:r>
            <a:r>
              <a:rPr lang="pt-BR" dirty="0" smtClean="0"/>
              <a:t>, que é o somatório dos valores de influência multiplicados pelos seus pesos</a:t>
            </a:r>
          </a:p>
          <a:p>
            <a:r>
              <a:rPr lang="pt-BR" dirty="0"/>
              <a:t>O TCF é então obtido pela fórmula: TCF = 0.6 + (0.01 </a:t>
            </a:r>
            <a:r>
              <a:rPr lang="pt-BR" dirty="0" smtClean="0"/>
              <a:t>* </a:t>
            </a:r>
            <a:r>
              <a:rPr lang="pt-BR" dirty="0" err="1"/>
              <a:t>Tfactor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9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4: Cálculo do TCF - Aplicação</a:t>
            </a:r>
            <a:endParaRPr lang="pt-BR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16667"/>
              </p:ext>
            </p:extLst>
          </p:nvPr>
        </p:nvGraphicFramePr>
        <p:xfrm>
          <a:off x="943429" y="1502003"/>
          <a:ext cx="717005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624"/>
                <a:gridCol w="2900248"/>
                <a:gridCol w="805624"/>
                <a:gridCol w="1369561"/>
                <a:gridCol w="1288999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Fator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Requisito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Peso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Influência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Resultado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Sistema distribuído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Tempo de resposta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T3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Eficiência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T4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Processamento complexo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T5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Código reusável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T6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Facilidade de instalação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T7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Facilidade de uso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T8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Portabilidade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T9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Facilidade de mudança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T10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Concorrência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Recursos de segurança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T12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Acessível por terceiros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T13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Requer treinamento especial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19885" y="2612571"/>
            <a:ext cx="1291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Tfactor</a:t>
            </a:r>
            <a:r>
              <a:rPr lang="pt-BR" dirty="0" smtClean="0"/>
              <a:t> = 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8665029" y="3765286"/>
            <a:ext cx="85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TCF</a:t>
            </a:r>
            <a:r>
              <a:rPr lang="pt-BR" dirty="0" smtClean="0"/>
              <a:t> =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0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5: Cálculo do ECF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Environmental </a:t>
            </a:r>
            <a:r>
              <a:rPr lang="pt-BR" dirty="0" err="1"/>
              <a:t>Complexity</a:t>
            </a:r>
            <a:r>
              <a:rPr lang="pt-BR" dirty="0"/>
              <a:t> </a:t>
            </a:r>
            <a:r>
              <a:rPr lang="pt-BR" dirty="0" err="1" smtClean="0"/>
              <a:t>Factor</a:t>
            </a:r>
            <a:r>
              <a:rPr lang="pt-BR" dirty="0" smtClean="0"/>
              <a:t>: analisa fatores externos que podem influenciar no desenvolvimento, gerando um fator de ajuste</a:t>
            </a:r>
          </a:p>
          <a:p>
            <a:r>
              <a:rPr lang="pt-BR" dirty="0" smtClean="0"/>
              <a:t>Para cada fator listado na tabela, deve ser identificado um valor de 0 a 5 que determina sua influência no sistema</a:t>
            </a:r>
          </a:p>
          <a:p>
            <a:r>
              <a:rPr lang="pt-BR" dirty="0" smtClean="0"/>
              <a:t>É obtido então o valor </a:t>
            </a:r>
            <a:r>
              <a:rPr lang="pt-BR" dirty="0" err="1" smtClean="0"/>
              <a:t>Efactor</a:t>
            </a:r>
            <a:r>
              <a:rPr lang="pt-BR" dirty="0" smtClean="0"/>
              <a:t>, que é o somatório dos valores de influência multiplicados pelos seus pesos</a:t>
            </a:r>
          </a:p>
          <a:p>
            <a:r>
              <a:rPr lang="pt-BR" dirty="0"/>
              <a:t>O </a:t>
            </a:r>
            <a:r>
              <a:rPr lang="pt-BR" dirty="0" smtClean="0"/>
              <a:t>ECF é </a:t>
            </a:r>
            <a:r>
              <a:rPr lang="pt-BR" dirty="0"/>
              <a:t>então obtido pela fórmula: </a:t>
            </a:r>
            <a:r>
              <a:rPr lang="pt-BR" dirty="0" smtClean="0"/>
              <a:t>ECF </a:t>
            </a:r>
            <a:r>
              <a:rPr lang="pt-BR" dirty="0"/>
              <a:t>= 1.4 </a:t>
            </a:r>
            <a:r>
              <a:rPr lang="pt-BR" dirty="0" smtClean="0"/>
              <a:t>- </a:t>
            </a:r>
            <a:r>
              <a:rPr lang="pt-BR" dirty="0"/>
              <a:t>(0.03 * </a:t>
            </a:r>
            <a:r>
              <a:rPr lang="pt-BR" dirty="0" err="1"/>
              <a:t>Efactor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50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5: Cálculo do ECF - Aplicação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8519885" y="2612571"/>
            <a:ext cx="1297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Efactor</a:t>
            </a:r>
            <a:r>
              <a:rPr lang="pt-BR" sz="2400" dirty="0" smtClean="0"/>
              <a:t> </a:t>
            </a:r>
            <a:r>
              <a:rPr lang="pt-BR" dirty="0" smtClean="0"/>
              <a:t>= 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8665029" y="3765286"/>
            <a:ext cx="873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ECF </a:t>
            </a:r>
            <a:r>
              <a:rPr lang="pt-BR" dirty="0" smtClean="0"/>
              <a:t>= </a:t>
            </a:r>
            <a:endParaRPr lang="pt-BR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0249"/>
              </p:ext>
            </p:extLst>
          </p:nvPr>
        </p:nvGraphicFramePr>
        <p:xfrm>
          <a:off x="558800" y="1801309"/>
          <a:ext cx="7264401" cy="4389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56"/>
                <a:gridCol w="3347941"/>
                <a:gridCol w="733701"/>
                <a:gridCol w="1333296"/>
                <a:gridCol w="1154607"/>
              </a:tblGrid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Fator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Descrição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Peso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Influência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Resultado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/>
                </a:tc>
              </a:tr>
              <a:tr h="640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E1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Familiaridade com RUP ou outro processo formal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1.5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45727" marB="45727" anchor="ctr" horzOverflow="overflow"/>
                </a:tc>
              </a:tr>
              <a:tr h="640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E2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Experiência com a aplicação em desenvolvimento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E3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Experiência em Orientação a Objetos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45727" marB="45727" anchor="ctr" horzOverflow="overflow"/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E4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Presença de analista experiente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E5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Motivação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E6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Requisitos estáveis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E7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Desenvolvedores em meio-expediente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E8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Linguagem de programação difícil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45727" marB="45727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6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6 : Cálculo do UCP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Case Points: Finalmente chegamos no valor das métricas multiplicando os 3 últimos valores obtidos</a:t>
            </a:r>
          </a:p>
          <a:p>
            <a:r>
              <a:rPr lang="pt-BR" dirty="0" smtClean="0"/>
              <a:t>UCP </a:t>
            </a:r>
            <a:r>
              <a:rPr lang="pt-BR" dirty="0"/>
              <a:t>= UUCP * TCF * </a:t>
            </a:r>
            <a:r>
              <a:rPr lang="pt-BR" dirty="0" smtClean="0"/>
              <a:t>ECF = </a:t>
            </a:r>
          </a:p>
          <a:p>
            <a:r>
              <a:rPr lang="pt-BR" dirty="0" smtClean="0"/>
              <a:t>Com isso, podemos gerar algumas estimativas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33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Estimativas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Temos que o UCP do sistema vale </a:t>
            </a:r>
          </a:p>
          <a:p>
            <a:r>
              <a:rPr lang="pt-BR" dirty="0" smtClean="0"/>
              <a:t>Gustav </a:t>
            </a:r>
            <a:r>
              <a:rPr lang="pt-BR" dirty="0" err="1" smtClean="0"/>
              <a:t>Karner</a:t>
            </a:r>
            <a:r>
              <a:rPr lang="pt-BR" dirty="0" smtClean="0"/>
              <a:t>, o criador da métrica, sugere que 1 ponto do UCP equivale a 20 horas/homem de trabalho</a:t>
            </a:r>
          </a:p>
          <a:p>
            <a:r>
              <a:rPr lang="pt-BR" dirty="0" smtClean="0"/>
              <a:t>Ajustaremos esse valor para X horas/homem, com base na nossa análise empírica de alguns casos de uso</a:t>
            </a:r>
          </a:p>
          <a:p>
            <a:r>
              <a:rPr lang="pt-BR" dirty="0" smtClean="0"/>
              <a:t>Temos então</a:t>
            </a:r>
          </a:p>
          <a:p>
            <a:r>
              <a:rPr lang="pt-BR" dirty="0" smtClean="0"/>
              <a:t>Estimativa (Tempo) = UCP * X = </a:t>
            </a:r>
          </a:p>
          <a:p>
            <a:r>
              <a:rPr lang="pt-BR" dirty="0" smtClean="0"/>
              <a:t>Vale notar que a partir daí podemos também obter um valor de custo, com um valor estimado da hora paga a um funcionário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47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</a:t>
            </a:r>
            <a:r>
              <a:rPr lang="pt-BR" dirty="0" smtClean="0">
                <a:hlinkClick r:id="rId2"/>
              </a:rPr>
              <a:t>://en.wikipedia.org/wiki/Use_Case_Points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www.csi.uneb.br/engenharia_de_software/anexos/Artigo-MetricasdeSoftware.pdf</a:t>
            </a:r>
            <a:endParaRPr lang="pt-BR" dirty="0" smtClean="0"/>
          </a:p>
          <a:p>
            <a:r>
              <a:rPr lang="pt-BR" i="1" dirty="0">
                <a:hlinkClick r:id="rId4"/>
              </a:rPr>
              <a:t>www.facom.ufu.br/~</a:t>
            </a:r>
            <a:r>
              <a:rPr lang="pt-BR" i="1" dirty="0" smtClean="0">
                <a:hlinkClick r:id="rId4"/>
              </a:rPr>
              <a:t>bacala/MDS/Metricas%20Ucases.ppt</a:t>
            </a:r>
            <a:endParaRPr lang="pt-BR" i="1" dirty="0" smtClean="0"/>
          </a:p>
          <a:p>
            <a:r>
              <a:rPr lang="pt-BR" i="1" dirty="0">
                <a:hlinkClick r:id="rId5"/>
              </a:rPr>
              <a:t>https://pt.wikipedia.org/wiki/M%C3%A9trica_de_software#M.C3.A9tricas_Orientadas_.</a:t>
            </a:r>
            <a:r>
              <a:rPr lang="pt-BR" i="1" dirty="0" smtClean="0">
                <a:hlinkClick r:id="rId5"/>
              </a:rPr>
              <a:t>C3.A0_Fun.C3.A7.C3.A3o</a:t>
            </a:r>
            <a:endParaRPr lang="pt-BR" i="1" dirty="0" smtClean="0"/>
          </a:p>
          <a:p>
            <a:pPr marL="0" indent="0">
              <a:buNone/>
            </a:pPr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4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 orientadas à função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Concentram-se nas funcionalidades pedidas</a:t>
            </a:r>
          </a:p>
          <a:p>
            <a:r>
              <a:rPr lang="pt-BR" dirty="0" smtClean="0"/>
              <a:t>Independente da linguagem ou tecnologia utilizada</a:t>
            </a:r>
          </a:p>
          <a:p>
            <a:r>
              <a:rPr lang="pt-BR" dirty="0" smtClean="0"/>
              <a:t>Medem o software através da visão do usuário final</a:t>
            </a:r>
          </a:p>
          <a:p>
            <a:r>
              <a:rPr lang="pt-BR" dirty="0" smtClean="0"/>
              <a:t>Exemplos: Pontos por função, pontos por caso de uso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9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 escolhida : Pontos por caso de uso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Criado em 1993, inspirada na análise de pontos por função, com uma abordagem mais focada em OO</a:t>
            </a:r>
          </a:p>
          <a:p>
            <a:r>
              <a:rPr lang="pt-BR" dirty="0" smtClean="0"/>
              <a:t>Ao invés de focar nas funções, busca medir como as entidades se relacionam dentro de um caso de uso</a:t>
            </a:r>
          </a:p>
          <a:p>
            <a:r>
              <a:rPr lang="pt-BR" dirty="0" smtClean="0"/>
              <a:t>Atribui pontos aos casos de uso, resultando em uma estimativa que analisa os requisitos e os atores com uma visão ainda de alto nível</a:t>
            </a:r>
          </a:p>
          <a:p>
            <a:r>
              <a:rPr lang="pt-BR" dirty="0" smtClean="0"/>
              <a:t>Pode ser executado na fase da análise de casos de uso. Para uma melhor análise do caso de uso, é recomendado o uso dos diagramas de sequência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225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Jogo com funções limitadas ao protótipo definido no cronograma</a:t>
            </a:r>
          </a:p>
          <a:p>
            <a:r>
              <a:rPr lang="pt-BR" dirty="0" smtClean="0"/>
              <a:t>Documentos gerados:</a:t>
            </a:r>
          </a:p>
          <a:p>
            <a:pPr lvl="1"/>
            <a:r>
              <a:rPr lang="pt-BR" dirty="0" smtClean="0"/>
              <a:t>Diagrama de casos de uso</a:t>
            </a:r>
          </a:p>
          <a:p>
            <a:pPr lvl="1"/>
            <a:r>
              <a:rPr lang="pt-BR" dirty="0" smtClean="0"/>
              <a:t>Diagrama de classes</a:t>
            </a:r>
          </a:p>
          <a:p>
            <a:pPr lvl="1"/>
            <a:r>
              <a:rPr lang="pt-BR" dirty="0" smtClean="0"/>
              <a:t>Diagramas de sequência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653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1: Cálculo do UAW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4453"/>
          </a:xfrm>
        </p:spPr>
        <p:txBody>
          <a:bodyPr/>
          <a:lstStyle/>
          <a:p>
            <a:pPr algn="just"/>
            <a:r>
              <a:rPr lang="pt-BR" dirty="0" err="1"/>
              <a:t>Unadjusted</a:t>
            </a:r>
            <a:r>
              <a:rPr lang="pt-BR" dirty="0"/>
              <a:t> </a:t>
            </a:r>
            <a:r>
              <a:rPr lang="pt-BR" dirty="0" err="1" smtClean="0"/>
              <a:t>Actor</a:t>
            </a:r>
            <a:r>
              <a:rPr lang="pt-BR" dirty="0" smtClean="0"/>
              <a:t> </a:t>
            </a:r>
            <a:r>
              <a:rPr lang="pt-BR" dirty="0" err="1" smtClean="0"/>
              <a:t>Weight</a:t>
            </a:r>
            <a:r>
              <a:rPr lang="pt-BR" dirty="0" smtClean="0"/>
              <a:t>: classifica os atores em níveis de complexidades, e soma os pesos dos atores identificados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24281"/>
              </p:ext>
            </p:extLst>
          </p:nvPr>
        </p:nvGraphicFramePr>
        <p:xfrm>
          <a:off x="1129474" y="3521564"/>
          <a:ext cx="10046733" cy="24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911"/>
                <a:gridCol w="782384"/>
                <a:gridCol w="59154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Complexidade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Peso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Descrição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Simples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1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Ambiente externo acessado por API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Médio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2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Sistema externo acessado por protocolo de comunicação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Complexo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3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Interage com o sistema através de uma interface gráfica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0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1: Cálculo do UAW – Aplicação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4453"/>
          </a:xfrm>
        </p:spPr>
        <p:txBody>
          <a:bodyPr/>
          <a:lstStyle/>
          <a:p>
            <a:pPr algn="just"/>
            <a:r>
              <a:rPr lang="pt-BR" dirty="0" smtClean="0"/>
              <a:t>Atores identificados: Sistema e Usuário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46629"/>
              </p:ext>
            </p:extLst>
          </p:nvPr>
        </p:nvGraphicFramePr>
        <p:xfrm>
          <a:off x="3350161" y="2850078"/>
          <a:ext cx="5223825" cy="182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40"/>
                <a:gridCol w="2195603"/>
                <a:gridCol w="1806382"/>
              </a:tblGrid>
              <a:tr h="431024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Peso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Quantidade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Peso total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1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2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3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113026" marR="113026" marT="56513" marB="56513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86401" y="5094515"/>
            <a:ext cx="150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UAW =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07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2: Cálculo do UUCW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Unadjusted</a:t>
            </a:r>
            <a:r>
              <a:rPr lang="pt-BR" dirty="0"/>
              <a:t> Use Case </a:t>
            </a:r>
            <a:r>
              <a:rPr lang="pt-BR" dirty="0" err="1" smtClean="0"/>
              <a:t>Weight</a:t>
            </a:r>
            <a:r>
              <a:rPr lang="pt-BR" dirty="0" smtClean="0"/>
              <a:t>: classifica os casos de uso em níveis de complexidade, atribuindo pesos e realizando um somatório no fim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73210"/>
              </p:ext>
            </p:extLst>
          </p:nvPr>
        </p:nvGraphicFramePr>
        <p:xfrm>
          <a:off x="1093848" y="3248432"/>
          <a:ext cx="10046733" cy="182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911"/>
                <a:gridCol w="782384"/>
                <a:gridCol w="59154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Complexidade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Peso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Descrição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Simples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5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Possui 3 ou menos transações</a:t>
                      </a:r>
                      <a:r>
                        <a:rPr lang="pt-BR" sz="2200" baseline="0" dirty="0" smtClean="0"/>
                        <a:t> entre entidades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Médio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10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Possui de 4 a 7 transações entre entidades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Complexo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15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Possui mais de 7 transações entre entidades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2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2: Cálculo do UUCW -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0702"/>
          </a:xfrm>
        </p:spPr>
        <p:txBody>
          <a:bodyPr>
            <a:normAutofit/>
          </a:bodyPr>
          <a:lstStyle/>
          <a:p>
            <a:r>
              <a:rPr lang="pt-BR" dirty="0" smtClean="0"/>
              <a:t>Foram utilizados os diagramas de sequência para o cálculo de complexidades. Segue exemplo do caso de uso “Contar moedas”: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550" t="7293" r="29362" b="43898"/>
          <a:stretch/>
        </p:blipFill>
        <p:spPr>
          <a:xfrm>
            <a:off x="1015999" y="2826327"/>
            <a:ext cx="7257143" cy="3976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22448" y="3983367"/>
            <a:ext cx="2831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/>
              <a:t>5 transações</a:t>
            </a:r>
          </a:p>
          <a:p>
            <a:pPr algn="ctr"/>
            <a:r>
              <a:rPr lang="pt-BR" sz="2400" dirty="0" smtClean="0"/>
              <a:t>Complexidade Média</a:t>
            </a:r>
          </a:p>
        </p:txBody>
      </p:sp>
    </p:spTree>
    <p:extLst>
      <p:ext uri="{BB962C8B-B14F-4D97-AF65-F5344CB8AC3E}">
        <p14:creationId xmlns:p14="http://schemas.microsoft.com/office/powerpoint/2010/main" val="32702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2: Cálculo do UUCW -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0702"/>
          </a:xfrm>
        </p:spPr>
        <p:txBody>
          <a:bodyPr/>
          <a:lstStyle/>
          <a:p>
            <a:r>
              <a:rPr lang="pt-BR" dirty="0" smtClean="0"/>
              <a:t>Realizamos a mesma análise com os outros 12 casos de uso identificados, e chegamos na seguinte contagem:</a:t>
            </a:r>
            <a:endParaRPr lang="pt-B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91984"/>
              </p:ext>
            </p:extLst>
          </p:nvPr>
        </p:nvGraphicFramePr>
        <p:xfrm>
          <a:off x="3350161" y="3159958"/>
          <a:ext cx="5223825" cy="182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40"/>
                <a:gridCol w="2195603"/>
                <a:gridCol w="180638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Peso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Quantidade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Peso total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1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2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3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113026" marR="113026" marT="56513" marB="56513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15543" y="547188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UUCW</a:t>
            </a:r>
            <a:r>
              <a:rPr lang="pt-BR" dirty="0" smtClean="0"/>
              <a:t> =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874</Words>
  <Application>Microsoft Office PowerPoint</Application>
  <PresentationFormat>Widescreen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Wingdings</vt:lpstr>
      <vt:lpstr>Office Theme</vt:lpstr>
      <vt:lpstr>Estimativas de projeto</vt:lpstr>
      <vt:lpstr>Métricas orientadas à função</vt:lpstr>
      <vt:lpstr>Métrica escolhida : Pontos por caso de uso</vt:lpstr>
      <vt:lpstr>Aplicação</vt:lpstr>
      <vt:lpstr>Passo 1: Cálculo do UAW</vt:lpstr>
      <vt:lpstr>Passo 1: Cálculo do UAW – Aplicação</vt:lpstr>
      <vt:lpstr>Passo 2: Cálculo do UUCW</vt:lpstr>
      <vt:lpstr>Passo 2: Cálculo do UUCW - Aplicação</vt:lpstr>
      <vt:lpstr>Passo 2: Cálculo do UUCW - Aplicação</vt:lpstr>
      <vt:lpstr>Passo 3: Cálculo do UUCP</vt:lpstr>
      <vt:lpstr>Passo 4: Cálculo do TCF</vt:lpstr>
      <vt:lpstr>Passo 4: Cálculo do TCF - Aplicação</vt:lpstr>
      <vt:lpstr>Passo 5: Cálculo do ECF</vt:lpstr>
      <vt:lpstr>Passo 5: Cálculo do ECF - Aplicação</vt:lpstr>
      <vt:lpstr>Passo 6 : Cálculo do UCP</vt:lpstr>
      <vt:lpstr>Estimativas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Lugão</dc:creator>
  <cp:lastModifiedBy>Pedro Lugão</cp:lastModifiedBy>
  <cp:revision>25</cp:revision>
  <dcterms:created xsi:type="dcterms:W3CDTF">2017-04-24T16:22:35Z</dcterms:created>
  <dcterms:modified xsi:type="dcterms:W3CDTF">2017-05-10T14:14:40Z</dcterms:modified>
</cp:coreProperties>
</file>