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Use_Case_Points" TargetMode="External"/><Relationship Id="rId2" Type="http://schemas.openxmlformats.org/officeDocument/2006/relationships/hyperlink" Target="https://en.wikipedia.org/wiki/Use_Case_Points" TargetMode="External"/><Relationship Id="rId3" Type="http://schemas.openxmlformats.org/officeDocument/2006/relationships/hyperlink" Target="http://www.csi.uneb.br/engenharia_de_software/anexos/Artigo-MetricasdeSoftware.pdf" TargetMode="External"/><Relationship Id="rId4" Type="http://schemas.openxmlformats.org/officeDocument/2006/relationships/hyperlink" Target="http://www.csi.uneb.br/engenharia_de_software/anexos/Artigo-MetricasdeSoftware.pdf" TargetMode="External"/><Relationship Id="rId5" Type="http://schemas.openxmlformats.org/officeDocument/2006/relationships/hyperlink" Target="http://www.facom.ufu.br/~bacala/MDS/Metricas%20Ucases.ppt" TargetMode="External"/><Relationship Id="rId6" Type="http://schemas.openxmlformats.org/officeDocument/2006/relationships/hyperlink" Target="http://www.facom.ufu.br/~bacala/MDS/Metricas%20Ucases.ppt" TargetMode="External"/><Relationship Id="rId7" Type="http://schemas.openxmlformats.org/officeDocument/2006/relationships/hyperlink" Target="https://pt.wikipedia.org/wiki/M%C3%A9trica_de_software#M.C3.A9tricas_Orientadas_.C3.A0_Fun.C3.A7.C3.A3o" TargetMode="External"/><Relationship Id="rId8" Type="http://schemas.openxmlformats.org/officeDocument/2006/relationships/hyperlink" Target="https://pt.wikipedia.org/wiki/M%C3%A9trica_de_software#M.C3.A9tricas_Orientadas_.C3.A0_Fun.C3.A7.C3.A3o" TargetMode="External"/><Relationship Id="rId9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Estimativas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5100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Engenharia de Software 2017.1 – Desenvolvimento de um jogo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-291960" y="5543640"/>
            <a:ext cx="12970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Igor Pires dos Santos, Jorão Gomes Junior, Lucas Carvalho Ribeiro, Pedro Henrique Gasparetto Lugão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520160" y="6251400"/>
            <a:ext cx="3202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 de maio de 2017 - UFJF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3: Cálculo do UUCP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Unadjusted Use Case Point : é simplesmente a soma dos valores encontrados anteriormente. A partir daqui veremos como ajustar o 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UUCP = UAW + UUCW = 94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4: Cálculo do TCF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Technical Complexity Factor: analisa fatores técnicos que podem influenciar no desenvolvimento, gerando um fator de ajuste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cada fator listado na tabela, deve ser identificado um valor de 0 a 5 que determina sua influência no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obtido então o valor Tfactor, que é o somatório dos valores de influência multiplicados pelos seus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TCF é então obtido pela fórmula: TCF = 0.6 + (0.01 * Tfactor)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4: Cálculo do TCF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943560" y="1501920"/>
          <a:ext cx="7169400" cy="5040360"/>
        </p:xfrm>
        <a:graphic>
          <a:graphicData uri="http://schemas.openxmlformats.org/drawingml/2006/table">
            <a:tbl>
              <a:tblPr/>
              <a:tblGrid>
                <a:gridCol w="805320"/>
                <a:gridCol w="2900160"/>
                <a:gridCol w="805320"/>
                <a:gridCol w="1369440"/>
                <a:gridCol w="1289520"/>
              </a:tblGrid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Fator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Requisito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Influência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Resultado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Sistema distribuído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Tempo de resposta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Eficiência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Processamento 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Código reusável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instalação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uso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Portabilidade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Facilidade de mudança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Concorrência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Recursos de segurança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Acessível por terceiros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Requer treinamento especial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06" name="CustomShape 3"/>
          <p:cNvSpPr/>
          <p:nvPr/>
        </p:nvSpPr>
        <p:spPr>
          <a:xfrm>
            <a:off x="8028720" y="2612520"/>
            <a:ext cx="2273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Tfactor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32.5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8120160" y="3765240"/>
            <a:ext cx="1945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TCF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0.925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5: Cálculo do ECF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Environmental Complexity Factor: analisa fatores externos que podem influenciar no desenvolvimento, gerando um fator de ajuste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cada fator listado na tabela, deve ser identificado um valor de 0 a 5 que determina sua influência no 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obtido então o valor Efactor, que é o somatório dos valores de influência multiplicados pelos seus pesos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ECF é então obtido pela fórmula: ECF = 1.4 - (0.03 * Efactor)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5: Cálculo do ECF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10520" y="2612520"/>
            <a:ext cx="1916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Efactor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=15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287200" y="3765240"/>
            <a:ext cx="1630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ECF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=0.95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3" name="Table 4"/>
          <p:cNvGraphicFramePr/>
          <p:nvPr/>
        </p:nvGraphicFramePr>
        <p:xfrm>
          <a:off x="558720" y="1801440"/>
          <a:ext cx="7263720" cy="5489280"/>
        </p:xfrm>
        <a:graphic>
          <a:graphicData uri="http://schemas.openxmlformats.org/drawingml/2006/table">
            <a:tbl>
              <a:tblPr/>
              <a:tblGrid>
                <a:gridCol w="694800"/>
                <a:gridCol w="3347640"/>
                <a:gridCol w="733680"/>
                <a:gridCol w="1333080"/>
                <a:gridCol w="1154880"/>
              </a:tblGrid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Fator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Influência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Resultado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Familiaridade com RUP ou outro processo formal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914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Experiência com a aplicação em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Experiência em Orientação a Objetos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Presença de analista experiente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Motivação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Requisitos estáveis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Desenvolvedores em meio-expediente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Linguagem de programação difícil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-2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6 : Cálculo do UCP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 Points: Finalmente chegamos no valor das métricas multiplicando os 3 últimos valores obtidos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UCP = UUCP * TCF * ECF =82.6025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isso, podemos gerar algumas estimativas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Estimativas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Temos que o UCP do sistema vale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Gustav Karner, o criador da métrica, sugere que 1 ponto do UCP equivale a 20 horas/homem de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Ajustaremos esse valor para 8 horas/homem, com base na nossa análise empírica de alguns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Temos então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Estimativa (Tempo) = UCP * 8 =660.82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Vale notar que a partir daí podemos também obter um valor de custo, com um valor estimado da hora paga a um funcionário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Referências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://en.wikipedia.org/wiki/Use_Case_Points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</a:t>
            </a:r>
            <a:r>
              <a:rPr b="0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www.csi.uneb.br/engenharia_de_software/anexos/Artigo-MetricasdeSoftware.pdf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www.facom.ufu.br/~</a:t>
            </a: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bacala/MDS/Metricas%20Ucases.ppt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https://pt.wikipedia.org/wiki/M%C3%A9trica_de_software#M.C3.A9tricas_Orientadas_.</a:t>
            </a:r>
            <a:r>
              <a:rPr b="0" i="1" lang="pt-BR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8"/>
              </a:rPr>
              <a:t>C3.A0_Fun.C3.A7.C3.A3o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Métricas orientadas à função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Concentram-se nas funcionalidades pedidas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Independente da linguagem ou tecnologia utilizada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Medem o software através da visão do usuário final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Exemplos: Pontos por função, pontos por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Métrica escolhida : Pontos por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Criado em 1993, inspirada na análise de pontos por função, com uma abordagem mais focada em OO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Ao invés de focar nas funções, busca medir como as entidades se relacionam dentro de um caso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Atribui pontos aos casos de uso, resultando em uma estimativa que analisa os requisitos e os atores com uma visão ainda de alto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executado na fase da análise de casos de uso. Para uma melhor análise do caso de uso, é recomendado o uso dos diagramas de sequência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Jogo com funções limitadas ao protótipo definido no cronograma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Documentos gerados: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Diagrama de casos de uso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Diagrama de classes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Diagramas de sequência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1: Cálculo do UAW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Unadjusted Actor Weight: classifica os atores em níveis de complexidades, e soma os pesos dos atores identificados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1129320" y="3521520"/>
          <a:ext cx="10046160" cy="2723400"/>
        </p:xfrm>
        <a:graphic>
          <a:graphicData uri="http://schemas.openxmlformats.org/drawingml/2006/table">
            <a:tbl>
              <a:tblPr/>
              <a:tblGrid>
                <a:gridCol w="3348720"/>
                <a:gridCol w="782280"/>
                <a:gridCol w="591552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Ambiente externo acessado por API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Médio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Sistema externo acessado por protocolo de comunicação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Interage com o sistema através de uma interface gráfica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1: Cálculo do UAW –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Atores identificados: Sistema e Usuário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" name="Table 3"/>
          <p:cNvGraphicFramePr/>
          <p:nvPr/>
        </p:nvGraphicFramePr>
        <p:xfrm>
          <a:off x="3350160" y="2850120"/>
          <a:ext cx="5223240" cy="2073960"/>
        </p:xfrm>
        <a:graphic>
          <a:graphicData uri="http://schemas.openxmlformats.org/drawingml/2006/table">
            <a:tbl>
              <a:tblPr/>
              <a:tblGrid>
                <a:gridCol w="1221840"/>
                <a:gridCol w="2195280"/>
                <a:gridCol w="180648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Quantidade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 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88" name="CustomShape 4"/>
          <p:cNvSpPr/>
          <p:nvPr/>
        </p:nvSpPr>
        <p:spPr>
          <a:xfrm>
            <a:off x="5486400" y="5094360"/>
            <a:ext cx="1641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UAW = 4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2: Cálculo do UUCW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Unadjusted Use Case Weight: classifica os casos de uso em níveis de complexidade, atribuindo pesos e realizando um somatório no fim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1" name="Table 3"/>
          <p:cNvGraphicFramePr/>
          <p:nvPr/>
        </p:nvGraphicFramePr>
        <p:xfrm>
          <a:off x="1093680" y="3248280"/>
          <a:ext cx="10046160" cy="3048120"/>
        </p:xfrm>
        <a:graphic>
          <a:graphicData uri="http://schemas.openxmlformats.org/drawingml/2006/table">
            <a:tbl>
              <a:tblPr/>
              <a:tblGrid>
                <a:gridCol w="3348720"/>
                <a:gridCol w="782280"/>
                <a:gridCol w="591552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Simples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3 ou menos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Médio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de 4 a 7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Complexo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Possui mais de 7 transações entre entidades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2: Cálculo do UUCW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88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Foram utilizados os diagramas de sequência para o cálculo de complexidades. Segue exemplo do caso de uso “Contar moedas”: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rcRect l="20549" t="7293" r="29362" b="43898"/>
          <a:stretch/>
        </p:blipFill>
        <p:spPr>
          <a:xfrm>
            <a:off x="1015920" y="2826360"/>
            <a:ext cx="7256520" cy="397548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248680" y="3983400"/>
            <a:ext cx="33782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transações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Complexidade Média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Passo 2: Cálculo do UUCW -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Realizamos a mesma análise com os outros 12 casos de uso identificados, e chegamos na seguinte contagem: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3350160" y="3160080"/>
          <a:ext cx="5223240" cy="2073960"/>
        </p:xfrm>
        <a:graphic>
          <a:graphicData uri="http://schemas.openxmlformats.org/drawingml/2006/table">
            <a:tbl>
              <a:tblPr/>
              <a:tblGrid>
                <a:gridCol w="1221840"/>
                <a:gridCol w="2195280"/>
                <a:gridCol w="1806480"/>
              </a:tblGrid>
              <a:tr h="76212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Quantidade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Peso 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7400"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112680" rIns="1126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12680" marR="1126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99" name="CustomShape 4"/>
          <p:cNvSpPr/>
          <p:nvPr/>
        </p:nvSpPr>
        <p:spPr>
          <a:xfrm>
            <a:off x="4318920" y="5472000"/>
            <a:ext cx="18313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UUCW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90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LibreOffice/5.1.6.2$Linux_X86_64 LibreOffice_project/10m0$Build-2</Application>
  <Words>874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2017-04-24T16:22:35Z</dcterms:created>
  <dc:creator>Pedro Lugão</dc:creator>
  <dc:description/>
  <dc:language>pt-BR</dc:language>
  <cp:lastModifiedBy/>
  <dcterms:modified xsi:type="dcterms:W3CDTF">2017-05-10T21:35:44Z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