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Use_Case_Points" TargetMode="External"/><Relationship Id="rId2" Type="http://schemas.openxmlformats.org/officeDocument/2006/relationships/hyperlink" Target="https://en.wikipedia.org/wiki/Use_Case_Points" TargetMode="External"/><Relationship Id="rId3" Type="http://schemas.openxmlformats.org/officeDocument/2006/relationships/hyperlink" Target="http://www.csi.uneb.br/engenharia_de_software/anexos/Artigo-MetricasdeSoftware.pdf" TargetMode="External"/><Relationship Id="rId4" Type="http://schemas.openxmlformats.org/officeDocument/2006/relationships/hyperlink" Target="http://www.csi.uneb.br/engenharia_de_software/anexos/Artigo-MetricasdeSoftware.pdf" TargetMode="External"/><Relationship Id="rId5" Type="http://schemas.openxmlformats.org/officeDocument/2006/relationships/hyperlink" Target="http://www.facom.ufu.br/~bacala/MDS/Metricas%20Ucases.ppt" TargetMode="External"/><Relationship Id="rId6" Type="http://schemas.openxmlformats.org/officeDocument/2006/relationships/hyperlink" Target="http://www.facom.ufu.br/~bacala/MDS/Metricas%20Ucases.ppt" TargetMode="External"/><Relationship Id="rId7" Type="http://schemas.openxmlformats.org/officeDocument/2006/relationships/hyperlink" Target="https://pt.wikipedia.org/wiki/M%C3%A9trica_de_software#M.C3.A9tricas_Orientadas_.C3.A0_Fun.C3.A7.C3.A3o" TargetMode="External"/><Relationship Id="rId8" Type="http://schemas.openxmlformats.org/officeDocument/2006/relationships/hyperlink" Target="https://pt.wikipedia.org/wiki/M%C3%A9trica_de_software#M.C3.A9tricas_Orientadas_.C3.A0_Fun.C3.A7.C3.A3o" TargetMode="External"/><Relationship Id="rId9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Estimativas de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51000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Engenharia de Software 2017.1 – Desenvolvimento de um jogo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 rot="2400">
            <a:off x="4031640" y="4897440"/>
            <a:ext cx="43192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Igor Pires dos Santos,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Jorão Gomes Junior,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Lucas Carvalho Ribeiro,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Pedro Henrique Gasparetto Lugão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4520160" y="6251400"/>
            <a:ext cx="32022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11 de maio de 2017 - UFJF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10008000" y="7272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Passo 3: Cálculo do UUCP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Unadjusted Use Case Point : é simplesmente a soma dos valores encontrados anteriormente. A partir daqui veremos como ajustar o valor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UUCP = UAW + UUCW = 94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Passo 4: Cálculo do TCF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Technical Complexity Factor: analisa fatores técnicos que podem influenciar no desenvolvimento, gerando um fator de ajuste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cada fator listado na tabela, deve ser identificado um valor de 0 a 5 que determina sua influência no sistema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obtido então o valor Tfactor, que é o somatório dos valores de influência multiplicados pelos seus pesos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TCF é então obtido pela fórmula: TCF = 0.6 + (0.01 * Tfactor)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Passo 4: Cálculo do TCF - Aplicação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6" name="Table 2"/>
          <p:cNvGraphicFramePr/>
          <p:nvPr/>
        </p:nvGraphicFramePr>
        <p:xfrm>
          <a:off x="943560" y="1501920"/>
          <a:ext cx="7169400" cy="5040360"/>
        </p:xfrm>
        <a:graphic>
          <a:graphicData uri="http://schemas.openxmlformats.org/drawingml/2006/table">
            <a:tbl>
              <a:tblPr/>
              <a:tblGrid>
                <a:gridCol w="805320"/>
                <a:gridCol w="2900160"/>
                <a:gridCol w="805320"/>
                <a:gridCol w="1316880"/>
                <a:gridCol w="1342080"/>
              </a:tblGrid>
              <a:tr h="560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Fator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Requisito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Peso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Influência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Resultado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Sistema distribuído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Tempo de resposta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Eficiência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Processamento complexo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Código reusável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Facilidade de instalação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Facilidade de uso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Portabilidade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T9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Facilidade de mudança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Concorrência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T11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Recursos de segurança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T12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Acessível por terceiros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T13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Requer treinamento especial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07" name="CustomShape 3"/>
          <p:cNvSpPr/>
          <p:nvPr/>
        </p:nvSpPr>
        <p:spPr>
          <a:xfrm>
            <a:off x="8028720" y="2612520"/>
            <a:ext cx="22726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Tfactor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32.5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8120160" y="3765240"/>
            <a:ext cx="19447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TCF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0.925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Passo 5: Cálculo do ECF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Environmental Complexity Factor: analisa fatores externos que podem influenciar no desenvolvimento, gerando um fator de ajuste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cada fator listado na tabela, deve ser identificado um valor de 0 a 5 que determina sua influência no sistema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obtido então o valor Efactor, que é o somatório dos valores de influência multiplicados pelos seus pesos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ECF é então obtido pela fórmula: ECF = 1.4 - (0.03 * Efactor)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Passo 5: Cálculo do ECF - Aplicação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9326520" y="2612520"/>
            <a:ext cx="1915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Efactor =15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9331200" y="3765240"/>
            <a:ext cx="16293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ECF =0.95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4" name="Table 4"/>
          <p:cNvGraphicFramePr/>
          <p:nvPr/>
        </p:nvGraphicFramePr>
        <p:xfrm>
          <a:off x="1283040" y="1432800"/>
          <a:ext cx="8073360" cy="5070960"/>
        </p:xfrm>
        <a:graphic>
          <a:graphicData uri="http://schemas.openxmlformats.org/drawingml/2006/table">
            <a:tbl>
              <a:tblPr/>
              <a:tblGrid>
                <a:gridCol w="887400"/>
                <a:gridCol w="3215880"/>
                <a:gridCol w="811080"/>
                <a:gridCol w="1518120"/>
                <a:gridCol w="1641240"/>
              </a:tblGrid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Fator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Peso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Influência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Resultado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Familiaridade com RUP ou outro processo formal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Experiência com a aplicação em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Experiência em Orientação a Objetos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Presença de analista experiente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Motivação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Requisitos estáveis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Desenvolvedores em meio-expediente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Linguagem de programação difícil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Passo 6 : Cálculo do UCP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Case Points: Finalmente chegamos no valor final da métrica multiplicando os 3 últimos valores obtidos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UCP = UUCP * TCF * ECF =82.6025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 isso, podemos gerar algumas estimativas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Estimativas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Temos que o UCP do sistema vale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82.6025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Gustav Karner, o criador da métrica, sugere que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ponto do UCP equivale a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horas/homem de trabalho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Ajustaremos esse valor para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horas/homem, com base na nossa análise empírica de alguns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Estimativa (Tempo) = UCP * 8 =660.82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Vale notar que a partir daí podemos também obter um valor de custo, com um valor estimado da hora paga a um funcionário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Referências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</a:t>
            </a:r>
            <a:r>
              <a:rPr b="0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://en.wikipedia.org/wiki/Use_Case_Points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http://</a:t>
            </a:r>
            <a:r>
              <a:rPr b="0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www.csi.uneb.br/engenharia_de_software/anexos/Artigo-MetricasdeSoftware.pdf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5"/>
              </a:rPr>
              <a:t>www.facom.ufu.br/~</a:t>
            </a:r>
            <a:r>
              <a:rPr b="0" i="1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6"/>
              </a:rPr>
              <a:t>bacala/MDS/Metricas%20Ucases.ppt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7"/>
              </a:rPr>
              <a:t>https://pt.wikipedia.org/wiki/M%C3%A9trica_de_software#M.C3.A9tricas_Orientadas_.</a:t>
            </a:r>
            <a:r>
              <a:rPr b="0" i="1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8"/>
              </a:rPr>
              <a:t>C3.A0_Fun.C3.A7.C3.A3o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Métricas orientadas à função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Concentram-se nas funcionalidades pedidas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Independente da linguagem ou tecnologia utilizada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Medem o software através da visão do usuário final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Exemplos: Pontos por função, pontos por caso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Métrica escolhida : Pontos por caso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Criado em 1993, inspirada na análise de pontos por função, com uma abordagem mais focada em OO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Ao invés de focar nas funções, busca medir como as entidades se relacionam dentro de um caso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Atribui pontos aos casos de uso, resultando em uma estimativa que analisa os requisitos e os atores com uma visão ainda de alto nível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executado na fase da análise de casos de uso. Para uma melhor análise do caso de uso, é recomendado o uso dos diagramas de sequência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Aplicação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Jogo com funções limitadas ao protótipo definido no cronograma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Documentos gerados: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Diagrama de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Diagrama de classes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Diagramas de sequência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Passo 1: Cálculo do UAW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160" cy="10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Unadjusted Actor Weight: classifica os atores em níveis de complexidades, e soma os pesos dos atores identificados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5" name="Table 3"/>
          <p:cNvGraphicFramePr/>
          <p:nvPr/>
        </p:nvGraphicFramePr>
        <p:xfrm>
          <a:off x="1129320" y="3521520"/>
          <a:ext cx="10046160" cy="2723400"/>
        </p:xfrm>
        <a:graphic>
          <a:graphicData uri="http://schemas.openxmlformats.org/drawingml/2006/table">
            <a:tbl>
              <a:tblPr/>
              <a:tblGrid>
                <a:gridCol w="2944800"/>
                <a:gridCol w="1186200"/>
                <a:gridCol w="5915520"/>
              </a:tblGrid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Complexidade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Peso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3740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Simples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Ambiente externo acessado por API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Médio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Sistema externo acessado por protocolo de comunicação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Complexo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Interage com o sistema através de uma interface gráfica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Passo 1: Cálculo do UAW – Aplicação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160" cy="10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Atores identificados: Sistema e Usuário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8" name="Table 3"/>
          <p:cNvGraphicFramePr/>
          <p:nvPr/>
        </p:nvGraphicFramePr>
        <p:xfrm>
          <a:off x="3350160" y="2850120"/>
          <a:ext cx="5223240" cy="2073960"/>
        </p:xfrm>
        <a:graphic>
          <a:graphicData uri="http://schemas.openxmlformats.org/drawingml/2006/table">
            <a:tbl>
              <a:tblPr/>
              <a:tblGrid>
                <a:gridCol w="1221840"/>
                <a:gridCol w="2195280"/>
                <a:gridCol w="1806480"/>
              </a:tblGrid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Peso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Quantidade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Peso total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3740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740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740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89" name="CustomShape 4"/>
          <p:cNvSpPr/>
          <p:nvPr/>
        </p:nvSpPr>
        <p:spPr>
          <a:xfrm>
            <a:off x="5486400" y="5094360"/>
            <a:ext cx="16405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UAW = 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Passo 2: Cálculo do UUCW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Unadjusted Use Case Weight: classifica os casos de uso em níveis de complexidade, atribuindo pesos e realizando um somatório no fim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2" name="Table 3"/>
          <p:cNvGraphicFramePr/>
          <p:nvPr/>
        </p:nvGraphicFramePr>
        <p:xfrm>
          <a:off x="1093680" y="3248280"/>
          <a:ext cx="10046160" cy="3048120"/>
        </p:xfrm>
        <a:graphic>
          <a:graphicData uri="http://schemas.openxmlformats.org/drawingml/2006/table">
            <a:tbl>
              <a:tblPr/>
              <a:tblGrid>
                <a:gridCol w="3046320"/>
                <a:gridCol w="1084680"/>
                <a:gridCol w="5915520"/>
              </a:tblGrid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Complexidade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Peso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Simples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Possui 3 ou menos transações entre entidades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Médio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Possui de 4 a 7 transações entre entidades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Complexo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Possui mais de 7 transações entre entidades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Passo 2: Cálculo do UUCW - Aplicação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160" cy="9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Foram utilizados os diagramas de sequência para o cálculo de complexidades. Segue exemplo do caso de uso “Contar moedas”: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4" descr=""/>
          <p:cNvPicPr/>
          <p:nvPr/>
        </p:nvPicPr>
        <p:blipFill>
          <a:blip r:embed="rId1"/>
          <a:srcRect l="20549" t="7293" r="29362" b="43898"/>
          <a:stretch/>
        </p:blipFill>
        <p:spPr>
          <a:xfrm>
            <a:off x="1015920" y="3078360"/>
            <a:ext cx="6976080" cy="382140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8248680" y="3983400"/>
            <a:ext cx="33775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transações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Complexidade Média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Passo 2: Cálculo do UUCW - Aplicação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825560"/>
            <a:ext cx="10514160" cy="9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Realizamos a mesma análise com os outros 12 casos de uso identificados, e chegamos na seguinte contagem: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9" name="Table 3"/>
          <p:cNvGraphicFramePr/>
          <p:nvPr/>
        </p:nvGraphicFramePr>
        <p:xfrm>
          <a:off x="3350160" y="3160080"/>
          <a:ext cx="5223240" cy="2073960"/>
        </p:xfrm>
        <a:graphic>
          <a:graphicData uri="http://schemas.openxmlformats.org/drawingml/2006/table">
            <a:tbl>
              <a:tblPr/>
              <a:tblGrid>
                <a:gridCol w="1221840"/>
                <a:gridCol w="2195280"/>
                <a:gridCol w="1806480"/>
              </a:tblGrid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Peso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Quantidade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Peso total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3740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740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740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00" name="CustomShape 4"/>
          <p:cNvSpPr/>
          <p:nvPr/>
        </p:nvSpPr>
        <p:spPr>
          <a:xfrm>
            <a:off x="4318920" y="5472000"/>
            <a:ext cx="18306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UUCW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2017-04-24T16:22:35Z</dcterms:created>
  <dc:creator>Pedro Lugão</dc:creator>
  <dc:description/>
  <dc:language>pt-BR</dc:language>
  <cp:lastModifiedBy/>
  <dcterms:modified xsi:type="dcterms:W3CDTF">2017-05-10T23:14:09Z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