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60" r:id="rId3"/>
    <p:sldId id="261" r:id="rId4"/>
    <p:sldId id="265" r:id="rId5"/>
    <p:sldId id="262" r:id="rId6"/>
    <p:sldId id="263" r:id="rId7"/>
    <p:sldId id="268" r:id="rId8"/>
    <p:sldId id="266" r:id="rId9"/>
    <p:sldId id="269" r:id="rId10"/>
    <p:sldId id="270" r:id="rId11"/>
    <p:sldId id="274" r:id="rId12"/>
    <p:sldId id="271" r:id="rId13"/>
    <p:sldId id="272" r:id="rId14"/>
    <p:sldId id="273" r:id="rId15"/>
    <p:sldId id="288" r:id="rId16"/>
    <p:sldId id="275" r:id="rId17"/>
    <p:sldId id="276" r:id="rId18"/>
    <p:sldId id="278" r:id="rId19"/>
    <p:sldId id="279" r:id="rId20"/>
    <p:sldId id="289" r:id="rId21"/>
    <p:sldId id="277" r:id="rId22"/>
    <p:sldId id="280" r:id="rId23"/>
    <p:sldId id="281" r:id="rId24"/>
    <p:sldId id="282" r:id="rId25"/>
    <p:sldId id="283" r:id="rId26"/>
    <p:sldId id="285" r:id="rId27"/>
    <p:sldId id="287" r:id="rId28"/>
    <p:sldId id="286" r:id="rId29"/>
    <p:sldId id="284" r:id="rId30"/>
    <p:sldId id="264" r:id="rId31"/>
    <p:sldId id="267"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5C62"/>
    <a:srgbClr val="772E34"/>
    <a:srgbClr val="7709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7"/>
    <p:restoredTop sz="85106"/>
  </p:normalViewPr>
  <p:slideViewPr>
    <p:cSldViewPr snapToGrid="0" snapToObjects="1">
      <p:cViewPr varScale="1">
        <p:scale>
          <a:sx n="118" d="100"/>
          <a:sy n="118" d="100"/>
        </p:scale>
        <p:origin x="1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C3B79-B74C-574D-80A2-1152AFE37AE4}" type="datetimeFigureOut">
              <a:rPr lang="es-CO" smtClean="0"/>
              <a:t>16/06/22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DC055-D588-994C-8696-7D2207855251}" type="slidenum">
              <a:rPr lang="es-CO" smtClean="0"/>
              <a:t>‹Nº›</a:t>
            </a:fld>
            <a:endParaRPr lang="es-CO"/>
          </a:p>
        </p:txBody>
      </p:sp>
    </p:spTree>
    <p:extLst>
      <p:ext uri="{BB962C8B-B14F-4D97-AF65-F5344CB8AC3E}">
        <p14:creationId xmlns:p14="http://schemas.microsoft.com/office/powerpoint/2010/main" val="197063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1</a:t>
            </a:fld>
            <a:endParaRPr lang="es-CO"/>
          </a:p>
        </p:txBody>
      </p:sp>
    </p:spTree>
    <p:extLst>
      <p:ext uri="{BB962C8B-B14F-4D97-AF65-F5344CB8AC3E}">
        <p14:creationId xmlns:p14="http://schemas.microsoft.com/office/powerpoint/2010/main" val="2643068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12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insights</a:t>
            </a:r>
            <a:r>
              <a:rPr lang="es-CO" dirty="0"/>
              <a:t> = descubrimientos</a:t>
            </a:r>
          </a:p>
          <a:p>
            <a:r>
              <a:rPr lang="es-CO" sz="1200" kern="1200" dirty="0">
                <a:solidFill>
                  <a:schemeClr val="tx1"/>
                </a:solidFill>
                <a:effectLst/>
                <a:latin typeface="+mn-lt"/>
                <a:ea typeface="+mn-ea"/>
                <a:cs typeface="+mn-cs"/>
              </a:rPr>
              <a:t>Venezuela con el 0.59% de los casos, y Estados Unidos con el 0.055%, España con 0.033%.</a:t>
            </a:r>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11</a:t>
            </a:fld>
            <a:endParaRPr lang="es-CO"/>
          </a:p>
        </p:txBody>
      </p:sp>
    </p:spTree>
    <p:extLst>
      <p:ext uri="{BB962C8B-B14F-4D97-AF65-F5344CB8AC3E}">
        <p14:creationId xmlns:p14="http://schemas.microsoft.com/office/powerpoint/2010/main" val="110719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 ve una tendencia a la baja entre 2013 y 2015, pero luego la tendencia cambia rápidamente, aumentando casi al doble entre 2016 y 2018.</a:t>
            </a:r>
          </a:p>
          <a:p>
            <a:endParaRPr lang="es-CO" dirty="0"/>
          </a:p>
          <a:p>
            <a:r>
              <a:rPr lang="es-CO" dirty="0"/>
              <a:t>Se ve que la hora con mayor incidencia de robos es a media noche, luego la tendencia baja abruptamente y vuelve a subir a lo largo de la mañana para alcanzar aproximadamente el mismo punto a las 10-11AM. Luego de estas horas, la incidencia empieza a bajar paulatinamente.</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12</a:t>
            </a:fld>
            <a:endParaRPr lang="es-CO"/>
          </a:p>
        </p:txBody>
      </p:sp>
    </p:spTree>
    <p:extLst>
      <p:ext uri="{BB962C8B-B14F-4D97-AF65-F5344CB8AC3E}">
        <p14:creationId xmlns:p14="http://schemas.microsoft.com/office/powerpoint/2010/main" val="353967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meses con mayor incidencia son Mayo y Enero, y el mes con menor incidencia es Abril. Si miramos el otro gráfico (Parte (b)), se observa una diferencia más pronunciada, el conteo de robos sube a medida que la semana va transcurriendo hasta llegar a su pico el viernes, luego empieza a decrecer, hasta llegar al domingo que es el día de la semana con menos incidentes.</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13</a:t>
            </a:fld>
            <a:endParaRPr lang="es-CO"/>
          </a:p>
        </p:txBody>
      </p:sp>
    </p:spTree>
    <p:extLst>
      <p:ext uri="{BB962C8B-B14F-4D97-AF65-F5344CB8AC3E}">
        <p14:creationId xmlns:p14="http://schemas.microsoft.com/office/powerpoint/2010/main" val="85684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Hay ciertas variaciones a lo largo de los meses del mismo año, pero la tendencia general es ascendente. Los incidentes se disparan en febrero de 2017 y siguen creciendo rápidamente hasta marzo de 2019, donde hay una pequeña caída, para luego seguir subiendo.</a:t>
            </a:r>
          </a:p>
          <a:p>
            <a:endParaRPr lang="es-CO" dirty="0"/>
          </a:p>
          <a:p>
            <a:r>
              <a:rPr lang="es-CO" dirty="0"/>
              <a:t>tendencia creciente</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14</a:t>
            </a:fld>
            <a:endParaRPr lang="es-CO"/>
          </a:p>
        </p:txBody>
      </p:sp>
    </p:spTree>
    <p:extLst>
      <p:ext uri="{BB962C8B-B14F-4D97-AF65-F5344CB8AC3E}">
        <p14:creationId xmlns:p14="http://schemas.microsoft.com/office/powerpoint/2010/main" val="341139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a:solidFill>
                  <a:schemeClr val="tx1"/>
                </a:solidFill>
                <a:effectLst/>
                <a:latin typeface="+mn-lt"/>
                <a:ea typeface="+mn-ea"/>
                <a:cs typeface="+mn-cs"/>
              </a:rPr>
              <a:t>La tabla 9 muestra el porcentaje total de incidentes por barrio. El primer lugar es para el barrio "El Centro" con un 6.55% de los casos, seguido del "Prado", "Ciudadela 20 de Julio", "</a:t>
            </a:r>
            <a:r>
              <a:rPr lang="es-CO" sz="1200" kern="1200" dirty="0" err="1">
                <a:solidFill>
                  <a:schemeClr val="tx1"/>
                </a:solidFill>
                <a:effectLst/>
                <a:latin typeface="+mn-lt"/>
                <a:ea typeface="+mn-ea"/>
                <a:cs typeface="+mn-cs"/>
              </a:rPr>
              <a:t>Rebolo</a:t>
            </a:r>
            <a:r>
              <a:rPr lang="es-CO" sz="1200" kern="1200" dirty="0">
                <a:solidFill>
                  <a:schemeClr val="tx1"/>
                </a:solidFill>
                <a:effectLst/>
                <a:latin typeface="+mn-lt"/>
                <a:ea typeface="+mn-ea"/>
                <a:cs typeface="+mn-cs"/>
              </a:rPr>
              <a:t>" y "Boston" con un 2.90%, 2.57%, 2.54% y 2.22% respectivamente. De estos barrios, algunos tienen mala </a:t>
            </a:r>
            <a:r>
              <a:rPr lang="es-CO" sz="1200" kern="1200" dirty="0" err="1">
                <a:solidFill>
                  <a:schemeClr val="tx1"/>
                </a:solidFill>
                <a:effectLst/>
                <a:latin typeface="+mn-lt"/>
                <a:ea typeface="+mn-ea"/>
                <a:cs typeface="+mn-cs"/>
              </a:rPr>
              <a:t>percepci.n</a:t>
            </a:r>
            <a:r>
              <a:rPr lang="es-CO" sz="1200" kern="1200" dirty="0">
                <a:solidFill>
                  <a:schemeClr val="tx1"/>
                </a:solidFill>
                <a:effectLst/>
                <a:latin typeface="+mn-lt"/>
                <a:ea typeface="+mn-ea"/>
                <a:cs typeface="+mn-cs"/>
              </a:rPr>
              <a:t> entre los habitantes, como lo son "El Centro", "</a:t>
            </a:r>
            <a:r>
              <a:rPr lang="es-CO" sz="1200" kern="1200" dirty="0" err="1">
                <a:solidFill>
                  <a:schemeClr val="tx1"/>
                </a:solidFill>
                <a:effectLst/>
                <a:latin typeface="+mn-lt"/>
                <a:ea typeface="+mn-ea"/>
                <a:cs typeface="+mn-cs"/>
              </a:rPr>
              <a:t>Rebolo</a:t>
            </a:r>
            <a:r>
              <a:rPr lang="es-CO" sz="1200" kern="1200" dirty="0">
                <a:solidFill>
                  <a:schemeClr val="tx1"/>
                </a:solidFill>
                <a:effectLst/>
                <a:latin typeface="+mn-lt"/>
                <a:ea typeface="+mn-ea"/>
                <a:cs typeface="+mn-cs"/>
              </a:rPr>
              <a:t>" y "El Bosque".</a:t>
            </a:r>
          </a:p>
          <a:p>
            <a:endParaRPr lang="es-CO" sz="1200" kern="1200" dirty="0">
              <a:solidFill>
                <a:schemeClr val="tx1"/>
              </a:solidFill>
              <a:effectLst/>
              <a:latin typeface="+mn-lt"/>
              <a:ea typeface="+mn-ea"/>
              <a:cs typeface="+mn-cs"/>
            </a:endParaRPr>
          </a:p>
          <a:p>
            <a:r>
              <a:rPr lang="es-CO" sz="1200" kern="1200" dirty="0">
                <a:solidFill>
                  <a:schemeClr val="tx1"/>
                </a:solidFill>
                <a:effectLst/>
                <a:latin typeface="+mn-lt"/>
                <a:ea typeface="+mn-ea"/>
                <a:cs typeface="+mn-cs"/>
              </a:rPr>
              <a:t>Top 10</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15</a:t>
            </a:fld>
            <a:endParaRPr lang="es-CO"/>
          </a:p>
        </p:txBody>
      </p:sp>
    </p:spTree>
    <p:extLst>
      <p:ext uri="{BB962C8B-B14F-4D97-AF65-F5344CB8AC3E}">
        <p14:creationId xmlns:p14="http://schemas.microsoft.com/office/powerpoint/2010/main" val="2146676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Si bien, "El Centro" usualmente lleva siempre la mayor cantidad de robos, el año 2017 hubo un crecimiento muy grande de la incidencia en el barrio "Las Torres", los que hizo que este año superara "El Centro". Luego de este año, volvió a sus niveles normales. Sería bueno revisar las noticias de ese año para detectar si hubo o hubieron eventos masivos de delincuencia.</a:t>
            </a:r>
          </a:p>
          <a:p>
            <a:endParaRPr lang="es-CO" dirty="0"/>
          </a:p>
          <a:p>
            <a:r>
              <a:rPr lang="es-CO" dirty="0"/>
              <a:t>evolucionado</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16</a:t>
            </a:fld>
            <a:endParaRPr lang="es-CO"/>
          </a:p>
        </p:txBody>
      </p:sp>
    </p:spTree>
    <p:extLst>
      <p:ext uri="{BB962C8B-B14F-4D97-AF65-F5344CB8AC3E}">
        <p14:creationId xmlns:p14="http://schemas.microsoft.com/office/powerpoint/2010/main" val="3717669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a:solidFill>
                  <a:schemeClr val="tx1"/>
                </a:solidFill>
                <a:effectLst/>
                <a:latin typeface="+mn-lt"/>
                <a:ea typeface="+mn-ea"/>
                <a:cs typeface="+mn-cs"/>
              </a:rPr>
              <a:t>Revisando los días especiales, los análisis preliminares sugieren que no hay una diferencia tan grande al comparar el promedio diario de robos de un día especial (cualquiera de los tres) con un día normal, y que no hay patrones específicos.</a:t>
            </a:r>
          </a:p>
          <a:p>
            <a:endParaRPr lang="es-CO" sz="1200" kern="1200" dirty="0">
              <a:solidFill>
                <a:schemeClr val="tx1"/>
              </a:solidFill>
              <a:effectLst/>
              <a:latin typeface="+mn-lt"/>
              <a:ea typeface="+mn-ea"/>
              <a:cs typeface="+mn-cs"/>
            </a:endParaRPr>
          </a:p>
          <a:p>
            <a:r>
              <a:rPr lang="es-CO" sz="1200" kern="1200" dirty="0">
                <a:solidFill>
                  <a:schemeClr val="tx1"/>
                </a:solidFill>
                <a:effectLst/>
                <a:latin typeface="+mn-lt"/>
                <a:ea typeface="+mn-ea"/>
                <a:cs typeface="+mn-cs"/>
              </a:rPr>
              <a:t>Pero si hay tendencias en algunos años. el promedio diario de robos es parecido los días de carnaval y los días normales los primeros años reportados, con pequeñas diferencias </a:t>
            </a:r>
            <a:r>
              <a:rPr lang="es-CO" sz="1200" kern="1200" dirty="0" err="1">
                <a:solidFill>
                  <a:schemeClr val="tx1"/>
                </a:solidFill>
                <a:effectLst/>
                <a:latin typeface="+mn-lt"/>
                <a:ea typeface="+mn-ea"/>
                <a:cs typeface="+mn-cs"/>
              </a:rPr>
              <a:t>inter-anuales</a:t>
            </a:r>
            <a:r>
              <a:rPr lang="es-CO" sz="1200" kern="1200" dirty="0">
                <a:solidFill>
                  <a:schemeClr val="tx1"/>
                </a:solidFill>
                <a:effectLst/>
                <a:latin typeface="+mn-lt"/>
                <a:ea typeface="+mn-ea"/>
                <a:cs typeface="+mn-cs"/>
              </a:rPr>
              <a:t>. Sin embargo, se observa que los dos últimos años, los días de carnaval empiezan a tener diferencias cada vez más grandes. El mismo comportamiento se observa los días de quincena, aunque en este caso la tendencia es que en general en quincena el promedio de robos sea mayor que en un día normal.</a:t>
            </a:r>
          </a:p>
          <a:p>
            <a:endParaRPr lang="es-CO" sz="1200" kern="1200" dirty="0">
              <a:solidFill>
                <a:schemeClr val="tx1"/>
              </a:solidFill>
              <a:effectLst/>
              <a:latin typeface="+mn-lt"/>
              <a:ea typeface="+mn-ea"/>
              <a:cs typeface="+mn-cs"/>
            </a:endParaRPr>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17</a:t>
            </a:fld>
            <a:endParaRPr lang="es-CO"/>
          </a:p>
        </p:txBody>
      </p:sp>
    </p:spTree>
    <p:extLst>
      <p:ext uri="{BB962C8B-B14F-4D97-AF65-F5344CB8AC3E}">
        <p14:creationId xmlns:p14="http://schemas.microsoft.com/office/powerpoint/2010/main" val="290526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a:solidFill>
                  <a:schemeClr val="tx1"/>
                </a:solidFill>
                <a:effectLst/>
                <a:latin typeface="+mn-lt"/>
                <a:ea typeface="+mn-ea"/>
                <a:cs typeface="+mn-cs"/>
              </a:rPr>
              <a:t>para el día de las madres no hay patrones claros, y depende particularmente del año para indicar si el día de las madres tuvo un promedio de robos más alto que un día normal.</a:t>
            </a:r>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18</a:t>
            </a:fld>
            <a:endParaRPr lang="es-CO"/>
          </a:p>
        </p:txBody>
      </p:sp>
    </p:spTree>
    <p:extLst>
      <p:ext uri="{BB962C8B-B14F-4D97-AF65-F5344CB8AC3E}">
        <p14:creationId xmlns:p14="http://schemas.microsoft.com/office/powerpoint/2010/main" val="2434681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just">
              <a:buNone/>
            </a:pPr>
            <a:r>
              <a:rPr lang="es-CO" dirty="0"/>
              <a:t>En este caso particular, se cuentan los robos ocurridos por año en cierto barrio, cierto día de la semana, a cierta franja horaria.</a:t>
            </a:r>
          </a:p>
          <a:p>
            <a:endParaRPr lang="es-CO" dirty="0"/>
          </a:p>
          <a:p>
            <a:r>
              <a:rPr lang="es-CO" dirty="0"/>
              <a:t>supuesto</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19</a:t>
            </a:fld>
            <a:endParaRPr lang="es-CO"/>
          </a:p>
        </p:txBody>
      </p:sp>
    </p:spTree>
    <p:extLst>
      <p:ext uri="{BB962C8B-B14F-4D97-AF65-F5344CB8AC3E}">
        <p14:creationId xmlns:p14="http://schemas.microsoft.com/office/powerpoint/2010/main" val="132818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314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Como se había mencionado anteriormente, una distribución de Poisson debe cumplir que la varianza y la media sean iguales. Es decir, </a:t>
            </a:r>
            <a:r>
              <a:rPr lang="es-CO" dirty="0" err="1"/>
              <a:t>var</a:t>
            </a:r>
            <a:r>
              <a:rPr lang="es-CO" dirty="0"/>
              <a:t>[y]=media</a:t>
            </a:r>
          </a:p>
          <a:p>
            <a:endParaRPr lang="es-CO" dirty="0"/>
          </a:p>
          <a:p>
            <a:r>
              <a:rPr lang="es-CO" dirty="0"/>
              <a:t>Se entrenó el modelo de Poisson con los datos agregados y se observó que los coeficientes son mayores a 1.</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20</a:t>
            </a:fld>
            <a:endParaRPr lang="es-CO"/>
          </a:p>
        </p:txBody>
      </p:sp>
    </p:spTree>
    <p:extLst>
      <p:ext uri="{BB962C8B-B14F-4D97-AF65-F5344CB8AC3E}">
        <p14:creationId xmlns:p14="http://schemas.microsoft.com/office/powerpoint/2010/main" val="1409295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a:solidFill>
                  <a:schemeClr val="tx1"/>
                </a:solidFill>
                <a:effectLst/>
                <a:latin typeface="+mn-lt"/>
                <a:ea typeface="+mn-ea"/>
                <a:cs typeface="+mn-cs"/>
              </a:rPr>
              <a:t>Se puede observar que el modelo </a:t>
            </a:r>
            <a:r>
              <a:rPr lang="es-CO" sz="1200" b="0" i="0" kern="1200" dirty="0" err="1">
                <a:solidFill>
                  <a:schemeClr val="tx1"/>
                </a:solidFill>
                <a:effectLst/>
                <a:latin typeface="+mn-lt"/>
                <a:ea typeface="+mn-ea"/>
                <a:cs typeface="+mn-cs"/>
              </a:rPr>
              <a:t>quasi-poisson</a:t>
            </a:r>
            <a:r>
              <a:rPr lang="es-CO" sz="1200" b="0" i="0" kern="1200" dirty="0">
                <a:solidFill>
                  <a:schemeClr val="tx1"/>
                </a:solidFill>
                <a:effectLst/>
                <a:latin typeface="+mn-lt"/>
                <a:ea typeface="+mn-ea"/>
                <a:cs typeface="+mn-cs"/>
              </a:rPr>
              <a:t> tiene valores muy parecidos a los del modelo </a:t>
            </a:r>
            <a:r>
              <a:rPr lang="es-CO" sz="1200" b="0" i="0" kern="1200" dirty="0" err="1">
                <a:solidFill>
                  <a:schemeClr val="tx1"/>
                </a:solidFill>
                <a:effectLst/>
                <a:latin typeface="+mn-lt"/>
                <a:ea typeface="+mn-ea"/>
                <a:cs typeface="+mn-cs"/>
              </a:rPr>
              <a:t>poisson</a:t>
            </a:r>
            <a:r>
              <a:rPr lang="es-CO" sz="1200" b="0" i="0" kern="1200" dirty="0">
                <a:solidFill>
                  <a:schemeClr val="tx1"/>
                </a:solidFill>
                <a:effectLst/>
                <a:latin typeface="+mn-lt"/>
                <a:ea typeface="+mn-ea"/>
                <a:cs typeface="+mn-cs"/>
              </a:rPr>
              <a:t>, sin embargo, el modelo binomial si tiene valores menores a uno en los coeficientes, por lo cual no presenta sobre-dispersión.</a:t>
            </a:r>
            <a:endParaRPr lang="es-CO" dirty="0"/>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21</a:t>
            </a:fld>
            <a:endParaRPr lang="es-CO"/>
          </a:p>
        </p:txBody>
      </p:sp>
    </p:spTree>
    <p:extLst>
      <p:ext uri="{BB962C8B-B14F-4D97-AF65-F5344CB8AC3E}">
        <p14:creationId xmlns:p14="http://schemas.microsoft.com/office/powerpoint/2010/main" val="135808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220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just">
              <a:buNone/>
            </a:pPr>
            <a:r>
              <a:rPr lang="es-CO" sz="1200" b="0" i="0" kern="1200" dirty="0">
                <a:solidFill>
                  <a:schemeClr val="tx1"/>
                </a:solidFill>
                <a:effectLst/>
                <a:latin typeface="+mn-lt"/>
                <a:ea typeface="+mn-ea"/>
                <a:cs typeface="+mn-cs"/>
              </a:rPr>
              <a:t>Se decidió entrenar en un 80% del </a:t>
            </a:r>
            <a:r>
              <a:rPr lang="es-CO" sz="1200" b="0" i="0" kern="1200" dirty="0" err="1">
                <a:solidFill>
                  <a:schemeClr val="tx1"/>
                </a:solidFill>
                <a:effectLst/>
                <a:latin typeface="+mn-lt"/>
                <a:ea typeface="+mn-ea"/>
                <a:cs typeface="+mn-cs"/>
              </a:rPr>
              <a:t>dataset</a:t>
            </a:r>
            <a:r>
              <a:rPr lang="es-CO" sz="1200" b="0" i="0" kern="1200" dirty="0">
                <a:solidFill>
                  <a:schemeClr val="tx1"/>
                </a:solidFill>
                <a:effectLst/>
                <a:latin typeface="+mn-lt"/>
                <a:ea typeface="+mn-ea"/>
                <a:cs typeface="+mn-cs"/>
              </a:rPr>
              <a:t>, y dejar un 20% restante para el test. La semilla usada fue 30. Métricas usadas, MAE, RSME, R2.</a:t>
            </a:r>
            <a:endParaRPr lang="es-CO" dirty="0"/>
          </a:p>
          <a:p>
            <a:endParaRPr lang="es-CO" dirty="0"/>
          </a:p>
          <a:p>
            <a:r>
              <a:rPr lang="es-CO" dirty="0"/>
              <a:t>Tres modelos + dos adicionales, </a:t>
            </a:r>
            <a:r>
              <a:rPr lang="es-CO" dirty="0" err="1"/>
              <a:t>random</a:t>
            </a:r>
            <a:r>
              <a:rPr lang="es-CO" dirty="0"/>
              <a:t> Forest por tipo de variables, y </a:t>
            </a:r>
            <a:r>
              <a:rPr lang="es-CO" dirty="0" err="1"/>
              <a:t>poisson</a:t>
            </a:r>
            <a:r>
              <a:rPr lang="es-CO" dirty="0"/>
              <a:t> con CV y </a:t>
            </a:r>
            <a:r>
              <a:rPr lang="es-CO" dirty="0" err="1"/>
              <a:t>gridSearch</a:t>
            </a:r>
            <a:r>
              <a:rPr lang="es-CO" dirty="0"/>
              <a:t> optimizando el parámetro de regularización.</a:t>
            </a:r>
          </a:p>
          <a:p>
            <a:endParaRPr lang="es-CO" dirty="0"/>
          </a:p>
          <a:p>
            <a:r>
              <a:rPr lang="es-CO" sz="1200" b="0" i="0" kern="1200" dirty="0">
                <a:solidFill>
                  <a:schemeClr val="tx1"/>
                </a:solidFill>
                <a:effectLst/>
                <a:latin typeface="+mn-lt"/>
                <a:ea typeface="+mn-ea"/>
                <a:cs typeface="+mn-cs"/>
              </a:rPr>
              <a:t>Si bien, las mejores métricas se observan para el </a:t>
            </a:r>
            <a:r>
              <a:rPr lang="es-CO" sz="1200" b="0" i="0" kern="1200" dirty="0" err="1">
                <a:solidFill>
                  <a:schemeClr val="tx1"/>
                </a:solidFill>
                <a:effectLst/>
                <a:latin typeface="+mn-lt"/>
                <a:ea typeface="+mn-ea"/>
                <a:cs typeface="+mn-cs"/>
              </a:rPr>
              <a:t>random</a:t>
            </a:r>
            <a:r>
              <a:rPr lang="es-CO" sz="1200" b="0" i="0" kern="1200" dirty="0">
                <a:solidFill>
                  <a:schemeClr val="tx1"/>
                </a:solidFill>
                <a:effectLst/>
                <a:latin typeface="+mn-lt"/>
                <a:ea typeface="+mn-ea"/>
                <a:cs typeface="+mn-cs"/>
              </a:rPr>
              <a:t> Forest </a:t>
            </a:r>
            <a:r>
              <a:rPr lang="es-CO" sz="1200" b="0" i="0" kern="1200" dirty="0" err="1">
                <a:solidFill>
                  <a:schemeClr val="tx1"/>
                </a:solidFill>
                <a:effectLst/>
                <a:latin typeface="+mn-lt"/>
                <a:ea typeface="+mn-ea"/>
                <a:cs typeface="+mn-cs"/>
              </a:rPr>
              <a:t>regressor</a:t>
            </a:r>
            <a:r>
              <a:rPr lang="es-CO" sz="1200" b="0" i="0" kern="1200" dirty="0">
                <a:solidFill>
                  <a:schemeClr val="tx1"/>
                </a:solidFill>
                <a:effectLst/>
                <a:latin typeface="+mn-lt"/>
                <a:ea typeface="+mn-ea"/>
                <a:cs typeface="+mn-cs"/>
              </a:rPr>
              <a:t>, con un MAE de 1.28 y RMSE de 2.90 en el </a:t>
            </a:r>
            <a:r>
              <a:rPr lang="es-CO" sz="1200" b="0" i="0" kern="1200" dirty="0" err="1">
                <a:solidFill>
                  <a:schemeClr val="tx1"/>
                </a:solidFill>
                <a:effectLst/>
                <a:latin typeface="+mn-lt"/>
                <a:ea typeface="+mn-ea"/>
                <a:cs typeface="+mn-cs"/>
              </a:rPr>
              <a:t>train</a:t>
            </a:r>
            <a:r>
              <a:rPr lang="es-CO" sz="1200" b="0" i="0" kern="1200" dirty="0">
                <a:solidFill>
                  <a:schemeClr val="tx1"/>
                </a:solidFill>
                <a:effectLst/>
                <a:latin typeface="+mn-lt"/>
                <a:ea typeface="+mn-ea"/>
                <a:cs typeface="+mn-cs"/>
              </a:rPr>
              <a:t> set, se observa que el ajuste del modelo es muy alto en el </a:t>
            </a:r>
            <a:r>
              <a:rPr lang="es-CO" sz="1200" b="0" i="0" kern="1200" dirty="0" err="1">
                <a:solidFill>
                  <a:schemeClr val="tx1"/>
                </a:solidFill>
                <a:effectLst/>
                <a:latin typeface="+mn-lt"/>
                <a:ea typeface="+mn-ea"/>
                <a:cs typeface="+mn-cs"/>
              </a:rPr>
              <a:t>train</a:t>
            </a:r>
            <a:r>
              <a:rPr lang="es-CO" sz="1200" b="0" i="0" kern="1200" dirty="0">
                <a:solidFill>
                  <a:schemeClr val="tx1"/>
                </a:solidFill>
                <a:effectLst/>
                <a:latin typeface="+mn-lt"/>
                <a:ea typeface="+mn-ea"/>
                <a:cs typeface="+mn-cs"/>
              </a:rPr>
              <a:t> (0.67) en comparación con el test (0.39). Esto sumado a que la diferencia entre las métricas del </a:t>
            </a:r>
            <a:r>
              <a:rPr lang="es-CO" sz="1200" b="0" i="0" kern="1200" dirty="0" err="1">
                <a:solidFill>
                  <a:schemeClr val="tx1"/>
                </a:solidFill>
                <a:effectLst/>
                <a:latin typeface="+mn-lt"/>
                <a:ea typeface="+mn-ea"/>
                <a:cs typeface="+mn-cs"/>
              </a:rPr>
              <a:t>train</a:t>
            </a:r>
            <a:r>
              <a:rPr lang="es-CO" sz="1200" b="0" i="0" kern="1200" dirty="0">
                <a:solidFill>
                  <a:schemeClr val="tx1"/>
                </a:solidFill>
                <a:effectLst/>
                <a:latin typeface="+mn-lt"/>
                <a:ea typeface="+mn-ea"/>
                <a:cs typeface="+mn-cs"/>
              </a:rPr>
              <a:t> y el test son mayores que en los otros modelos, arroja fuertes indicios de </a:t>
            </a:r>
            <a:r>
              <a:rPr lang="es-CO" sz="1200" b="0" i="0" kern="1200" dirty="0" err="1">
                <a:solidFill>
                  <a:schemeClr val="tx1"/>
                </a:solidFill>
                <a:effectLst/>
                <a:latin typeface="+mn-lt"/>
                <a:ea typeface="+mn-ea"/>
                <a:cs typeface="+mn-cs"/>
              </a:rPr>
              <a:t>over-fitting</a:t>
            </a:r>
            <a:r>
              <a:rPr lang="es-CO" sz="1200" b="0" i="0" kern="1200" dirty="0">
                <a:solidFill>
                  <a:schemeClr val="tx1"/>
                </a:solidFill>
                <a:effectLst/>
                <a:latin typeface="+mn-lt"/>
                <a:ea typeface="+mn-ea"/>
                <a:cs typeface="+mn-cs"/>
              </a:rPr>
              <a:t>.</a:t>
            </a:r>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23</a:t>
            </a:fld>
            <a:endParaRPr lang="es-CO"/>
          </a:p>
        </p:txBody>
      </p:sp>
    </p:spTree>
    <p:extLst>
      <p:ext uri="{BB962C8B-B14F-4D97-AF65-F5344CB8AC3E}">
        <p14:creationId xmlns:p14="http://schemas.microsoft.com/office/powerpoint/2010/main" val="4152440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just">
              <a:buNone/>
            </a:pPr>
            <a:r>
              <a:rPr lang="es-CO" dirty="0"/>
              <a:t>Se </a:t>
            </a:r>
            <a:r>
              <a:rPr lang="es-CO" dirty="0" err="1"/>
              <a:t>disponibilizó</a:t>
            </a:r>
            <a:r>
              <a:rPr lang="es-CO" dirty="0"/>
              <a:t> el modelo en un </a:t>
            </a:r>
            <a:r>
              <a:rPr lang="es-CO" dirty="0" err="1"/>
              <a:t>dashboard</a:t>
            </a:r>
            <a:r>
              <a:rPr lang="es-CO" dirty="0"/>
              <a:t> para que las predicciones puedan ser accesibles a través de la web.</a:t>
            </a:r>
          </a:p>
          <a:p>
            <a:pPr marL="0" indent="0" algn="just">
              <a:buNone/>
            </a:pPr>
            <a:endParaRPr lang="es-CO"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effectLst/>
                <a:latin typeface="+mn-lt"/>
                <a:ea typeface="+mn-ea"/>
                <a:cs typeface="+mn-cs"/>
              </a:rPr>
              <a:t>El modelo final se reentrenó con todos los datos, y se exportó en un archivo binario .</a:t>
            </a:r>
            <a:r>
              <a:rPr lang="es-CO" sz="1200" b="0" i="0" kern="1200" dirty="0" err="1">
                <a:solidFill>
                  <a:schemeClr val="tx1"/>
                </a:solidFill>
                <a:effectLst/>
                <a:latin typeface="+mn-lt"/>
                <a:ea typeface="+mn-ea"/>
                <a:cs typeface="+mn-cs"/>
              </a:rPr>
              <a:t>pickle</a:t>
            </a:r>
            <a:r>
              <a:rPr lang="es-CO" sz="1200" b="0" i="0" kern="1200" dirty="0">
                <a:solidFill>
                  <a:schemeClr val="tx1"/>
                </a:solidFill>
                <a:effectLst/>
                <a:latin typeface="+mn-lt"/>
                <a:ea typeface="+mn-ea"/>
                <a:cs typeface="+mn-cs"/>
              </a:rPr>
              <a:t> para poder realizar las predicciones bajo demanda</a:t>
            </a:r>
            <a:endParaRPr lang="es-CO" dirty="0"/>
          </a:p>
          <a:p>
            <a:pPr marL="0" indent="0" algn="just">
              <a:buNone/>
            </a:pPr>
            <a:endParaRPr lang="es-CO" dirty="0"/>
          </a:p>
          <a:p>
            <a:pPr marL="0" indent="0" algn="just">
              <a:buNone/>
            </a:pPr>
            <a:r>
              <a:rPr lang="es-CO" dirty="0"/>
              <a:t>Se realizó con el módulo </a:t>
            </a:r>
            <a:r>
              <a:rPr lang="es-CO" dirty="0" err="1"/>
              <a:t>Dash</a:t>
            </a:r>
            <a:r>
              <a:rPr lang="es-CO" dirty="0"/>
              <a:t> de </a:t>
            </a:r>
            <a:r>
              <a:rPr lang="es-CO" dirty="0" err="1"/>
              <a:t>Plotly</a:t>
            </a:r>
            <a:r>
              <a:rPr lang="es-CO" dirty="0"/>
              <a:t> y se usaron los servicios gratuitos de </a:t>
            </a:r>
            <a:r>
              <a:rPr lang="es-CO" dirty="0" err="1"/>
              <a:t>Heroku</a:t>
            </a:r>
            <a:r>
              <a:rPr lang="es-CO" dirty="0"/>
              <a:t> para desplegarlo.</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24</a:t>
            </a:fld>
            <a:endParaRPr lang="es-CO"/>
          </a:p>
        </p:txBody>
      </p:sp>
    </p:spTree>
    <p:extLst>
      <p:ext uri="{BB962C8B-B14F-4D97-AF65-F5344CB8AC3E}">
        <p14:creationId xmlns:p14="http://schemas.microsoft.com/office/powerpoint/2010/main" val="3923399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772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Tocaría investigar con las autoridades competentes si efectivamente hubo un aumento de la delincuencia en esos años (analizando más datos), o si simplemente antes había problema de sub-reportes, es decir, que la gente sufría de los robos, pero no los denunciaba.</a:t>
            </a:r>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26</a:t>
            </a:fld>
            <a:endParaRPr lang="es-CO"/>
          </a:p>
        </p:txBody>
      </p:sp>
    </p:spTree>
    <p:extLst>
      <p:ext uri="{BB962C8B-B14F-4D97-AF65-F5344CB8AC3E}">
        <p14:creationId xmlns:p14="http://schemas.microsoft.com/office/powerpoint/2010/main" val="199862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27</a:t>
            </a:fld>
            <a:endParaRPr lang="es-CO"/>
          </a:p>
        </p:txBody>
      </p:sp>
    </p:spTree>
    <p:extLst>
      <p:ext uri="{BB962C8B-B14F-4D97-AF65-F5344CB8AC3E}">
        <p14:creationId xmlns:p14="http://schemas.microsoft.com/office/powerpoint/2010/main" val="3586256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dirty="0" err="1"/>
              <a:t>randomForest</a:t>
            </a:r>
            <a:r>
              <a:rPr lang="es-CO" sz="1200" dirty="0"/>
              <a:t> -&gt; ya que se pueden obtener mejores resultados y evitar el </a:t>
            </a:r>
            <a:r>
              <a:rPr lang="es-CO" sz="1200" dirty="0" err="1"/>
              <a:t>over-fitting</a:t>
            </a:r>
            <a:r>
              <a:rPr lang="es-CO" sz="1200" dirty="0"/>
              <a:t>.  </a:t>
            </a:r>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28</a:t>
            </a:fld>
            <a:endParaRPr lang="es-CO"/>
          </a:p>
        </p:txBody>
      </p:sp>
    </p:spTree>
    <p:extLst>
      <p:ext uri="{BB962C8B-B14F-4D97-AF65-F5344CB8AC3E}">
        <p14:creationId xmlns:p14="http://schemas.microsoft.com/office/powerpoint/2010/main" val="3838490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60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a:p>
            <a:r>
              <a:rPr lang="es-CO" dirty="0"/>
              <a:t>según las estadísticas presentadas por la OCDE en su informe sobre bienestar en Latinoamérica en 2019, los robos son la forma más habitual de violencia. Adicionalmente, La proporción de la población que declaró que la delincuencia era la mayor amenaza para su seguridad personal fue del 55\%, lo cual duplicaba el promedio de la OCDE (22%)</a:t>
            </a:r>
          </a:p>
          <a:p>
            <a:endParaRPr lang="es-CO" dirty="0"/>
          </a:p>
          <a:p>
            <a:r>
              <a:rPr lang="es-CO" dirty="0"/>
              <a:t>También, se observa que los robos a personas son el segundo crimen más frecuente en la encuesta de convivencia y seguridad ciudadana más reciente (2020), detrás de los hurtos a vehículos \cite{</a:t>
            </a:r>
            <a:r>
              <a:rPr lang="es-CO" dirty="0" err="1"/>
              <a:t>ref-dane</a:t>
            </a:r>
            <a:r>
              <a:rPr lang="es-CO" dirty="0"/>
              <a:t>}.</a:t>
            </a:r>
          </a:p>
          <a:p>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3</a:t>
            </a:fld>
            <a:endParaRPr lang="es-CO"/>
          </a:p>
        </p:txBody>
      </p:sp>
    </p:spTree>
    <p:extLst>
      <p:ext uri="{BB962C8B-B14F-4D97-AF65-F5344CB8AC3E}">
        <p14:creationId xmlns:p14="http://schemas.microsoft.com/office/powerpoint/2010/main" val="44980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4DC055-D588-994C-8696-7D2207855251}"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8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Este término es muy usado en Colombia también para indicar el hurto a personas, cuando se menciona que a alguien "lo robaron". </a:t>
            </a:r>
          </a:p>
          <a:p>
            <a:endParaRPr lang="es-CO" dirty="0"/>
          </a:p>
          <a:p>
            <a:r>
              <a:rPr lang="es-CO" dirty="0"/>
              <a:t>Barranquilla tiene una superficie de 154 km² y una población de 1.206.319 (en 2020).  La otra ciudad es Soledad, la cual tiene una superficie de 67 km² y en 2020 creció hasta alcanzar los 683.486 habitantes.</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5</a:t>
            </a:fld>
            <a:endParaRPr lang="es-CO"/>
          </a:p>
        </p:txBody>
      </p:sp>
    </p:spTree>
    <p:extLst>
      <p:ext uri="{BB962C8B-B14F-4D97-AF65-F5344CB8AC3E}">
        <p14:creationId xmlns:p14="http://schemas.microsoft.com/office/powerpoint/2010/main" val="209935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Comprenden los años desde 2010 hasta 2019, y la información se encuentra desagregada por variables de tiempo, modo y lugar. Cada archivo se filtró para solo incluir las ciudades del área de estudio.</a:t>
            </a:r>
          </a:p>
          <a:p>
            <a:endParaRPr lang="es-CO" dirty="0"/>
          </a:p>
          <a:p>
            <a:r>
              <a:rPr lang="es-CO" dirty="0" err="1"/>
              <a:t>poligonos</a:t>
            </a:r>
            <a:r>
              <a:rPr lang="es-CO" dirty="0"/>
              <a:t> </a:t>
            </a:r>
            <a:r>
              <a:rPr lang="es-CO" dirty="0" err="1"/>
              <a:t>geometricos</a:t>
            </a:r>
            <a:endParaRPr lang="es-CO" dirty="0"/>
          </a:p>
        </p:txBody>
      </p:sp>
      <p:sp>
        <p:nvSpPr>
          <p:cNvPr id="4" name="Marcador de número de diapositiva 3"/>
          <p:cNvSpPr>
            <a:spLocks noGrp="1"/>
          </p:cNvSpPr>
          <p:nvPr>
            <p:ph type="sldNum" sz="quarter" idx="5"/>
          </p:nvPr>
        </p:nvSpPr>
        <p:spPr/>
        <p:txBody>
          <a:bodyPr/>
          <a:lstStyle/>
          <a:p>
            <a:fld id="{EC4DC055-D588-994C-8696-7D2207855251}" type="slidenum">
              <a:rPr lang="es-CO" smtClean="0"/>
              <a:t>6</a:t>
            </a:fld>
            <a:endParaRPr lang="es-CO"/>
          </a:p>
        </p:txBody>
      </p:sp>
    </p:spTree>
    <p:extLst>
      <p:ext uri="{BB962C8B-B14F-4D97-AF65-F5344CB8AC3E}">
        <p14:creationId xmlns:p14="http://schemas.microsoft.com/office/powerpoint/2010/main" val="85842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Variable respuesta: Cantidad de robos ocurrida en el incidente reportado, es un entero positivo.</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7</a:t>
            </a:fld>
            <a:endParaRPr lang="es-CO"/>
          </a:p>
        </p:txBody>
      </p:sp>
    </p:spTree>
    <p:extLst>
      <p:ext uri="{BB962C8B-B14F-4D97-AF65-F5344CB8AC3E}">
        <p14:creationId xmlns:p14="http://schemas.microsoft.com/office/powerpoint/2010/main" val="302947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Imputación de datos faltantes como “NO REPORTADO”, “OTRO”. Edad no se imputó.</a:t>
            </a:r>
          </a:p>
          <a:p>
            <a:r>
              <a:rPr lang="es-CO" dirty="0"/>
              <a:t>Incidentes en los 10 años: 68.668.</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8</a:t>
            </a:fld>
            <a:endParaRPr lang="es-CO"/>
          </a:p>
        </p:txBody>
      </p:sp>
    </p:spTree>
    <p:extLst>
      <p:ext uri="{BB962C8B-B14F-4D97-AF65-F5344CB8AC3E}">
        <p14:creationId xmlns:p14="http://schemas.microsoft.com/office/powerpoint/2010/main" val="283052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 crearon estas variables para mirar su relación con respecto a la cantidad de robos reportada. Luego de creadas, se agregó la cantidad de robos.</a:t>
            </a:r>
          </a:p>
          <a:p>
            <a:endParaRPr lang="es-CO" dirty="0"/>
          </a:p>
          <a:p>
            <a:r>
              <a:rPr lang="es-CO" dirty="0"/>
              <a:t>Sin embargo, se observó una muy alta granularidad, lo que conllevo a obtener un resultado concentrado en un solo valor (1) en las múltiples combinaciones de las variables. Luego de prueba y error, se concluyó que lo mejor era evitar las variables relacionadas con el crimen (como arma empleada y categoría de sitio), y eliminar algunas variables temporales (las recién añadidas, y el mes), y agrupar aún más otras variables. La variable hora se agrupó en una nueva variable llamada "</a:t>
            </a:r>
            <a:r>
              <a:rPr lang="es-CO" dirty="0" err="1"/>
              <a:t>Timeframe</a:t>
            </a:r>
            <a:r>
              <a:rPr lang="es-CO" dirty="0"/>
              <a:t>”.</a:t>
            </a:r>
          </a:p>
        </p:txBody>
      </p:sp>
      <p:sp>
        <p:nvSpPr>
          <p:cNvPr id="4" name="Marcador de número de diapositiva 3"/>
          <p:cNvSpPr>
            <a:spLocks noGrp="1"/>
          </p:cNvSpPr>
          <p:nvPr>
            <p:ph type="sldNum" sz="quarter" idx="5"/>
          </p:nvPr>
        </p:nvSpPr>
        <p:spPr/>
        <p:txBody>
          <a:bodyPr/>
          <a:lstStyle/>
          <a:p>
            <a:fld id="{EC4DC055-D588-994C-8696-7D2207855251}" type="slidenum">
              <a:rPr lang="es-CO" smtClean="0"/>
              <a:t>9</a:t>
            </a:fld>
            <a:endParaRPr lang="es-CO"/>
          </a:p>
        </p:txBody>
      </p:sp>
    </p:spTree>
    <p:extLst>
      <p:ext uri="{BB962C8B-B14F-4D97-AF65-F5344CB8AC3E}">
        <p14:creationId xmlns:p14="http://schemas.microsoft.com/office/powerpoint/2010/main" val="208805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6A18B-1032-7584-E48E-9150E7CD41F2}"/>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52197EC3-9675-B13C-E4D8-8C4D55854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45140CEE-DB9D-39AA-7CD1-5D468CC25DDE}"/>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CA802364-9D1A-66C6-80CE-6E506600EF9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AB3696-4444-9CF5-03B6-9EA9367059EE}"/>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193178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BA2F0-97D3-7762-8E72-2406298A939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E9375BB9-4048-BEC5-B401-845AB7FFE431}"/>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FA847DD8-0BAE-D60F-3176-3815015FAAAB}"/>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759DE947-D778-C184-08AA-9196778F17C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971D49-1F98-20D6-DB72-7819B6813A44}"/>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3617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041FF1-055E-F9DC-F171-09CD66B11B3F}"/>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850440F8-D8B4-BC89-F733-CE88A1AA57E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8400126-BE87-0D16-BAF8-D7336601347B}"/>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3EF9362F-ABDF-CDDC-3B73-5F2B02A04C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8E959B-4198-6E9C-C7E2-91A76F665E56}"/>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243328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BD4FC-CB16-66F0-61D4-CC560A13E9DC}"/>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75739DFD-EFDA-14C7-601A-DE709399C51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741941B-0B17-EBA6-75CA-4336F0BF7B0D}"/>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6507FC5D-617F-6B38-4824-75F3A130C5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6D032AB-8195-AF9E-4B11-C2829C7091EE}"/>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223351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2B1D-E0E7-A280-13D0-88F7F231160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2DC316D-C28F-CC02-4FDB-FA9AD9D58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4B1C0C5-CE06-222F-5819-D5E6E07C4B4C}"/>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B33C5096-219C-BF29-EFBD-8CEA7F2F16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1E15E1D-8156-A969-8203-DB9CAB24F4E9}"/>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266685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F9175-4EC1-3CF7-7FA0-869452FA621A}"/>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5EB5D15-6FAF-0D23-8925-0F3D61BB60AC}"/>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95B4FB0B-323A-B973-6C93-CAC39DD0B03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A695ABE4-C8CD-2B4C-7DA9-A07AC4FCA71A}"/>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6" name="Marcador de pie de página 5">
            <a:extLst>
              <a:ext uri="{FF2B5EF4-FFF2-40B4-BE49-F238E27FC236}">
                <a16:creationId xmlns:a16="http://schemas.microsoft.com/office/drawing/2014/main" id="{1A3D43D1-CC0B-DAA3-6BDA-BB07F1E18D6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A336B4-608E-675B-A427-664428104F06}"/>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308130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F49B1-0411-2869-8FE5-439E30A7C1C0}"/>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59E9BE5A-B982-F27B-8902-CB0E67BCB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3E2ACC4-8C54-4634-063A-E4802581F27C}"/>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BC79D9C7-D645-CAAD-029B-19183FBB5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3DC8B66-D953-8FA9-1C6A-56A9BA3AB0CA}"/>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45AFDDC3-8FA1-51B0-17F2-20335C8D42D4}"/>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8" name="Marcador de pie de página 7">
            <a:extLst>
              <a:ext uri="{FF2B5EF4-FFF2-40B4-BE49-F238E27FC236}">
                <a16:creationId xmlns:a16="http://schemas.microsoft.com/office/drawing/2014/main" id="{1B0B73D9-7213-8C40-1ABB-16B03F00F96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03C4B8C-47B1-7873-4D6B-90F1D1AD439E}"/>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244083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0308A-AF8F-579D-AA31-7814E285FD58}"/>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1C476FFD-B7C8-5D14-7AA8-653C4444F0D9}"/>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4" name="Marcador de pie de página 3">
            <a:extLst>
              <a:ext uri="{FF2B5EF4-FFF2-40B4-BE49-F238E27FC236}">
                <a16:creationId xmlns:a16="http://schemas.microsoft.com/office/drawing/2014/main" id="{625B0CB5-58EE-5121-DA7A-A8A2B480B7A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16BFF9A-F5D1-29D0-5C5D-F1BE8D627F9C}"/>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43663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8202D2-C6CE-FEAB-D8EB-318B8C27BA29}"/>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3" name="Marcador de pie de página 2">
            <a:extLst>
              <a:ext uri="{FF2B5EF4-FFF2-40B4-BE49-F238E27FC236}">
                <a16:creationId xmlns:a16="http://schemas.microsoft.com/office/drawing/2014/main" id="{DB033D89-9C7B-1922-15CF-A47A1DBB09C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9D41423-847C-A78F-049D-4C73E91B6A06}"/>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9172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F6C25-C2CA-D5FC-6EB8-9EB35BE579A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288DD078-F2A7-4084-8525-2E9556A4B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4BFFA8DE-EF18-EFCA-C86F-79C6A695C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FAFFDD0-8D14-FF2C-F0C9-2F8D6C579951}"/>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6" name="Marcador de pie de página 5">
            <a:extLst>
              <a:ext uri="{FF2B5EF4-FFF2-40B4-BE49-F238E27FC236}">
                <a16:creationId xmlns:a16="http://schemas.microsoft.com/office/drawing/2014/main" id="{ECDD4913-116F-D877-7593-0379380E7FA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983B147-43B1-E92E-61F5-1DCE414483F2}"/>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34357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9523B-43C0-F197-20AB-545949AEE86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4691E75C-DFA4-7D21-30A7-76DC9C014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62B9E00-DA3F-9396-8090-4E8E87D8B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208F7C7-BBE2-4A75-0DED-4574F733AF55}"/>
              </a:ext>
            </a:extLst>
          </p:cNvPr>
          <p:cNvSpPr>
            <a:spLocks noGrp="1"/>
          </p:cNvSpPr>
          <p:nvPr>
            <p:ph type="dt" sz="half" idx="10"/>
          </p:nvPr>
        </p:nvSpPr>
        <p:spPr/>
        <p:txBody>
          <a:bodyPr/>
          <a:lstStyle/>
          <a:p>
            <a:fld id="{ADE216C3-91AC-0C4F-A055-EAE066B0C778}" type="datetimeFigureOut">
              <a:rPr lang="es-CO" smtClean="0"/>
              <a:t>16/06/22</a:t>
            </a:fld>
            <a:endParaRPr lang="es-CO"/>
          </a:p>
        </p:txBody>
      </p:sp>
      <p:sp>
        <p:nvSpPr>
          <p:cNvPr id="6" name="Marcador de pie de página 5">
            <a:extLst>
              <a:ext uri="{FF2B5EF4-FFF2-40B4-BE49-F238E27FC236}">
                <a16:creationId xmlns:a16="http://schemas.microsoft.com/office/drawing/2014/main" id="{CE0C84FB-F629-C466-2BDA-803F7365F10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9549F72-7B92-7F91-AB2E-EE0D2727837B}"/>
              </a:ext>
            </a:extLst>
          </p:cNvPr>
          <p:cNvSpPr>
            <a:spLocks noGrp="1"/>
          </p:cNvSpPr>
          <p:nvPr>
            <p:ph type="sldNum" sz="quarter" idx="12"/>
          </p:nvPr>
        </p:nvSpPr>
        <p:spPr/>
        <p:txBody>
          <a:bodyPr/>
          <a:lstStyle/>
          <a:p>
            <a:fld id="{C1140ABA-4CC8-5B4D-A3E0-7C9940BC85E6}" type="slidenum">
              <a:rPr lang="es-CO" smtClean="0"/>
              <a:t>‹Nº›</a:t>
            </a:fld>
            <a:endParaRPr lang="es-CO"/>
          </a:p>
        </p:txBody>
      </p:sp>
    </p:spTree>
    <p:extLst>
      <p:ext uri="{BB962C8B-B14F-4D97-AF65-F5344CB8AC3E}">
        <p14:creationId xmlns:p14="http://schemas.microsoft.com/office/powerpoint/2010/main" val="193337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r="85000" b="84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226140A-E78B-CE45-7E6D-1C466F35B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C1A7455-030D-97EF-A0B3-C46CC2A8B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AB562776-B2D9-DCE9-8B30-3D5077050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16C3-91AC-0C4F-A055-EAE066B0C778}" type="datetimeFigureOut">
              <a:rPr lang="es-CO" smtClean="0"/>
              <a:t>16/06/22</a:t>
            </a:fld>
            <a:endParaRPr lang="es-CO"/>
          </a:p>
        </p:txBody>
      </p:sp>
      <p:sp>
        <p:nvSpPr>
          <p:cNvPr id="5" name="Marcador de pie de página 4">
            <a:extLst>
              <a:ext uri="{FF2B5EF4-FFF2-40B4-BE49-F238E27FC236}">
                <a16:creationId xmlns:a16="http://schemas.microsoft.com/office/drawing/2014/main" id="{9CDAEBEF-32D4-136F-1F75-04999D7B2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2A20324-ACAF-BBC6-808C-F831EAE29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40ABA-4CC8-5B4D-A3E0-7C9940BC85E6}" type="slidenum">
              <a:rPr lang="es-CO" smtClean="0"/>
              <a:t>‹Nº›</a:t>
            </a:fld>
            <a:endParaRPr lang="es-CO"/>
          </a:p>
        </p:txBody>
      </p:sp>
    </p:spTree>
    <p:extLst>
      <p:ext uri="{BB962C8B-B14F-4D97-AF65-F5344CB8AC3E}">
        <p14:creationId xmlns:p14="http://schemas.microsoft.com/office/powerpoint/2010/main" val="355150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shboard-thefts-baq.herokuapp.com/dash/"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ane.gov.co/index.php/estadisticas-por-tema/seguridad-y-defensa/encuesta-de-convivencia-y-seguridad-ciudadana-ecsc" TargetMode="External"/><Relationship Id="rId2" Type="http://schemas.openxmlformats.org/officeDocument/2006/relationships/hyperlink" Target="https://doi.org/10.1787/e95f39a2-es" TargetMode="External"/><Relationship Id="rId1" Type="http://schemas.openxmlformats.org/officeDocument/2006/relationships/slideLayout" Target="../slideLayouts/slideLayout2.xml"/><Relationship Id="rId5" Type="http://schemas.openxmlformats.org/officeDocument/2006/relationships/hyperlink" Target="https://www.policia.gov.co/grupo-informaci%C3%B3n-criminalidad/estadistica-delictiva" TargetMode="External"/><Relationship Id="rId4" Type="http://schemas.openxmlformats.org/officeDocument/2006/relationships/hyperlink" Target="https://www.gallup.com/analytics/232838/world-poll.aspx"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barranquilla.gov.co/transparencia/planeacion/politicas-lineamientos-y-manuales/planes-estrategicos/plan-de-ordenamiento-terri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EF691B4-1745-D98C-EB2A-A3DD4ED0687D}"/>
              </a:ext>
            </a:extLst>
          </p:cNvPr>
          <p:cNvSpPr>
            <a:spLocks noGrp="1"/>
          </p:cNvSpPr>
          <p:nvPr>
            <p:ph type="ctrTitle"/>
          </p:nvPr>
        </p:nvSpPr>
        <p:spPr>
          <a:xfrm>
            <a:off x="0" y="2935704"/>
            <a:ext cx="5650029" cy="1749183"/>
          </a:xfrm>
          <a:solidFill>
            <a:schemeClr val="bg1"/>
          </a:solidFill>
        </p:spPr>
        <p:txBody>
          <a:bodyPr>
            <a:noAutofit/>
          </a:bodyPr>
          <a:lstStyle/>
          <a:p>
            <a:pPr algn="l"/>
            <a:r>
              <a:rPr lang="es-CO" sz="3600" dirty="0">
                <a:solidFill>
                  <a:srgbClr val="772E34"/>
                </a:solidFill>
              </a:rPr>
              <a:t>Modelamiento geo-espacial y temporal del robo en Barranquilla y Soledad</a:t>
            </a:r>
          </a:p>
        </p:txBody>
      </p:sp>
      <p:sp>
        <p:nvSpPr>
          <p:cNvPr id="6" name="Subtítulo 2">
            <a:extLst>
              <a:ext uri="{FF2B5EF4-FFF2-40B4-BE49-F238E27FC236}">
                <a16:creationId xmlns:a16="http://schemas.microsoft.com/office/drawing/2014/main" id="{F7566F06-99AB-8199-D1C1-67BF0F53E6A7}"/>
              </a:ext>
            </a:extLst>
          </p:cNvPr>
          <p:cNvSpPr>
            <a:spLocks noGrp="1"/>
          </p:cNvSpPr>
          <p:nvPr>
            <p:ph type="subTitle" idx="1"/>
          </p:nvPr>
        </p:nvSpPr>
        <p:spPr>
          <a:xfrm>
            <a:off x="0" y="4684888"/>
            <a:ext cx="5650029" cy="705259"/>
          </a:xfrm>
          <a:solidFill>
            <a:schemeClr val="bg1"/>
          </a:solidFill>
        </p:spPr>
        <p:txBody>
          <a:bodyPr>
            <a:normAutofit/>
          </a:bodyPr>
          <a:lstStyle/>
          <a:p>
            <a:pPr algn="l"/>
            <a:r>
              <a:rPr lang="es-CO" sz="1800" dirty="0"/>
              <a:t>Jorge Antonio Arteaga Carreño</a:t>
            </a:r>
          </a:p>
          <a:p>
            <a:pPr algn="l"/>
            <a:r>
              <a:rPr lang="es-CO" sz="1400" dirty="0"/>
              <a:t>Asesor: Mg. Carlos de Oro</a:t>
            </a:r>
          </a:p>
        </p:txBody>
      </p:sp>
      <p:pic>
        <p:nvPicPr>
          <p:cNvPr id="7" name="Imagen 6">
            <a:extLst>
              <a:ext uri="{FF2B5EF4-FFF2-40B4-BE49-F238E27FC236}">
                <a16:creationId xmlns:a16="http://schemas.microsoft.com/office/drawing/2014/main" id="{836FC17C-E183-305B-B166-BD240ADD7E98}"/>
              </a:ext>
            </a:extLst>
          </p:cNvPr>
          <p:cNvPicPr>
            <a:picLocks noChangeAspect="1"/>
          </p:cNvPicPr>
          <p:nvPr/>
        </p:nvPicPr>
        <p:blipFill>
          <a:blip r:embed="rId4"/>
          <a:stretch>
            <a:fillRect/>
          </a:stretch>
        </p:blipFill>
        <p:spPr>
          <a:xfrm>
            <a:off x="975599" y="1"/>
            <a:ext cx="877915" cy="1087394"/>
          </a:xfrm>
          <a:prstGeom prst="rect">
            <a:avLst/>
          </a:prstGeom>
        </p:spPr>
      </p:pic>
    </p:spTree>
    <p:extLst>
      <p:ext uri="{BB962C8B-B14F-4D97-AF65-F5344CB8AC3E}">
        <p14:creationId xmlns:p14="http://schemas.microsoft.com/office/powerpoint/2010/main" val="325898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dirty="0">
                <a:ln>
                  <a:noFill/>
                </a:ln>
                <a:solidFill>
                  <a:prstClr val="white"/>
                </a:solidFill>
                <a:effectLst/>
                <a:uLnTx/>
                <a:uFillTx/>
                <a:latin typeface="Calibri Light" panose="020F0302020204030204"/>
                <a:ea typeface="+mn-ea"/>
                <a:cs typeface="+mn-cs"/>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Introducción.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Metodología.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chemeClr val="bg1"/>
                </a:solidFill>
                <a:effectLst/>
                <a:uLnTx/>
                <a:uFillTx/>
                <a:latin typeface="Calibri" panose="020F0502020204030204"/>
                <a:ea typeface="+mn-ea"/>
                <a:cs typeface="+mn-cs"/>
              </a:rPr>
              <a:t>Análisis Estadístico.</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Resultados.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Conclusiones.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Referencias.</a:t>
            </a:r>
          </a:p>
        </p:txBody>
      </p:sp>
    </p:spTree>
    <p:extLst>
      <p:ext uri="{BB962C8B-B14F-4D97-AF65-F5344CB8AC3E}">
        <p14:creationId xmlns:p14="http://schemas.microsoft.com/office/powerpoint/2010/main" val="420971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sp>
        <p:nvSpPr>
          <p:cNvPr id="5" name="Marcador de contenido 2">
            <a:extLst>
              <a:ext uri="{FF2B5EF4-FFF2-40B4-BE49-F238E27FC236}">
                <a16:creationId xmlns:a16="http://schemas.microsoft.com/office/drawing/2014/main" id="{262F8FDF-3B4B-C21D-AE73-BF1B0B8B5555}"/>
              </a:ext>
            </a:extLst>
          </p:cNvPr>
          <p:cNvSpPr>
            <a:spLocks noGrp="1"/>
          </p:cNvSpPr>
          <p:nvPr>
            <p:ph idx="1"/>
          </p:nvPr>
        </p:nvSpPr>
        <p:spPr>
          <a:xfrm>
            <a:off x="838200" y="1322173"/>
            <a:ext cx="10515600" cy="5170702"/>
          </a:xfrm>
        </p:spPr>
        <p:txBody>
          <a:bodyPr>
            <a:normAutofit fontScale="77500" lnSpcReduction="20000"/>
          </a:bodyPr>
          <a:lstStyle/>
          <a:p>
            <a:pPr algn="just"/>
            <a:r>
              <a:rPr lang="es-CO" dirty="0"/>
              <a:t>Los hombres reportaron ser víctimas en un 64.74% de los casos.</a:t>
            </a:r>
          </a:p>
          <a:p>
            <a:pPr algn="just"/>
            <a:endParaRPr lang="es-CO" dirty="0"/>
          </a:p>
          <a:p>
            <a:pPr algn="just"/>
            <a:r>
              <a:rPr lang="es-CO" dirty="0"/>
              <a:t>Lo más común es que el robo suceda a pie, por lo menos en un 60% de los casos tanto la víctima como el victimario iban a pie.</a:t>
            </a:r>
          </a:p>
          <a:p>
            <a:pPr algn="just"/>
            <a:endParaRPr lang="es-CO" dirty="0"/>
          </a:p>
          <a:p>
            <a:pPr algn="just"/>
            <a:r>
              <a:rPr lang="es-CO" dirty="0"/>
              <a:t>En el 98.5% de los casos reportados, las víctimas eran colombianas.</a:t>
            </a:r>
          </a:p>
          <a:p>
            <a:pPr algn="just"/>
            <a:endParaRPr lang="es-CO" dirty="0"/>
          </a:p>
          <a:p>
            <a:pPr algn="just"/>
            <a:r>
              <a:rPr lang="es-CO" dirty="0"/>
              <a:t>El 90% de las víctimas tiene entre 19 y 59 años de edad, con una edad promedio de 35.4 años de edad.</a:t>
            </a:r>
          </a:p>
          <a:p>
            <a:pPr algn="just"/>
            <a:endParaRPr lang="es-CO" dirty="0"/>
          </a:p>
          <a:p>
            <a:pPr algn="just"/>
            <a:r>
              <a:rPr lang="es-CO" dirty="0"/>
              <a:t>Se observa que el 45.99% de los incidentes fueron cometidos con armas de fuego, seguido de un 29.4% sin uso de armas. </a:t>
            </a:r>
          </a:p>
          <a:p>
            <a:pPr algn="just"/>
            <a:endParaRPr lang="es-CO" dirty="0"/>
          </a:p>
          <a:p>
            <a:pPr algn="just"/>
            <a:r>
              <a:rPr lang="es-CO" dirty="0"/>
              <a:t>El lugar más común para los robos son las vías públicas y lotes, con un 78.86% de los incidentes.</a:t>
            </a:r>
          </a:p>
        </p:txBody>
      </p:sp>
    </p:spTree>
    <p:extLst>
      <p:ext uri="{BB962C8B-B14F-4D97-AF65-F5344CB8AC3E}">
        <p14:creationId xmlns:p14="http://schemas.microsoft.com/office/powerpoint/2010/main" val="93646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pic>
        <p:nvPicPr>
          <p:cNvPr id="7" name="Imagen 6">
            <a:extLst>
              <a:ext uri="{FF2B5EF4-FFF2-40B4-BE49-F238E27FC236}">
                <a16:creationId xmlns:a16="http://schemas.microsoft.com/office/drawing/2014/main" id="{5BE04B5B-67E1-1004-0BAB-95C6C25B20C6}"/>
              </a:ext>
            </a:extLst>
          </p:cNvPr>
          <p:cNvPicPr>
            <a:picLocks noChangeAspect="1"/>
          </p:cNvPicPr>
          <p:nvPr/>
        </p:nvPicPr>
        <p:blipFill>
          <a:blip r:embed="rId3"/>
          <a:stretch>
            <a:fillRect/>
          </a:stretch>
        </p:blipFill>
        <p:spPr>
          <a:xfrm>
            <a:off x="324736" y="1760752"/>
            <a:ext cx="5771264" cy="3706147"/>
          </a:xfrm>
          <a:prstGeom prst="rect">
            <a:avLst/>
          </a:prstGeom>
        </p:spPr>
      </p:pic>
      <p:pic>
        <p:nvPicPr>
          <p:cNvPr id="9" name="Imagen 8">
            <a:extLst>
              <a:ext uri="{FF2B5EF4-FFF2-40B4-BE49-F238E27FC236}">
                <a16:creationId xmlns:a16="http://schemas.microsoft.com/office/drawing/2014/main" id="{611D5F98-035E-AB26-DD68-2B1F4F9C3C1E}"/>
              </a:ext>
            </a:extLst>
          </p:cNvPr>
          <p:cNvPicPr>
            <a:picLocks noChangeAspect="1"/>
          </p:cNvPicPr>
          <p:nvPr/>
        </p:nvPicPr>
        <p:blipFill>
          <a:blip r:embed="rId4"/>
          <a:stretch>
            <a:fillRect/>
          </a:stretch>
        </p:blipFill>
        <p:spPr>
          <a:xfrm>
            <a:off x="6613013" y="1575926"/>
            <a:ext cx="5094748" cy="4075798"/>
          </a:xfrm>
          <a:prstGeom prst="rect">
            <a:avLst/>
          </a:prstGeom>
        </p:spPr>
      </p:pic>
    </p:spTree>
    <p:extLst>
      <p:ext uri="{BB962C8B-B14F-4D97-AF65-F5344CB8AC3E}">
        <p14:creationId xmlns:p14="http://schemas.microsoft.com/office/powerpoint/2010/main" val="253217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pic>
        <p:nvPicPr>
          <p:cNvPr id="9" name="Imagen 8">
            <a:extLst>
              <a:ext uri="{FF2B5EF4-FFF2-40B4-BE49-F238E27FC236}">
                <a16:creationId xmlns:a16="http://schemas.microsoft.com/office/drawing/2014/main" id="{2BF37B22-868A-ED93-E85D-70A9358207EA}"/>
              </a:ext>
            </a:extLst>
          </p:cNvPr>
          <p:cNvPicPr>
            <a:picLocks noChangeAspect="1"/>
          </p:cNvPicPr>
          <p:nvPr/>
        </p:nvPicPr>
        <p:blipFill>
          <a:blip r:embed="rId3"/>
          <a:stretch>
            <a:fillRect/>
          </a:stretch>
        </p:blipFill>
        <p:spPr>
          <a:xfrm>
            <a:off x="401893" y="1508152"/>
            <a:ext cx="11388213" cy="4195657"/>
          </a:xfrm>
          <a:prstGeom prst="rect">
            <a:avLst/>
          </a:prstGeom>
        </p:spPr>
      </p:pic>
    </p:spTree>
    <p:extLst>
      <p:ext uri="{BB962C8B-B14F-4D97-AF65-F5344CB8AC3E}">
        <p14:creationId xmlns:p14="http://schemas.microsoft.com/office/powerpoint/2010/main" val="331589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pic>
        <p:nvPicPr>
          <p:cNvPr id="4" name="Imagen 3">
            <a:extLst>
              <a:ext uri="{FF2B5EF4-FFF2-40B4-BE49-F238E27FC236}">
                <a16:creationId xmlns:a16="http://schemas.microsoft.com/office/drawing/2014/main" id="{5B1CC7D3-44FD-6F75-3D6B-878C495FA406}"/>
              </a:ext>
            </a:extLst>
          </p:cNvPr>
          <p:cNvPicPr>
            <a:picLocks noChangeAspect="1"/>
          </p:cNvPicPr>
          <p:nvPr/>
        </p:nvPicPr>
        <p:blipFill>
          <a:blip r:embed="rId3"/>
          <a:stretch>
            <a:fillRect/>
          </a:stretch>
        </p:blipFill>
        <p:spPr>
          <a:xfrm>
            <a:off x="616974" y="1307165"/>
            <a:ext cx="10958052" cy="5048091"/>
          </a:xfrm>
          <a:prstGeom prst="rect">
            <a:avLst/>
          </a:prstGeom>
        </p:spPr>
      </p:pic>
    </p:spTree>
    <p:extLst>
      <p:ext uri="{BB962C8B-B14F-4D97-AF65-F5344CB8AC3E}">
        <p14:creationId xmlns:p14="http://schemas.microsoft.com/office/powerpoint/2010/main" val="328958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pic>
        <p:nvPicPr>
          <p:cNvPr id="3" name="Imagen 2">
            <a:extLst>
              <a:ext uri="{FF2B5EF4-FFF2-40B4-BE49-F238E27FC236}">
                <a16:creationId xmlns:a16="http://schemas.microsoft.com/office/drawing/2014/main" id="{77B78E5F-4A36-9548-5A47-B5813E080BDA}"/>
              </a:ext>
            </a:extLst>
          </p:cNvPr>
          <p:cNvPicPr>
            <a:picLocks noChangeAspect="1"/>
          </p:cNvPicPr>
          <p:nvPr/>
        </p:nvPicPr>
        <p:blipFill>
          <a:blip r:embed="rId3"/>
          <a:stretch>
            <a:fillRect/>
          </a:stretch>
        </p:blipFill>
        <p:spPr>
          <a:xfrm>
            <a:off x="1741902" y="1765300"/>
            <a:ext cx="8708195" cy="3327400"/>
          </a:xfrm>
          <a:prstGeom prst="rect">
            <a:avLst/>
          </a:prstGeom>
        </p:spPr>
      </p:pic>
    </p:spTree>
    <p:extLst>
      <p:ext uri="{BB962C8B-B14F-4D97-AF65-F5344CB8AC3E}">
        <p14:creationId xmlns:p14="http://schemas.microsoft.com/office/powerpoint/2010/main" val="426971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Análisis Exploratorio de los Datos</a:t>
            </a:r>
          </a:p>
        </p:txBody>
      </p:sp>
      <p:pic>
        <p:nvPicPr>
          <p:cNvPr id="4" name="Imagen 3">
            <a:extLst>
              <a:ext uri="{FF2B5EF4-FFF2-40B4-BE49-F238E27FC236}">
                <a16:creationId xmlns:a16="http://schemas.microsoft.com/office/drawing/2014/main" id="{C6B9A67E-B5F2-D850-F49C-29A17C417AA0}"/>
              </a:ext>
            </a:extLst>
          </p:cNvPr>
          <p:cNvPicPr>
            <a:picLocks noChangeAspect="1"/>
          </p:cNvPicPr>
          <p:nvPr/>
        </p:nvPicPr>
        <p:blipFill>
          <a:blip r:embed="rId3"/>
          <a:stretch>
            <a:fillRect/>
          </a:stretch>
        </p:blipFill>
        <p:spPr>
          <a:xfrm>
            <a:off x="671026" y="1297967"/>
            <a:ext cx="10849947" cy="4955349"/>
          </a:xfrm>
          <a:prstGeom prst="rect">
            <a:avLst/>
          </a:prstGeom>
        </p:spPr>
      </p:pic>
    </p:spTree>
    <p:extLst>
      <p:ext uri="{BB962C8B-B14F-4D97-AF65-F5344CB8AC3E}">
        <p14:creationId xmlns:p14="http://schemas.microsoft.com/office/powerpoint/2010/main" val="386551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Eventos especiales</a:t>
            </a:r>
          </a:p>
        </p:txBody>
      </p:sp>
      <p:pic>
        <p:nvPicPr>
          <p:cNvPr id="6" name="Imagen 5">
            <a:extLst>
              <a:ext uri="{FF2B5EF4-FFF2-40B4-BE49-F238E27FC236}">
                <a16:creationId xmlns:a16="http://schemas.microsoft.com/office/drawing/2014/main" id="{DD90AA2F-AE58-EE7E-A795-BD34DEA18E72}"/>
              </a:ext>
            </a:extLst>
          </p:cNvPr>
          <p:cNvPicPr>
            <a:picLocks noChangeAspect="1"/>
          </p:cNvPicPr>
          <p:nvPr/>
        </p:nvPicPr>
        <p:blipFill>
          <a:blip r:embed="rId3"/>
          <a:stretch>
            <a:fillRect/>
          </a:stretch>
        </p:blipFill>
        <p:spPr>
          <a:xfrm>
            <a:off x="6230248" y="1850526"/>
            <a:ext cx="5880429" cy="3488390"/>
          </a:xfrm>
          <a:prstGeom prst="rect">
            <a:avLst/>
          </a:prstGeom>
        </p:spPr>
      </p:pic>
      <p:pic>
        <p:nvPicPr>
          <p:cNvPr id="8" name="Imagen 7">
            <a:extLst>
              <a:ext uri="{FF2B5EF4-FFF2-40B4-BE49-F238E27FC236}">
                <a16:creationId xmlns:a16="http://schemas.microsoft.com/office/drawing/2014/main" id="{34D33DDF-D918-8E5A-8883-A74DB0160961}"/>
              </a:ext>
            </a:extLst>
          </p:cNvPr>
          <p:cNvPicPr>
            <a:picLocks noChangeAspect="1"/>
          </p:cNvPicPr>
          <p:nvPr/>
        </p:nvPicPr>
        <p:blipFill>
          <a:blip r:embed="rId4"/>
          <a:stretch>
            <a:fillRect/>
          </a:stretch>
        </p:blipFill>
        <p:spPr>
          <a:xfrm>
            <a:off x="81325" y="1850526"/>
            <a:ext cx="5880429" cy="3488390"/>
          </a:xfrm>
          <a:prstGeom prst="rect">
            <a:avLst/>
          </a:prstGeom>
        </p:spPr>
      </p:pic>
    </p:spTree>
    <p:extLst>
      <p:ext uri="{BB962C8B-B14F-4D97-AF65-F5344CB8AC3E}">
        <p14:creationId xmlns:p14="http://schemas.microsoft.com/office/powerpoint/2010/main" val="129345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Eventos especiales</a:t>
            </a:r>
          </a:p>
        </p:txBody>
      </p:sp>
      <p:pic>
        <p:nvPicPr>
          <p:cNvPr id="9" name="Imagen 8">
            <a:extLst>
              <a:ext uri="{FF2B5EF4-FFF2-40B4-BE49-F238E27FC236}">
                <a16:creationId xmlns:a16="http://schemas.microsoft.com/office/drawing/2014/main" id="{75028E09-F1C9-BEED-539E-88184F291CD2}"/>
              </a:ext>
            </a:extLst>
          </p:cNvPr>
          <p:cNvPicPr>
            <a:picLocks noChangeAspect="1"/>
          </p:cNvPicPr>
          <p:nvPr/>
        </p:nvPicPr>
        <p:blipFill>
          <a:blip r:embed="rId3"/>
          <a:stretch>
            <a:fillRect/>
          </a:stretch>
        </p:blipFill>
        <p:spPr>
          <a:xfrm>
            <a:off x="2328797" y="1562528"/>
            <a:ext cx="7534406" cy="4469563"/>
          </a:xfrm>
          <a:prstGeom prst="rect">
            <a:avLst/>
          </a:prstGeom>
        </p:spPr>
      </p:pic>
    </p:spTree>
    <p:extLst>
      <p:ext uri="{BB962C8B-B14F-4D97-AF65-F5344CB8AC3E}">
        <p14:creationId xmlns:p14="http://schemas.microsoft.com/office/powerpoint/2010/main" val="293403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Modelo de Poisson</a:t>
            </a:r>
          </a:p>
        </p:txBody>
      </p:sp>
      <p:sp>
        <p:nvSpPr>
          <p:cNvPr id="7" name="Marcador de contenido 2">
            <a:extLst>
              <a:ext uri="{FF2B5EF4-FFF2-40B4-BE49-F238E27FC236}">
                <a16:creationId xmlns:a16="http://schemas.microsoft.com/office/drawing/2014/main" id="{A2A06D99-E9FB-8A6A-5886-CCDA5F480C29}"/>
              </a:ext>
            </a:extLst>
          </p:cNvPr>
          <p:cNvSpPr>
            <a:spLocks noGrp="1"/>
          </p:cNvSpPr>
          <p:nvPr>
            <p:ph idx="1"/>
          </p:nvPr>
        </p:nvSpPr>
        <p:spPr>
          <a:xfrm>
            <a:off x="838200" y="1322173"/>
            <a:ext cx="10515600" cy="4854790"/>
          </a:xfrm>
        </p:spPr>
        <p:txBody>
          <a:bodyPr>
            <a:normAutofit/>
          </a:bodyPr>
          <a:lstStyle/>
          <a:p>
            <a:pPr marL="0" indent="0" algn="just">
              <a:buNone/>
            </a:pPr>
            <a:r>
              <a:rPr lang="es-CO" dirty="0"/>
              <a:t>La distribución más usada para modelar conteos es la distribución de Poisson [7], la cual tiene una función de probabilidad dada por:</a:t>
            </a:r>
          </a:p>
          <a:p>
            <a:pPr marL="0" indent="0" algn="just">
              <a:buNone/>
            </a:pPr>
            <a:endParaRPr lang="es-CO" dirty="0"/>
          </a:p>
          <a:p>
            <a:pPr marL="0" indent="0" algn="just">
              <a:buNone/>
            </a:pPr>
            <a:endParaRPr lang="es-CO" dirty="0"/>
          </a:p>
          <a:p>
            <a:pPr marL="0" indent="0" algn="just">
              <a:buNone/>
            </a:pPr>
            <a:endParaRPr lang="es-CO" dirty="0"/>
          </a:p>
          <a:p>
            <a:pPr marL="0" indent="0" algn="just">
              <a:buNone/>
            </a:pPr>
            <a:r>
              <a:rPr lang="es-CO" dirty="0"/>
              <a:t>para y = 0, 1, 2, ... , con conteos esperados </a:t>
            </a:r>
            <a:r>
              <a:rPr lang="el-GR" dirty="0"/>
              <a:t>μ &gt; 0. </a:t>
            </a:r>
            <a:r>
              <a:rPr lang="es-CO" dirty="0"/>
              <a:t>Para la distribución </a:t>
            </a:r>
            <a:r>
              <a:rPr lang="es-CO" dirty="0" err="1"/>
              <a:t>poisson</a:t>
            </a:r>
            <a:r>
              <a:rPr lang="es-CO" dirty="0"/>
              <a:t>, se da que la media y la varianza son iguales y su valor es igual a </a:t>
            </a:r>
            <a:r>
              <a:rPr lang="el-GR" dirty="0"/>
              <a:t>μ.</a:t>
            </a:r>
            <a:endParaRPr lang="es-CO" dirty="0"/>
          </a:p>
        </p:txBody>
      </p:sp>
      <p:pic>
        <p:nvPicPr>
          <p:cNvPr id="8" name="Imagen 7">
            <a:extLst>
              <a:ext uri="{FF2B5EF4-FFF2-40B4-BE49-F238E27FC236}">
                <a16:creationId xmlns:a16="http://schemas.microsoft.com/office/drawing/2014/main" id="{172E7F9B-8CE9-5908-3C10-5825C00EC424}"/>
              </a:ext>
            </a:extLst>
          </p:cNvPr>
          <p:cNvPicPr>
            <a:picLocks noChangeAspect="1"/>
          </p:cNvPicPr>
          <p:nvPr/>
        </p:nvPicPr>
        <p:blipFill>
          <a:blip r:embed="rId3"/>
          <a:stretch>
            <a:fillRect/>
          </a:stretch>
        </p:blipFill>
        <p:spPr>
          <a:xfrm>
            <a:off x="4629150" y="2527300"/>
            <a:ext cx="2933700" cy="1130300"/>
          </a:xfrm>
          <a:prstGeom prst="rect">
            <a:avLst/>
          </a:prstGeom>
        </p:spPr>
      </p:pic>
    </p:spTree>
    <p:extLst>
      <p:ext uri="{BB962C8B-B14F-4D97-AF65-F5344CB8AC3E}">
        <p14:creationId xmlns:p14="http://schemas.microsoft.com/office/powerpoint/2010/main" val="247984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r>
              <a:rPr lang="es-CO" sz="4400" dirty="0">
                <a:solidFill>
                  <a:schemeClr val="bg1"/>
                </a:solidFill>
                <a:latin typeface="+mj-lt"/>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indent="-514350">
              <a:buFont typeface="+mj-lt"/>
              <a:buAutoNum type="arabicPeriod"/>
            </a:pPr>
            <a:r>
              <a:rPr lang="es-CO" sz="2800" dirty="0">
                <a:solidFill>
                  <a:schemeClr val="bg1"/>
                </a:solidFill>
              </a:rPr>
              <a:t>Introducción.</a:t>
            </a:r>
          </a:p>
          <a:p>
            <a:pPr marL="514350" indent="-514350">
              <a:buFont typeface="+mj-lt"/>
              <a:buAutoNum type="arabicPeriod"/>
            </a:pPr>
            <a:endParaRPr lang="es-CO" sz="2800" dirty="0">
              <a:solidFill>
                <a:schemeClr val="bg1"/>
              </a:solidFill>
            </a:endParaRPr>
          </a:p>
          <a:p>
            <a:pPr marL="514350" indent="-514350">
              <a:buFont typeface="+mj-lt"/>
              <a:buAutoNum type="arabicPeriod"/>
            </a:pPr>
            <a:r>
              <a:rPr lang="es-CO" sz="2800" dirty="0">
                <a:solidFill>
                  <a:srgbClr val="9F5C62"/>
                </a:solidFill>
              </a:rPr>
              <a:t>Metodología.</a:t>
            </a:r>
          </a:p>
          <a:p>
            <a:pPr marL="514350" indent="-514350">
              <a:buFont typeface="+mj-lt"/>
              <a:buAutoNum type="arabicPeriod"/>
            </a:pPr>
            <a:endParaRPr lang="es-CO" sz="2800" dirty="0">
              <a:solidFill>
                <a:srgbClr val="9F5C62"/>
              </a:solidFill>
            </a:endParaRPr>
          </a:p>
          <a:p>
            <a:pPr marL="514350" indent="-514350">
              <a:buFont typeface="+mj-lt"/>
              <a:buAutoNum type="arabicPeriod"/>
            </a:pPr>
            <a:r>
              <a:rPr lang="es-CO" sz="2800" dirty="0">
                <a:solidFill>
                  <a:srgbClr val="9F5C62"/>
                </a:solidFill>
              </a:rPr>
              <a:t>Análisis Estadístico.</a:t>
            </a:r>
          </a:p>
          <a:p>
            <a:pPr marL="514350" indent="-514350">
              <a:buFont typeface="+mj-lt"/>
              <a:buAutoNum type="arabicPeriod"/>
            </a:pPr>
            <a:endParaRPr lang="es-CO" sz="2800" dirty="0">
              <a:solidFill>
                <a:srgbClr val="9F5C62"/>
              </a:solidFill>
            </a:endParaRPr>
          </a:p>
          <a:p>
            <a:pPr marL="514350" indent="-514350">
              <a:buFont typeface="+mj-lt"/>
              <a:buAutoNum type="arabicPeriod"/>
            </a:pPr>
            <a:r>
              <a:rPr lang="es-CO" sz="2800" dirty="0">
                <a:solidFill>
                  <a:srgbClr val="9F5C62"/>
                </a:solidFill>
              </a:rPr>
              <a:t>Resultados.</a:t>
            </a:r>
          </a:p>
          <a:p>
            <a:pPr marL="514350" indent="-514350">
              <a:buFont typeface="+mj-lt"/>
              <a:buAutoNum type="arabicPeriod"/>
            </a:pPr>
            <a:endParaRPr lang="es-CO" sz="2800" dirty="0">
              <a:solidFill>
                <a:srgbClr val="9F5C62"/>
              </a:solidFill>
            </a:endParaRPr>
          </a:p>
          <a:p>
            <a:pPr marL="514350" indent="-514350">
              <a:buFont typeface="+mj-lt"/>
              <a:buAutoNum type="arabicPeriod"/>
            </a:pPr>
            <a:r>
              <a:rPr lang="es-CO" sz="2800" dirty="0">
                <a:solidFill>
                  <a:srgbClr val="9F5C62"/>
                </a:solidFill>
              </a:rPr>
              <a:t>Conclusiones.</a:t>
            </a:r>
          </a:p>
          <a:p>
            <a:pPr marL="514350" indent="-514350">
              <a:buFont typeface="+mj-lt"/>
              <a:buAutoNum type="arabicPeriod"/>
            </a:pPr>
            <a:endParaRPr lang="es-CO" sz="2800" dirty="0">
              <a:solidFill>
                <a:srgbClr val="9F5C62"/>
              </a:solidFill>
            </a:endParaRPr>
          </a:p>
          <a:p>
            <a:pPr marL="514350" indent="-514350">
              <a:buFont typeface="+mj-lt"/>
              <a:buAutoNum type="arabicPeriod"/>
            </a:pPr>
            <a:r>
              <a:rPr lang="es-CO" sz="2800" dirty="0">
                <a:solidFill>
                  <a:srgbClr val="9F5C62"/>
                </a:solidFill>
              </a:rPr>
              <a:t>Referencias.</a:t>
            </a:r>
          </a:p>
        </p:txBody>
      </p:sp>
    </p:spTree>
    <p:extLst>
      <p:ext uri="{BB962C8B-B14F-4D97-AF65-F5344CB8AC3E}">
        <p14:creationId xmlns:p14="http://schemas.microsoft.com/office/powerpoint/2010/main" val="3298504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7369EE67-1CB1-79C6-8B51-F6C45F4546F7}"/>
              </a:ext>
            </a:extLst>
          </p:cNvPr>
          <p:cNvSpPr>
            <a:spLocks noGrp="1"/>
          </p:cNvSpPr>
          <p:nvPr>
            <p:ph idx="1"/>
          </p:nvPr>
        </p:nvSpPr>
        <p:spPr>
          <a:xfrm>
            <a:off x="838200" y="1322173"/>
            <a:ext cx="10515600" cy="4854790"/>
          </a:xfrm>
        </p:spPr>
        <p:txBody>
          <a:bodyPr>
            <a:normAutofit/>
          </a:bodyPr>
          <a:lstStyle/>
          <a:p>
            <a:pPr marL="0" indent="0" algn="just">
              <a:buNone/>
            </a:pPr>
            <a:r>
              <a:rPr lang="es-CO" dirty="0"/>
              <a:t>La sobre-dispersión se da cuando la varianza aparente excede la media observada [7]. </a:t>
            </a:r>
          </a:p>
          <a:p>
            <a:pPr marL="0" indent="0" algn="just">
              <a:buNone/>
            </a:pPr>
            <a:endParaRPr lang="es-CO" dirty="0"/>
          </a:p>
          <a:p>
            <a:pPr marL="0" indent="0" algn="just">
              <a:buNone/>
            </a:pPr>
            <a:endParaRPr lang="es-CO" dirty="0"/>
          </a:p>
          <a:p>
            <a:pPr marL="0" indent="0" algn="just">
              <a:buNone/>
            </a:pPr>
            <a:r>
              <a:rPr lang="es-CO" dirty="0"/>
              <a:t>Para detectar con mayor precisión la sobre-dispersión, se puede calcular el coeficiente </a:t>
            </a:r>
            <a:r>
              <a:rPr lang="es-CO" dirty="0" err="1"/>
              <a:t>deviance</a:t>
            </a:r>
            <a:r>
              <a:rPr lang="es-CO" dirty="0"/>
              <a:t>/</a:t>
            </a:r>
            <a:r>
              <a:rPr lang="es-CO" dirty="0" err="1"/>
              <a:t>gl</a:t>
            </a:r>
            <a:r>
              <a:rPr lang="es-CO" dirty="0"/>
              <a:t>, o el coeficiente pearson-chi2/</a:t>
            </a:r>
            <a:r>
              <a:rPr lang="es-CO" dirty="0" err="1"/>
              <a:t>gl</a:t>
            </a:r>
            <a:r>
              <a:rPr lang="es-CO" dirty="0"/>
              <a:t> con los datos arrojados por el modelo de Poisson.</a:t>
            </a:r>
          </a:p>
          <a:p>
            <a:pPr marL="0" indent="0" algn="just">
              <a:buNone/>
            </a:pPr>
            <a:endParaRPr lang="es-CO" dirty="0"/>
          </a:p>
          <a:p>
            <a:pPr marL="0" indent="0" algn="just">
              <a:buNone/>
            </a:pPr>
            <a:r>
              <a:rPr lang="es-CO" dirty="0"/>
              <a:t>Si los coeficientes son mayores a 1, indican sobre-dispersión.</a:t>
            </a:r>
          </a:p>
        </p:txBody>
      </p:sp>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Sobre-dispersión</a:t>
            </a:r>
          </a:p>
        </p:txBody>
      </p:sp>
      <p:pic>
        <p:nvPicPr>
          <p:cNvPr id="4" name="Imagen 3">
            <a:extLst>
              <a:ext uri="{FF2B5EF4-FFF2-40B4-BE49-F238E27FC236}">
                <a16:creationId xmlns:a16="http://schemas.microsoft.com/office/drawing/2014/main" id="{65552DA5-07B3-E9E3-438D-E59EF2C67B9F}"/>
              </a:ext>
            </a:extLst>
          </p:cNvPr>
          <p:cNvPicPr>
            <a:picLocks noChangeAspect="1"/>
          </p:cNvPicPr>
          <p:nvPr/>
        </p:nvPicPr>
        <p:blipFill>
          <a:blip r:embed="rId3"/>
          <a:stretch>
            <a:fillRect/>
          </a:stretch>
        </p:blipFill>
        <p:spPr>
          <a:xfrm>
            <a:off x="5208945" y="2147887"/>
            <a:ext cx="1774109" cy="931855"/>
          </a:xfrm>
          <a:prstGeom prst="rect">
            <a:avLst/>
          </a:prstGeom>
        </p:spPr>
      </p:pic>
    </p:spTree>
    <p:extLst>
      <p:ext uri="{BB962C8B-B14F-4D97-AF65-F5344CB8AC3E}">
        <p14:creationId xmlns:p14="http://schemas.microsoft.com/office/powerpoint/2010/main" val="287849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7369EE67-1CB1-79C6-8B51-F6C45F4546F7}"/>
              </a:ext>
            </a:extLst>
          </p:cNvPr>
          <p:cNvSpPr>
            <a:spLocks noGrp="1"/>
          </p:cNvSpPr>
          <p:nvPr>
            <p:ph idx="1"/>
          </p:nvPr>
        </p:nvSpPr>
        <p:spPr>
          <a:xfrm>
            <a:off x="838200" y="1322173"/>
            <a:ext cx="10515600" cy="4854790"/>
          </a:xfrm>
        </p:spPr>
        <p:txBody>
          <a:bodyPr>
            <a:normAutofit/>
          </a:bodyPr>
          <a:lstStyle/>
          <a:p>
            <a:pPr marL="0" indent="0" algn="just">
              <a:buNone/>
            </a:pPr>
            <a:r>
              <a:rPr lang="es-CO" dirty="0"/>
              <a:t>En vez de asumir que la variable respuesta tiene una distribución Poisson, se puede añadir una segunda capa de variabilidad permitiendo que el parámetro </a:t>
            </a:r>
            <a:r>
              <a:rPr lang="el-GR" dirty="0"/>
              <a:t>μ </a:t>
            </a:r>
            <a:r>
              <a:rPr lang="es-CO" dirty="0"/>
              <a:t>sea una variable aleatoria [7].</a:t>
            </a:r>
          </a:p>
          <a:p>
            <a:pPr marL="0" indent="0" algn="just">
              <a:buNone/>
            </a:pPr>
            <a:endParaRPr lang="es-CO" dirty="0"/>
          </a:p>
          <a:p>
            <a:pPr marL="0" indent="0" algn="just">
              <a:buNone/>
            </a:pPr>
            <a:r>
              <a:rPr lang="es-CO" dirty="0"/>
              <a:t>Dos modelos que cumplen esta presunción son los modelos </a:t>
            </a:r>
            <a:r>
              <a:rPr lang="es-CO" dirty="0" err="1"/>
              <a:t>quasi-poisson</a:t>
            </a:r>
            <a:r>
              <a:rPr lang="es-CO" dirty="0"/>
              <a:t> y los modelos binomiales negativos.</a:t>
            </a:r>
          </a:p>
        </p:txBody>
      </p:sp>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Sobre-dispersión</a:t>
            </a:r>
          </a:p>
        </p:txBody>
      </p:sp>
      <p:pic>
        <p:nvPicPr>
          <p:cNvPr id="3" name="Imagen 2">
            <a:extLst>
              <a:ext uri="{FF2B5EF4-FFF2-40B4-BE49-F238E27FC236}">
                <a16:creationId xmlns:a16="http://schemas.microsoft.com/office/drawing/2014/main" id="{37EEFBB3-0B30-29BC-C8CF-7C5D9AE1E1B0}"/>
              </a:ext>
            </a:extLst>
          </p:cNvPr>
          <p:cNvPicPr>
            <a:picLocks noChangeAspect="1"/>
          </p:cNvPicPr>
          <p:nvPr/>
        </p:nvPicPr>
        <p:blipFill>
          <a:blip r:embed="rId3"/>
          <a:stretch>
            <a:fillRect/>
          </a:stretch>
        </p:blipFill>
        <p:spPr>
          <a:xfrm>
            <a:off x="2660476" y="4840337"/>
            <a:ext cx="6871048" cy="1147507"/>
          </a:xfrm>
          <a:prstGeom prst="rect">
            <a:avLst/>
          </a:prstGeom>
        </p:spPr>
      </p:pic>
    </p:spTree>
    <p:extLst>
      <p:ext uri="{BB962C8B-B14F-4D97-AF65-F5344CB8AC3E}">
        <p14:creationId xmlns:p14="http://schemas.microsoft.com/office/powerpoint/2010/main" val="19524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dirty="0">
                <a:ln>
                  <a:noFill/>
                </a:ln>
                <a:solidFill>
                  <a:prstClr val="white"/>
                </a:solidFill>
                <a:effectLst/>
                <a:uLnTx/>
                <a:uFillTx/>
                <a:latin typeface="Calibri Light" panose="020F0302020204030204"/>
                <a:ea typeface="+mn-ea"/>
                <a:cs typeface="+mn-cs"/>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Introducción.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Metodología.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Análisis Estadístico.</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chemeClr val="bg1"/>
                </a:solidFill>
                <a:effectLst/>
                <a:uLnTx/>
                <a:uFillTx/>
                <a:latin typeface="Calibri" panose="020F0502020204030204"/>
                <a:ea typeface="+mn-ea"/>
                <a:cs typeface="+mn-cs"/>
              </a:rPr>
              <a:t>Resultados.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Conclusiones.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Referencias.</a:t>
            </a:r>
          </a:p>
        </p:txBody>
      </p:sp>
    </p:spTree>
    <p:extLst>
      <p:ext uri="{BB962C8B-B14F-4D97-AF65-F5344CB8AC3E}">
        <p14:creationId xmlns:p14="http://schemas.microsoft.com/office/powerpoint/2010/main" val="221062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Comparación de modelos</a:t>
            </a:r>
          </a:p>
        </p:txBody>
      </p:sp>
      <p:pic>
        <p:nvPicPr>
          <p:cNvPr id="5" name="Imagen 4">
            <a:extLst>
              <a:ext uri="{FF2B5EF4-FFF2-40B4-BE49-F238E27FC236}">
                <a16:creationId xmlns:a16="http://schemas.microsoft.com/office/drawing/2014/main" id="{79194DBE-CAF5-F226-637F-088439C7261E}"/>
              </a:ext>
            </a:extLst>
          </p:cNvPr>
          <p:cNvPicPr>
            <a:picLocks noChangeAspect="1"/>
          </p:cNvPicPr>
          <p:nvPr/>
        </p:nvPicPr>
        <p:blipFill>
          <a:blip r:embed="rId3"/>
          <a:stretch>
            <a:fillRect/>
          </a:stretch>
        </p:blipFill>
        <p:spPr>
          <a:xfrm>
            <a:off x="1645754" y="1170744"/>
            <a:ext cx="8900492" cy="5322131"/>
          </a:xfrm>
          <a:prstGeom prst="rect">
            <a:avLst/>
          </a:prstGeom>
        </p:spPr>
      </p:pic>
      <p:sp>
        <p:nvSpPr>
          <p:cNvPr id="6" name="Rectángulo redondeado 5">
            <a:extLst>
              <a:ext uri="{FF2B5EF4-FFF2-40B4-BE49-F238E27FC236}">
                <a16:creationId xmlns:a16="http://schemas.microsoft.com/office/drawing/2014/main" id="{E831BEB4-EB54-2D2A-EE2B-4634A4B1EEE2}"/>
              </a:ext>
            </a:extLst>
          </p:cNvPr>
          <p:cNvSpPr/>
          <p:nvPr/>
        </p:nvSpPr>
        <p:spPr>
          <a:xfrm>
            <a:off x="1645754" y="5338915"/>
            <a:ext cx="8707614" cy="1017639"/>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5669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err="1">
                <a:solidFill>
                  <a:srgbClr val="772E34"/>
                </a:solidFill>
              </a:rPr>
              <a:t>Dashboard</a:t>
            </a:r>
            <a:endParaRPr lang="es-CO" dirty="0">
              <a:solidFill>
                <a:srgbClr val="772E34"/>
              </a:solidFill>
            </a:endParaRPr>
          </a:p>
        </p:txBody>
      </p:sp>
      <p:pic>
        <p:nvPicPr>
          <p:cNvPr id="4" name="Imagen 3">
            <a:hlinkClick r:id="rId3"/>
            <a:extLst>
              <a:ext uri="{FF2B5EF4-FFF2-40B4-BE49-F238E27FC236}">
                <a16:creationId xmlns:a16="http://schemas.microsoft.com/office/drawing/2014/main" id="{0BA268D4-4792-DF72-D813-4A3F1BEDB7F5}"/>
              </a:ext>
            </a:extLst>
          </p:cNvPr>
          <p:cNvPicPr>
            <a:picLocks noChangeAspect="1"/>
          </p:cNvPicPr>
          <p:nvPr/>
        </p:nvPicPr>
        <p:blipFill>
          <a:blip r:embed="rId4"/>
          <a:stretch>
            <a:fillRect/>
          </a:stretch>
        </p:blipFill>
        <p:spPr>
          <a:xfrm>
            <a:off x="594851" y="1194987"/>
            <a:ext cx="11002297" cy="5297888"/>
          </a:xfrm>
          <a:prstGeom prst="rect">
            <a:avLst/>
          </a:prstGeom>
        </p:spPr>
      </p:pic>
    </p:spTree>
    <p:extLst>
      <p:ext uri="{BB962C8B-B14F-4D97-AF65-F5344CB8AC3E}">
        <p14:creationId xmlns:p14="http://schemas.microsoft.com/office/powerpoint/2010/main" val="427430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dirty="0">
                <a:ln>
                  <a:noFill/>
                </a:ln>
                <a:solidFill>
                  <a:prstClr val="white"/>
                </a:solidFill>
                <a:effectLst/>
                <a:uLnTx/>
                <a:uFillTx/>
                <a:latin typeface="Calibri Light" panose="020F0302020204030204"/>
                <a:ea typeface="+mn-ea"/>
                <a:cs typeface="+mn-cs"/>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Introducción.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Metodología.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Análisis Estadístico.</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Resultados.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chemeClr val="bg1"/>
                </a:solidFill>
                <a:effectLst/>
                <a:uLnTx/>
                <a:uFillTx/>
                <a:latin typeface="Calibri" panose="020F0502020204030204"/>
                <a:ea typeface="+mn-ea"/>
                <a:cs typeface="+mn-cs"/>
              </a:rPr>
              <a:t>Conclusiones.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Referencias.</a:t>
            </a:r>
          </a:p>
        </p:txBody>
      </p:sp>
    </p:spTree>
    <p:extLst>
      <p:ext uri="{BB962C8B-B14F-4D97-AF65-F5344CB8AC3E}">
        <p14:creationId xmlns:p14="http://schemas.microsoft.com/office/powerpoint/2010/main" val="259256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Conclusiones</a:t>
            </a:r>
          </a:p>
        </p:txBody>
      </p:sp>
      <p:sp>
        <p:nvSpPr>
          <p:cNvPr id="5" name="Marcador de contenido 2">
            <a:extLst>
              <a:ext uri="{FF2B5EF4-FFF2-40B4-BE49-F238E27FC236}">
                <a16:creationId xmlns:a16="http://schemas.microsoft.com/office/drawing/2014/main" id="{262F8FDF-3B4B-C21D-AE73-BF1B0B8B5555}"/>
              </a:ext>
            </a:extLst>
          </p:cNvPr>
          <p:cNvSpPr>
            <a:spLocks noGrp="1"/>
          </p:cNvSpPr>
          <p:nvPr>
            <p:ph idx="1"/>
          </p:nvPr>
        </p:nvSpPr>
        <p:spPr>
          <a:xfrm>
            <a:off x="838200" y="1322173"/>
            <a:ext cx="10515600" cy="4854790"/>
          </a:xfrm>
        </p:spPr>
        <p:txBody>
          <a:bodyPr>
            <a:normAutofit fontScale="85000" lnSpcReduction="20000"/>
          </a:bodyPr>
          <a:lstStyle/>
          <a:p>
            <a:pPr algn="just"/>
            <a:r>
              <a:rPr lang="es-CO" dirty="0"/>
              <a:t>El estudio reveló un aumento importante </a:t>
            </a:r>
            <a:r>
              <a:rPr lang="es-CO" dirty="0" err="1"/>
              <a:t>inter-anual</a:t>
            </a:r>
            <a:r>
              <a:rPr lang="es-CO" dirty="0"/>
              <a:t> en la cantidad de robos en las ciudades de Barranquilla y Soledad. Este aumento es mucho más acentuado desde 2016, y la cifra de robos llega a duplicarse en 2018 (comparando con 2016). </a:t>
            </a:r>
          </a:p>
          <a:p>
            <a:pPr algn="just"/>
            <a:endParaRPr lang="es-CO" dirty="0"/>
          </a:p>
          <a:p>
            <a:pPr algn="just"/>
            <a:r>
              <a:rPr lang="es-CO" dirty="0"/>
              <a:t>Al observar las características relacionadas con los robos, la víctimas usualmente son hombres (64.74%). Los robos suceden a pie al menos en el 60% de los casos, y el tipo de arma más común es arma de fuego (45.99%).</a:t>
            </a:r>
          </a:p>
          <a:p>
            <a:pPr algn="just"/>
            <a:endParaRPr lang="es-CO" dirty="0"/>
          </a:p>
          <a:p>
            <a:pPr algn="just"/>
            <a:r>
              <a:rPr lang="es-CO" dirty="0"/>
              <a:t>A nivel geo-espacial, se observó que la mayoría de barrios con mayor incidencia de robos (tales como El Centro, </a:t>
            </a:r>
            <a:r>
              <a:rPr lang="es-CO" dirty="0" err="1"/>
              <a:t>Rebolo</a:t>
            </a:r>
            <a:r>
              <a:rPr lang="es-CO" dirty="0"/>
              <a:t>, Simón Bolívar y El Bosque) coinciden con la percepción popular de zonas con menor índice de seguridad. </a:t>
            </a:r>
          </a:p>
          <a:p>
            <a:pPr algn="just"/>
            <a:endParaRPr lang="es-CO" dirty="0"/>
          </a:p>
          <a:p>
            <a:pPr algn="just"/>
            <a:r>
              <a:rPr lang="es-CO" dirty="0"/>
              <a:t>Otro punto a destacar es que se observan mayor incidencia de robos para los días de carnavales y quincenas en los últimos años reportados (2018, 2019). </a:t>
            </a:r>
          </a:p>
        </p:txBody>
      </p:sp>
    </p:spTree>
    <p:extLst>
      <p:ext uri="{BB962C8B-B14F-4D97-AF65-F5344CB8AC3E}">
        <p14:creationId xmlns:p14="http://schemas.microsoft.com/office/powerpoint/2010/main" val="150772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Conclusiones</a:t>
            </a:r>
          </a:p>
        </p:txBody>
      </p:sp>
      <p:sp>
        <p:nvSpPr>
          <p:cNvPr id="5" name="Marcador de contenido 2">
            <a:extLst>
              <a:ext uri="{FF2B5EF4-FFF2-40B4-BE49-F238E27FC236}">
                <a16:creationId xmlns:a16="http://schemas.microsoft.com/office/drawing/2014/main" id="{262F8FDF-3B4B-C21D-AE73-BF1B0B8B5555}"/>
              </a:ext>
            </a:extLst>
          </p:cNvPr>
          <p:cNvSpPr>
            <a:spLocks noGrp="1"/>
          </p:cNvSpPr>
          <p:nvPr>
            <p:ph idx="1"/>
          </p:nvPr>
        </p:nvSpPr>
        <p:spPr>
          <a:xfrm>
            <a:off x="838200" y="1322173"/>
            <a:ext cx="10515600" cy="4854790"/>
          </a:xfrm>
        </p:spPr>
        <p:txBody>
          <a:bodyPr>
            <a:normAutofit/>
          </a:bodyPr>
          <a:lstStyle/>
          <a:p>
            <a:pPr algn="just"/>
            <a:r>
              <a:rPr lang="es-CO" sz="2400" dirty="0"/>
              <a:t>En el caso del día de la madre, no hay datos concluyentes para afirmar que es un día con mayor peligrosidad, y depende en parte del año reportado.</a:t>
            </a:r>
          </a:p>
          <a:p>
            <a:pPr marL="0" indent="0" algn="just">
              <a:buNone/>
            </a:pPr>
            <a:endParaRPr lang="es-CO" sz="2400" dirty="0"/>
          </a:p>
          <a:p>
            <a:pPr algn="just"/>
            <a:r>
              <a:rPr lang="es-CO" sz="2400" dirty="0"/>
              <a:t>Se observó que aunque el modelo binomial negativo soluciona el problema de sobre-dispersión presentado en los datos, esto no representa mayor mejora en las métricas de predicción. </a:t>
            </a:r>
          </a:p>
          <a:p>
            <a:pPr algn="just"/>
            <a:endParaRPr lang="es-CO" sz="2400" dirty="0"/>
          </a:p>
          <a:p>
            <a:pPr algn="just"/>
            <a:r>
              <a:rPr lang="es-CO" sz="2400" dirty="0"/>
              <a:t>Se selecciona el modelo de regresión de Poisson entrenado con </a:t>
            </a:r>
            <a:r>
              <a:rPr lang="es-CO" sz="2400" dirty="0" err="1"/>
              <a:t>gridSearch</a:t>
            </a:r>
            <a:r>
              <a:rPr lang="es-CO" sz="2400" dirty="0"/>
              <a:t> y </a:t>
            </a:r>
            <a:r>
              <a:rPr lang="es-CO" sz="2400" dirty="0" err="1"/>
              <a:t>cross-validation</a:t>
            </a:r>
            <a:r>
              <a:rPr lang="es-CO" sz="2400" dirty="0"/>
              <a:t> en </a:t>
            </a:r>
            <a:r>
              <a:rPr lang="es-CO" sz="2400" dirty="0" err="1"/>
              <a:t>scikit-learn</a:t>
            </a:r>
            <a:r>
              <a:rPr lang="es-CO" sz="2400" dirty="0"/>
              <a:t>, ya que tiene las mejores métricas y no se ven indicios de </a:t>
            </a:r>
            <a:r>
              <a:rPr lang="es-CO" sz="2400" dirty="0" err="1"/>
              <a:t>over-fitting</a:t>
            </a:r>
            <a:r>
              <a:rPr lang="es-CO" sz="2400" dirty="0"/>
              <a:t>, como en el caso del </a:t>
            </a:r>
            <a:r>
              <a:rPr lang="es-CO" sz="2400" dirty="0" err="1"/>
              <a:t>random</a:t>
            </a:r>
            <a:r>
              <a:rPr lang="es-CO" sz="2400" dirty="0"/>
              <a:t> </a:t>
            </a:r>
            <a:r>
              <a:rPr lang="es-CO" sz="2400" dirty="0" err="1"/>
              <a:t>forest</a:t>
            </a:r>
            <a:r>
              <a:rPr lang="es-CO" sz="2400" dirty="0"/>
              <a:t> </a:t>
            </a:r>
            <a:r>
              <a:rPr lang="es-CO" sz="2400" dirty="0" err="1"/>
              <a:t>regressor</a:t>
            </a:r>
            <a:r>
              <a:rPr lang="es-CO" sz="2400" dirty="0"/>
              <a:t>. </a:t>
            </a:r>
          </a:p>
        </p:txBody>
      </p:sp>
    </p:spTree>
    <p:extLst>
      <p:ext uri="{BB962C8B-B14F-4D97-AF65-F5344CB8AC3E}">
        <p14:creationId xmlns:p14="http://schemas.microsoft.com/office/powerpoint/2010/main" val="15438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Próximos pasos</a:t>
            </a:r>
          </a:p>
        </p:txBody>
      </p:sp>
      <p:sp>
        <p:nvSpPr>
          <p:cNvPr id="5" name="Marcador de contenido 2">
            <a:extLst>
              <a:ext uri="{FF2B5EF4-FFF2-40B4-BE49-F238E27FC236}">
                <a16:creationId xmlns:a16="http://schemas.microsoft.com/office/drawing/2014/main" id="{262F8FDF-3B4B-C21D-AE73-BF1B0B8B5555}"/>
              </a:ext>
            </a:extLst>
          </p:cNvPr>
          <p:cNvSpPr>
            <a:spLocks noGrp="1"/>
          </p:cNvSpPr>
          <p:nvPr>
            <p:ph idx="1"/>
          </p:nvPr>
        </p:nvSpPr>
        <p:spPr>
          <a:xfrm>
            <a:off x="838200" y="1322173"/>
            <a:ext cx="10515600" cy="4854790"/>
          </a:xfrm>
        </p:spPr>
        <p:txBody>
          <a:bodyPr>
            <a:normAutofit/>
          </a:bodyPr>
          <a:lstStyle/>
          <a:p>
            <a:pPr algn="just"/>
            <a:r>
              <a:rPr lang="es-CO" sz="2400" dirty="0"/>
              <a:t>En otros artículos, se ha reconocido la importancia de añadir variables exógenas relacionadas con el ambiente socio-económico de los barrios afectados para entender el contexto y los procesos que influencian la variación espacio-temporal del crimen. Se recomendaría buscar en otras bases de datos o establecer contactos con las autoridades competentes.</a:t>
            </a:r>
          </a:p>
          <a:p>
            <a:pPr marL="0" indent="0" algn="just">
              <a:buNone/>
            </a:pPr>
            <a:endParaRPr lang="es-CO" sz="2400" dirty="0"/>
          </a:p>
          <a:p>
            <a:pPr algn="just"/>
            <a:r>
              <a:rPr lang="es-CO" sz="2400" dirty="0"/>
              <a:t>Realizar un trabajo de fine-</a:t>
            </a:r>
            <a:r>
              <a:rPr lang="es-CO" sz="2400" dirty="0" err="1"/>
              <a:t>tunning</a:t>
            </a:r>
            <a:r>
              <a:rPr lang="es-CO" sz="2400" dirty="0"/>
              <a:t> con </a:t>
            </a:r>
            <a:r>
              <a:rPr lang="es-CO" sz="2400" dirty="0" err="1"/>
              <a:t>cross-validation</a:t>
            </a:r>
            <a:r>
              <a:rPr lang="es-CO" sz="2400" dirty="0"/>
              <a:t> en el </a:t>
            </a:r>
            <a:r>
              <a:rPr lang="es-CO" sz="2400" dirty="0" err="1"/>
              <a:t>randomForest</a:t>
            </a:r>
            <a:r>
              <a:rPr lang="es-CO" sz="2400" dirty="0"/>
              <a:t> </a:t>
            </a:r>
            <a:r>
              <a:rPr lang="es-CO" sz="2400" dirty="0" err="1"/>
              <a:t>regressor</a:t>
            </a:r>
            <a:r>
              <a:rPr lang="es-CO" sz="2400" dirty="0"/>
              <a:t>. También se recomienda probar con modelos de árboles que usen </a:t>
            </a:r>
            <a:r>
              <a:rPr lang="es-CO" sz="2400" dirty="0" err="1"/>
              <a:t>gradient</a:t>
            </a:r>
            <a:r>
              <a:rPr lang="es-CO" sz="2400" dirty="0"/>
              <a:t> </a:t>
            </a:r>
            <a:r>
              <a:rPr lang="es-CO" sz="2400" dirty="0" err="1"/>
              <a:t>Boosting</a:t>
            </a:r>
            <a:r>
              <a:rPr lang="es-CO" sz="2400" dirty="0"/>
              <a:t>, tales como </a:t>
            </a:r>
            <a:r>
              <a:rPr lang="es-CO" sz="2400" dirty="0" err="1"/>
              <a:t>xGBoost</a:t>
            </a:r>
            <a:r>
              <a:rPr lang="es-CO" sz="2400" dirty="0"/>
              <a:t>. </a:t>
            </a:r>
          </a:p>
          <a:p>
            <a:pPr algn="just"/>
            <a:endParaRPr lang="es-CO" sz="2400" dirty="0"/>
          </a:p>
          <a:p>
            <a:pPr algn="just"/>
            <a:r>
              <a:rPr lang="es-CO" sz="2400" dirty="0"/>
              <a:t>Cruzar información con otras bases de datos de la policía.</a:t>
            </a:r>
          </a:p>
        </p:txBody>
      </p:sp>
    </p:spTree>
    <p:extLst>
      <p:ext uri="{BB962C8B-B14F-4D97-AF65-F5344CB8AC3E}">
        <p14:creationId xmlns:p14="http://schemas.microsoft.com/office/powerpoint/2010/main" val="337802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dirty="0">
                <a:ln>
                  <a:noFill/>
                </a:ln>
                <a:solidFill>
                  <a:prstClr val="white"/>
                </a:solidFill>
                <a:effectLst/>
                <a:uLnTx/>
                <a:uFillTx/>
                <a:latin typeface="Calibri Light" panose="020F0302020204030204"/>
                <a:ea typeface="+mn-ea"/>
                <a:cs typeface="+mn-cs"/>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Introducción.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Metodología.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Análisis Estadístico.</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Resultados.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Conclusiones.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chemeClr val="bg1"/>
                </a:solidFill>
                <a:effectLst/>
                <a:uLnTx/>
                <a:uFillTx/>
                <a:latin typeface="Calibri" panose="020F0502020204030204"/>
                <a:ea typeface="+mn-ea"/>
                <a:cs typeface="+mn-cs"/>
              </a:rPr>
              <a:t>Referencias.</a:t>
            </a:r>
          </a:p>
        </p:txBody>
      </p:sp>
    </p:spTree>
    <p:extLst>
      <p:ext uri="{BB962C8B-B14F-4D97-AF65-F5344CB8AC3E}">
        <p14:creationId xmlns:p14="http://schemas.microsoft.com/office/powerpoint/2010/main" val="30008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Introducción</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6365789" cy="4854790"/>
          </a:xfrm>
        </p:spPr>
        <p:txBody>
          <a:bodyPr/>
          <a:lstStyle/>
          <a:p>
            <a:pPr marL="0" indent="0" algn="just">
              <a:buNone/>
            </a:pPr>
            <a:r>
              <a:rPr lang="es-CO" dirty="0"/>
              <a:t>Diversos informes y encuestas muestran que de los crímenes presentes en nuestro país, el robo a personas es uno de los más comunes y frecuentes [1] [2] [3].</a:t>
            </a:r>
          </a:p>
          <a:p>
            <a:pPr algn="just"/>
            <a:endParaRPr lang="es-CO" dirty="0"/>
          </a:p>
          <a:p>
            <a:pPr marL="0" indent="0" algn="just">
              <a:buNone/>
            </a:pPr>
            <a:r>
              <a:rPr lang="es-CO" dirty="0"/>
              <a:t>Por eso, el uso de herramientas que permitan predecir dónde pueden ocurrir los robos y con qué frecuencia ganan más relevancia.</a:t>
            </a:r>
          </a:p>
        </p:txBody>
      </p:sp>
      <p:pic>
        <p:nvPicPr>
          <p:cNvPr id="5" name="Imagen 4">
            <a:extLst>
              <a:ext uri="{FF2B5EF4-FFF2-40B4-BE49-F238E27FC236}">
                <a16:creationId xmlns:a16="http://schemas.microsoft.com/office/drawing/2014/main" id="{557B4BBC-14F2-9964-1993-D10CBDDE2672}"/>
              </a:ext>
            </a:extLst>
          </p:cNvPr>
          <p:cNvPicPr>
            <a:picLocks noChangeAspect="1"/>
          </p:cNvPicPr>
          <p:nvPr/>
        </p:nvPicPr>
        <p:blipFill>
          <a:blip r:embed="rId3"/>
          <a:stretch>
            <a:fillRect/>
          </a:stretch>
        </p:blipFill>
        <p:spPr>
          <a:xfrm>
            <a:off x="7441389" y="1913618"/>
            <a:ext cx="4550590" cy="3030764"/>
          </a:xfrm>
          <a:prstGeom prst="rect">
            <a:avLst/>
          </a:prstGeom>
        </p:spPr>
      </p:pic>
    </p:spTree>
    <p:extLst>
      <p:ext uri="{BB962C8B-B14F-4D97-AF65-F5344CB8AC3E}">
        <p14:creationId xmlns:p14="http://schemas.microsoft.com/office/powerpoint/2010/main" val="15407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Referencias</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10515600" cy="4854790"/>
          </a:xfrm>
        </p:spPr>
        <p:txBody>
          <a:bodyPr>
            <a:normAutofit fontScale="70000" lnSpcReduction="20000"/>
          </a:bodyPr>
          <a:lstStyle/>
          <a:p>
            <a:pPr marL="0" indent="0">
              <a:buNone/>
            </a:pPr>
            <a:r>
              <a:rPr lang="es-CO" dirty="0"/>
              <a:t>[1]  "En los países analizados sobre los que hay datos disponibles, los robos son la forma más habitual de violencia", en ¿Cómo va la vida en América Latina?: Medición del bienestar para la formulación de políticas públicas, OECD Publishing, Paris, Disponible online: </a:t>
            </a:r>
            <a:r>
              <a:rPr lang="es-CO" dirty="0">
                <a:hlinkClick r:id="rId2"/>
              </a:rPr>
              <a:t>https://doi.org/10.1787/e95f39a2-es</a:t>
            </a:r>
            <a:r>
              <a:rPr lang="es-CO" dirty="0"/>
              <a:t> (Revisado el 2 de Junio de 2022).</a:t>
            </a:r>
          </a:p>
          <a:p>
            <a:pPr marL="0" indent="0">
              <a:buNone/>
            </a:pPr>
            <a:endParaRPr lang="es-CO" dirty="0"/>
          </a:p>
          <a:p>
            <a:pPr marL="0" indent="0">
              <a:buNone/>
            </a:pPr>
            <a:r>
              <a:rPr lang="es-CO" dirty="0"/>
              <a:t>[2] Encuesta de Convivencia y Seguridad Ciudadana (ECSC). Disponible online: </a:t>
            </a:r>
            <a:r>
              <a:rPr lang="es-CO" dirty="0">
                <a:hlinkClick r:id="rId3"/>
              </a:rPr>
              <a:t>https://www.dane.gov.co/index.php/estadisticas-por-tema/seguridad-y-defensa/encuesta-de-convivencia-y-seguridad-ciudadana-ecsc</a:t>
            </a:r>
            <a:r>
              <a:rPr lang="es-CO" dirty="0"/>
              <a:t> (Revisado el 2 de Junio de 2022).</a:t>
            </a:r>
          </a:p>
          <a:p>
            <a:pPr marL="0" indent="0">
              <a:buNone/>
            </a:pPr>
            <a:endParaRPr lang="es-CO" dirty="0"/>
          </a:p>
          <a:p>
            <a:pPr marL="0" indent="0">
              <a:buNone/>
            </a:pPr>
            <a:r>
              <a:rPr lang="es-CO" dirty="0"/>
              <a:t>[3] Gallup </a:t>
            </a:r>
            <a:r>
              <a:rPr lang="es-CO" dirty="0" err="1"/>
              <a:t>World</a:t>
            </a:r>
            <a:r>
              <a:rPr lang="es-CO" dirty="0"/>
              <a:t> </a:t>
            </a:r>
            <a:r>
              <a:rPr lang="es-CO" dirty="0" err="1"/>
              <a:t>Poll</a:t>
            </a:r>
            <a:r>
              <a:rPr lang="es-CO" dirty="0"/>
              <a:t>, Disponible online: </a:t>
            </a:r>
            <a:r>
              <a:rPr lang="es-CO" dirty="0">
                <a:hlinkClick r:id="rId4"/>
              </a:rPr>
              <a:t>https://www.gallup.com/analytics/232838/world-poll.aspx</a:t>
            </a:r>
            <a:r>
              <a:rPr lang="es-CO" dirty="0"/>
              <a:t> (Revisado el 2 de Junio de 2022).</a:t>
            </a:r>
          </a:p>
          <a:p>
            <a:pPr marL="0" indent="0">
              <a:buNone/>
            </a:pPr>
            <a:endParaRPr lang="es-CO" dirty="0"/>
          </a:p>
          <a:p>
            <a:pPr marL="0" indent="0">
              <a:buNone/>
            </a:pPr>
            <a:r>
              <a:rPr lang="es-CO" dirty="0"/>
              <a:t>[4] Kaplan, J. </a:t>
            </a:r>
            <a:r>
              <a:rPr lang="es-CO" dirty="0" err="1"/>
              <a:t>Weisberg</a:t>
            </a:r>
            <a:r>
              <a:rPr lang="es-CO" dirty="0"/>
              <a:t>, R. Binder, G. Criminal </a:t>
            </a:r>
            <a:r>
              <a:rPr lang="es-CO" dirty="0" err="1"/>
              <a:t>Law</a:t>
            </a:r>
            <a:r>
              <a:rPr lang="es-CO" dirty="0"/>
              <a:t> - Cases and </a:t>
            </a:r>
            <a:r>
              <a:rPr lang="es-CO" dirty="0" err="1"/>
              <a:t>Materials</a:t>
            </a:r>
            <a:r>
              <a:rPr lang="es-CO" dirty="0"/>
              <a:t> (ed. 7) Wolters </a:t>
            </a:r>
            <a:r>
              <a:rPr lang="es-CO" dirty="0" err="1"/>
              <a:t>Kluwer</a:t>
            </a:r>
            <a:r>
              <a:rPr lang="es-CO" dirty="0"/>
              <a:t>. </a:t>
            </a:r>
            <a:r>
              <a:rPr lang="es-CO" dirty="0" err="1"/>
              <a:t>Law</a:t>
            </a:r>
            <a:r>
              <a:rPr lang="es-CO" dirty="0"/>
              <a:t> &amp; Business. ISBN 978-1-4548-0698-1.</a:t>
            </a:r>
          </a:p>
          <a:p>
            <a:pPr marL="0" indent="0">
              <a:buNone/>
            </a:pPr>
            <a:endParaRPr lang="es-CO" dirty="0"/>
          </a:p>
          <a:p>
            <a:pPr marL="0" indent="0">
              <a:buNone/>
            </a:pPr>
            <a:r>
              <a:rPr lang="es-CO" dirty="0"/>
              <a:t>[5] Estadística delictiva, SIEDCO. Disponible online: </a:t>
            </a:r>
            <a:r>
              <a:rPr lang="es-CO" dirty="0">
                <a:hlinkClick r:id="rId5"/>
              </a:rPr>
              <a:t>https://www.policia.gov.co/grupo-informaci%C3%B3n-criminalidad/estadistica-delictiva</a:t>
            </a:r>
            <a:r>
              <a:rPr lang="es-CO" dirty="0"/>
              <a:t> (Revisado el 3 de Enero de 2022)</a:t>
            </a:r>
          </a:p>
        </p:txBody>
      </p:sp>
    </p:spTree>
    <p:extLst>
      <p:ext uri="{BB962C8B-B14F-4D97-AF65-F5344CB8AC3E}">
        <p14:creationId xmlns:p14="http://schemas.microsoft.com/office/powerpoint/2010/main" val="287943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Referencias</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10515600" cy="4854790"/>
          </a:xfrm>
        </p:spPr>
        <p:txBody>
          <a:bodyPr>
            <a:normAutofit/>
          </a:bodyPr>
          <a:lstStyle/>
          <a:p>
            <a:pPr marL="0" indent="0" algn="just">
              <a:buNone/>
            </a:pPr>
            <a:r>
              <a:rPr lang="es-CO" sz="2000" dirty="0"/>
              <a:t>[6] Plan de ordenamiento territorial de la ciudad de Barranquilla. Disponible online en: </a:t>
            </a:r>
            <a:r>
              <a:rPr lang="es-CO" sz="2000" dirty="0">
                <a:hlinkClick r:id="rId2"/>
              </a:rPr>
              <a:t>https://www.barranquilla.gov.co/transparencia/planeacion/politicas-lineamientos-y-manuales/planes-estrategicos/plan-de-ordenamiento-territorial</a:t>
            </a:r>
            <a:r>
              <a:rPr lang="es-CO" sz="2000" dirty="0"/>
              <a:t>  (Revisado</a:t>
            </a:r>
            <a:br>
              <a:rPr lang="es-CO" sz="2000" dirty="0"/>
            </a:br>
            <a:r>
              <a:rPr lang="es-CO" sz="2000" dirty="0"/>
              <a:t>el 30 de Junio de 2019).</a:t>
            </a:r>
          </a:p>
          <a:p>
            <a:pPr marL="0" indent="0" algn="just">
              <a:buNone/>
            </a:pPr>
            <a:r>
              <a:rPr lang="es-CO" sz="2000" dirty="0"/>
              <a:t>[7] P. K. Dunn, G. K. </a:t>
            </a:r>
            <a:r>
              <a:rPr lang="es-CO" sz="2000" dirty="0" err="1"/>
              <a:t>Smyth</a:t>
            </a:r>
            <a:r>
              <a:rPr lang="es-CO" sz="2000" dirty="0"/>
              <a:t>, </a:t>
            </a:r>
            <a:r>
              <a:rPr lang="es-CO" sz="2000" dirty="0" err="1"/>
              <a:t>Generalized</a:t>
            </a:r>
            <a:r>
              <a:rPr lang="es-CO" sz="2000" dirty="0"/>
              <a:t> Linear </a:t>
            </a:r>
            <a:r>
              <a:rPr lang="es-CO" sz="2000" dirty="0" err="1"/>
              <a:t>Models</a:t>
            </a:r>
            <a:r>
              <a:rPr lang="es-CO" sz="2000" dirty="0"/>
              <a:t> </a:t>
            </a:r>
            <a:r>
              <a:rPr lang="es-CO" sz="2000" dirty="0" err="1"/>
              <a:t>with</a:t>
            </a:r>
            <a:r>
              <a:rPr lang="es-CO" sz="2000" dirty="0"/>
              <a:t> </a:t>
            </a:r>
            <a:r>
              <a:rPr lang="es-CO" sz="2000" dirty="0" err="1"/>
              <a:t>Examples</a:t>
            </a:r>
            <a:r>
              <a:rPr lang="es-CO" sz="2000" dirty="0"/>
              <a:t> in R. </a:t>
            </a:r>
            <a:r>
              <a:rPr lang="es-CO" sz="2000" dirty="0" err="1"/>
              <a:t>Chapter</a:t>
            </a:r>
            <a:r>
              <a:rPr lang="es-CO" sz="2000" dirty="0"/>
              <a:t> 10, </a:t>
            </a:r>
            <a:r>
              <a:rPr lang="es-CO" sz="2000" dirty="0" err="1"/>
              <a:t>Models</a:t>
            </a:r>
            <a:r>
              <a:rPr lang="es-CO" sz="2000" dirty="0"/>
              <a:t> </a:t>
            </a:r>
            <a:r>
              <a:rPr lang="es-CO" sz="2000" dirty="0" err="1"/>
              <a:t>for</a:t>
            </a:r>
            <a:r>
              <a:rPr lang="es-CO" sz="2000" dirty="0"/>
              <a:t> </a:t>
            </a:r>
            <a:r>
              <a:rPr lang="es-CO" sz="2000" dirty="0" err="1"/>
              <a:t>Counts</a:t>
            </a:r>
            <a:r>
              <a:rPr lang="es-CO" sz="2000" dirty="0"/>
              <a:t>: Poisson and Negative Binomial </a:t>
            </a:r>
            <a:r>
              <a:rPr lang="es-CO" sz="2000" dirty="0" err="1"/>
              <a:t>GLMs</a:t>
            </a:r>
            <a:r>
              <a:rPr lang="es-CO" sz="2000" dirty="0"/>
              <a:t>. Publisher: Springer </a:t>
            </a:r>
            <a:r>
              <a:rPr lang="es-CO" sz="2000" dirty="0" err="1"/>
              <a:t>Science+Business</a:t>
            </a:r>
            <a:r>
              <a:rPr lang="es-CO" sz="2000" dirty="0"/>
              <a:t> Media, LLC, </a:t>
            </a:r>
            <a:r>
              <a:rPr lang="es-CO" sz="2000" dirty="0" err="1"/>
              <a:t>part</a:t>
            </a:r>
            <a:r>
              <a:rPr lang="es-CO" sz="2000" dirty="0"/>
              <a:t> </a:t>
            </a:r>
            <a:r>
              <a:rPr lang="es-CO" sz="2000" dirty="0" err="1"/>
              <a:t>of</a:t>
            </a:r>
            <a:r>
              <a:rPr lang="es-CO" sz="2000" dirty="0"/>
              <a:t> Springer </a:t>
            </a:r>
            <a:r>
              <a:rPr lang="es-CO" sz="2000" dirty="0" err="1"/>
              <a:t>Nature</a:t>
            </a:r>
            <a:r>
              <a:rPr lang="es-CO" sz="2000" dirty="0"/>
              <a:t> 2018; pp. 371-372, 397,399,402.</a:t>
            </a:r>
          </a:p>
          <a:p>
            <a:pPr marL="0" indent="0" algn="just">
              <a:buNone/>
            </a:pPr>
            <a:endParaRPr lang="es-CO" sz="2000" dirty="0"/>
          </a:p>
          <a:p>
            <a:pPr marL="0" indent="0">
              <a:buNone/>
            </a:pPr>
            <a:endParaRPr lang="es-CO" sz="2000" dirty="0"/>
          </a:p>
        </p:txBody>
      </p:sp>
    </p:spTree>
    <p:extLst>
      <p:ext uri="{BB962C8B-B14F-4D97-AF65-F5344CB8AC3E}">
        <p14:creationId xmlns:p14="http://schemas.microsoft.com/office/powerpoint/2010/main" val="215265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72E3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086016F-FDA3-3FFF-026E-1847770FEA10}"/>
              </a:ext>
            </a:extLst>
          </p:cNvPr>
          <p:cNvPicPr>
            <a:picLocks noChangeAspect="1"/>
          </p:cNvPicPr>
          <p:nvPr/>
        </p:nvPicPr>
        <p:blipFill>
          <a:blip r:embed="rId3"/>
          <a:stretch>
            <a:fillRect/>
          </a:stretch>
        </p:blipFill>
        <p:spPr>
          <a:xfrm>
            <a:off x="975599" y="1"/>
            <a:ext cx="877915" cy="1087394"/>
          </a:xfrm>
          <a:prstGeom prst="rect">
            <a:avLst/>
          </a:prstGeom>
        </p:spPr>
      </p:pic>
      <p:sp>
        <p:nvSpPr>
          <p:cNvPr id="5" name="CuadroTexto 4">
            <a:extLst>
              <a:ext uri="{FF2B5EF4-FFF2-40B4-BE49-F238E27FC236}">
                <a16:creationId xmlns:a16="http://schemas.microsoft.com/office/drawing/2014/main" id="{6363EBE5-DBE5-0BC7-020D-BF04572750EF}"/>
              </a:ext>
            </a:extLst>
          </p:cNvPr>
          <p:cNvSpPr txBox="1"/>
          <p:nvPr/>
        </p:nvSpPr>
        <p:spPr>
          <a:xfrm>
            <a:off x="2298356" y="251310"/>
            <a:ext cx="91687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0" i="0" u="none" strike="noStrike" kern="1200" cap="none" spc="0" normalizeH="0" baseline="0" noProof="0" dirty="0">
                <a:ln>
                  <a:noFill/>
                </a:ln>
                <a:solidFill>
                  <a:prstClr val="white"/>
                </a:solidFill>
                <a:effectLst/>
                <a:uLnTx/>
                <a:uFillTx/>
                <a:latin typeface="Calibri Light" panose="020F0302020204030204"/>
                <a:ea typeface="+mn-ea"/>
                <a:cs typeface="+mn-cs"/>
              </a:rPr>
              <a:t>Tabla de Contenidos</a:t>
            </a:r>
          </a:p>
        </p:txBody>
      </p:sp>
      <p:sp>
        <p:nvSpPr>
          <p:cNvPr id="6" name="CuadroTexto 5">
            <a:extLst>
              <a:ext uri="{FF2B5EF4-FFF2-40B4-BE49-F238E27FC236}">
                <a16:creationId xmlns:a16="http://schemas.microsoft.com/office/drawing/2014/main" id="{41CCEA0D-1951-BF95-8299-4BEB09F0B144}"/>
              </a:ext>
            </a:extLst>
          </p:cNvPr>
          <p:cNvSpPr txBox="1"/>
          <p:nvPr/>
        </p:nvSpPr>
        <p:spPr>
          <a:xfrm>
            <a:off x="640492" y="1371600"/>
            <a:ext cx="10911016" cy="4832092"/>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Introducción.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chemeClr val="bg1"/>
                </a:solidFill>
                <a:effectLst/>
                <a:uLnTx/>
                <a:uFillTx/>
                <a:latin typeface="Calibri" panose="020F0502020204030204"/>
                <a:ea typeface="+mn-ea"/>
                <a:cs typeface="+mn-cs"/>
              </a:rPr>
              <a:t>Metodología.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Análisis Estadístico.</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Resultados.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Conclusiones.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s-CO" sz="2800" b="0" i="0" u="none" strike="noStrike" kern="1200" cap="none" spc="0" normalizeH="0" baseline="0" noProof="0" dirty="0">
                <a:ln>
                  <a:noFill/>
                </a:ln>
                <a:solidFill>
                  <a:srgbClr val="9F5C62"/>
                </a:solidFill>
                <a:effectLst/>
                <a:uLnTx/>
                <a:uFillTx/>
                <a:latin typeface="Calibri" panose="020F0502020204030204"/>
                <a:ea typeface="+mn-ea"/>
                <a:cs typeface="+mn-cs"/>
              </a:rPr>
              <a:t>Referencias.</a:t>
            </a:r>
          </a:p>
        </p:txBody>
      </p:sp>
    </p:spTree>
    <p:extLst>
      <p:ext uri="{BB962C8B-B14F-4D97-AF65-F5344CB8AC3E}">
        <p14:creationId xmlns:p14="http://schemas.microsoft.com/office/powerpoint/2010/main" val="232921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normAutofit/>
          </a:bodyPr>
          <a:lstStyle/>
          <a:p>
            <a:r>
              <a:rPr lang="es-CO" dirty="0">
                <a:solidFill>
                  <a:srgbClr val="772E34"/>
                </a:solidFill>
              </a:rPr>
              <a:t>Definición de robo y área de estudio.</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10515600" cy="4854790"/>
          </a:xfrm>
        </p:spPr>
        <p:txBody>
          <a:bodyPr/>
          <a:lstStyle/>
          <a:p>
            <a:pPr marL="0" indent="0" algn="just">
              <a:buNone/>
            </a:pPr>
            <a:r>
              <a:rPr lang="es-CO" dirty="0"/>
              <a:t>La definición de robo es "tomar la propiedad o servicios de otra persona sin su consentimiento” [4]. </a:t>
            </a:r>
          </a:p>
          <a:p>
            <a:pPr marL="0" indent="0" algn="just">
              <a:buNone/>
            </a:pPr>
            <a:endParaRPr lang="es-CO" dirty="0"/>
          </a:p>
          <a:p>
            <a:pPr marL="0" indent="0" algn="just">
              <a:buNone/>
            </a:pPr>
            <a:r>
              <a:rPr lang="es-CO" dirty="0"/>
              <a:t>La definición de robo implica el uso de fuerza, o amenaza de ésta. En los datos extraídos de la policía nacional, este delito se tipifica como </a:t>
            </a:r>
            <a:r>
              <a:rPr lang="es-CO" b="1" dirty="0"/>
              <a:t>Hurto a personas</a:t>
            </a:r>
            <a:r>
              <a:rPr lang="es-CO" dirty="0"/>
              <a:t>, por lo cual usaremos ambas palabras indistintamente.</a:t>
            </a:r>
          </a:p>
          <a:p>
            <a:pPr marL="0" indent="0" algn="just">
              <a:buNone/>
            </a:pPr>
            <a:endParaRPr lang="es-CO" dirty="0"/>
          </a:p>
          <a:p>
            <a:pPr marL="0" indent="0" algn="just">
              <a:buNone/>
            </a:pPr>
            <a:r>
              <a:rPr lang="es-CO" dirty="0"/>
              <a:t>El área geográfica de estudio comprende las ciudades de Barranquilla y Soledad.</a:t>
            </a:r>
          </a:p>
        </p:txBody>
      </p:sp>
    </p:spTree>
    <p:extLst>
      <p:ext uri="{BB962C8B-B14F-4D97-AF65-F5344CB8AC3E}">
        <p14:creationId xmlns:p14="http://schemas.microsoft.com/office/powerpoint/2010/main" val="332662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Fuentes de datos</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10515600" cy="4854790"/>
          </a:xfrm>
        </p:spPr>
        <p:txBody>
          <a:bodyPr>
            <a:normAutofit/>
          </a:bodyPr>
          <a:lstStyle/>
          <a:p>
            <a:pPr algn="just"/>
            <a:r>
              <a:rPr lang="es-CO" dirty="0"/>
              <a:t>Los datos relacionados con los robos (su ubicación, fecha y hora, así como otra información relevante) fueron obtenidos del Sistema de Información Estadístico, Delincuencial Contravencional y Operativo de la Policía Nacional – SIEDCO [5].</a:t>
            </a:r>
          </a:p>
          <a:p>
            <a:pPr marL="0" indent="0" algn="just">
              <a:buNone/>
            </a:pPr>
            <a:endParaRPr lang="es-CO" dirty="0"/>
          </a:p>
          <a:p>
            <a:pPr algn="just"/>
            <a:r>
              <a:rPr lang="es-CO" dirty="0"/>
              <a:t>Los datos geográficos se obtuvieron de diferentes fuentes, como el POT de Barranquilla 2012-2032 [6], la página del Código Postal de Colombia y Google </a:t>
            </a:r>
            <a:r>
              <a:rPr lang="es-CO" dirty="0" err="1"/>
              <a:t>Maps</a:t>
            </a:r>
            <a:r>
              <a:rPr lang="es-CO" dirty="0"/>
              <a:t> y </a:t>
            </a:r>
            <a:r>
              <a:rPr lang="es-CO" dirty="0" err="1"/>
              <a:t>OpenStreetMap</a:t>
            </a:r>
            <a:r>
              <a:rPr lang="es-CO" dirty="0"/>
              <a:t>. El procesamiento se realizó con QGIS 3.10.</a:t>
            </a:r>
          </a:p>
        </p:txBody>
      </p:sp>
    </p:spTree>
    <p:extLst>
      <p:ext uri="{BB962C8B-B14F-4D97-AF65-F5344CB8AC3E}">
        <p14:creationId xmlns:p14="http://schemas.microsoft.com/office/powerpoint/2010/main" val="257242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Variables de estudio</a:t>
            </a:r>
          </a:p>
        </p:txBody>
      </p:sp>
      <p:pic>
        <p:nvPicPr>
          <p:cNvPr id="4" name="Marcador de contenido 3">
            <a:extLst>
              <a:ext uri="{FF2B5EF4-FFF2-40B4-BE49-F238E27FC236}">
                <a16:creationId xmlns:a16="http://schemas.microsoft.com/office/drawing/2014/main" id="{B30C6775-283E-8435-7A34-BA56AC0E171D}"/>
              </a:ext>
            </a:extLst>
          </p:cNvPr>
          <p:cNvPicPr>
            <a:picLocks noGrp="1" noChangeAspect="1"/>
          </p:cNvPicPr>
          <p:nvPr>
            <p:ph idx="1"/>
          </p:nvPr>
        </p:nvPicPr>
        <p:blipFill>
          <a:blip r:embed="rId3"/>
          <a:stretch>
            <a:fillRect/>
          </a:stretch>
        </p:blipFill>
        <p:spPr>
          <a:xfrm>
            <a:off x="3279571" y="1287098"/>
            <a:ext cx="5632858" cy="5205777"/>
          </a:xfrm>
          <a:prstGeom prst="rect">
            <a:avLst/>
          </a:prstGeom>
        </p:spPr>
      </p:pic>
    </p:spTree>
    <p:extLst>
      <p:ext uri="{BB962C8B-B14F-4D97-AF65-F5344CB8AC3E}">
        <p14:creationId xmlns:p14="http://schemas.microsoft.com/office/powerpoint/2010/main" val="13771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a:solidFill>
                  <a:srgbClr val="772E34"/>
                </a:solidFill>
              </a:rPr>
              <a:t>Pre-procesamiento de los datos</a:t>
            </a: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10515600" cy="4854790"/>
          </a:xfrm>
        </p:spPr>
        <p:txBody>
          <a:bodyPr>
            <a:normAutofit/>
          </a:bodyPr>
          <a:lstStyle/>
          <a:p>
            <a:r>
              <a:rPr lang="es-CO" dirty="0"/>
              <a:t>Filtrar sólo por Barranquilla y Soledad.</a:t>
            </a:r>
          </a:p>
          <a:p>
            <a:endParaRPr lang="es-CO" dirty="0"/>
          </a:p>
          <a:p>
            <a:r>
              <a:rPr lang="es-CO" dirty="0"/>
              <a:t>Eliminación de columnas con datos </a:t>
            </a:r>
            <a:r>
              <a:rPr lang="es-CO" dirty="0" err="1"/>
              <a:t>redudantes</a:t>
            </a:r>
            <a:r>
              <a:rPr lang="es-CO" dirty="0"/>
              <a:t>, no relevantes o con un porcentaje muy alto de datos faltantes (&gt;30%).</a:t>
            </a:r>
          </a:p>
          <a:p>
            <a:endParaRPr lang="es-CO" dirty="0"/>
          </a:p>
          <a:p>
            <a:r>
              <a:rPr lang="es-CO" dirty="0"/>
              <a:t>Agrupación de categorías en algunas variables (i.e. Categoría de Sitio, Arma Empleada).</a:t>
            </a:r>
          </a:p>
          <a:p>
            <a:endParaRPr lang="es-CO" dirty="0"/>
          </a:p>
          <a:p>
            <a:r>
              <a:rPr lang="es-CO" dirty="0"/>
              <a:t>Imputación de datos faltantes.</a:t>
            </a:r>
          </a:p>
          <a:p>
            <a:endParaRPr lang="es-CO" dirty="0"/>
          </a:p>
        </p:txBody>
      </p:sp>
    </p:spTree>
    <p:extLst>
      <p:ext uri="{BB962C8B-B14F-4D97-AF65-F5344CB8AC3E}">
        <p14:creationId xmlns:p14="http://schemas.microsoft.com/office/powerpoint/2010/main" val="86776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FD840-FCC4-CFAA-639C-2C1253E37E71}"/>
              </a:ext>
            </a:extLst>
          </p:cNvPr>
          <p:cNvSpPr>
            <a:spLocks noGrp="1"/>
          </p:cNvSpPr>
          <p:nvPr>
            <p:ph type="title"/>
          </p:nvPr>
        </p:nvSpPr>
        <p:spPr>
          <a:xfrm>
            <a:off x="2248930" y="365125"/>
            <a:ext cx="9104870" cy="709913"/>
          </a:xfrm>
        </p:spPr>
        <p:txBody>
          <a:bodyPr/>
          <a:lstStyle/>
          <a:p>
            <a:r>
              <a:rPr lang="es-CO" dirty="0" err="1">
                <a:solidFill>
                  <a:srgbClr val="772E34"/>
                </a:solidFill>
              </a:rPr>
              <a:t>Feature</a:t>
            </a:r>
            <a:r>
              <a:rPr lang="es-CO" dirty="0">
                <a:solidFill>
                  <a:srgbClr val="772E34"/>
                </a:solidFill>
              </a:rPr>
              <a:t> </a:t>
            </a:r>
            <a:r>
              <a:rPr lang="es-CO" dirty="0" err="1">
                <a:solidFill>
                  <a:srgbClr val="772E34"/>
                </a:solidFill>
              </a:rPr>
              <a:t>engineering</a:t>
            </a:r>
            <a:endParaRPr lang="es-CO" dirty="0">
              <a:solidFill>
                <a:srgbClr val="772E34"/>
              </a:solidFill>
            </a:endParaRPr>
          </a:p>
        </p:txBody>
      </p:sp>
      <p:sp>
        <p:nvSpPr>
          <p:cNvPr id="3" name="Marcador de contenido 2">
            <a:extLst>
              <a:ext uri="{FF2B5EF4-FFF2-40B4-BE49-F238E27FC236}">
                <a16:creationId xmlns:a16="http://schemas.microsoft.com/office/drawing/2014/main" id="{53B910C6-7D18-2CED-91C3-25C9EE5A1C2A}"/>
              </a:ext>
            </a:extLst>
          </p:cNvPr>
          <p:cNvSpPr>
            <a:spLocks noGrp="1"/>
          </p:cNvSpPr>
          <p:nvPr>
            <p:ph idx="1"/>
          </p:nvPr>
        </p:nvSpPr>
        <p:spPr>
          <a:xfrm>
            <a:off x="838200" y="1322173"/>
            <a:ext cx="5916561" cy="4854790"/>
          </a:xfrm>
        </p:spPr>
        <p:txBody>
          <a:bodyPr>
            <a:normAutofit/>
          </a:bodyPr>
          <a:lstStyle/>
          <a:p>
            <a:pPr marL="0" indent="0" algn="just">
              <a:buNone/>
            </a:pPr>
            <a:r>
              <a:rPr lang="es-CO" dirty="0"/>
              <a:t>Creación de variables temporales relacionadas con eventos específicos:</a:t>
            </a:r>
          </a:p>
          <a:p>
            <a:pPr lvl="1" algn="just"/>
            <a:r>
              <a:rPr lang="es-CO" dirty="0"/>
              <a:t>Quincena.</a:t>
            </a:r>
          </a:p>
          <a:p>
            <a:pPr lvl="1" algn="just"/>
            <a:r>
              <a:rPr lang="es-CO" dirty="0"/>
              <a:t>Carnavales.</a:t>
            </a:r>
          </a:p>
          <a:p>
            <a:pPr lvl="1" algn="just"/>
            <a:r>
              <a:rPr lang="es-CO" dirty="0"/>
              <a:t>Día de la madre.</a:t>
            </a:r>
          </a:p>
          <a:p>
            <a:pPr marL="457200" lvl="1" indent="0" algn="just">
              <a:buNone/>
            </a:pPr>
            <a:endParaRPr lang="es-CO" dirty="0"/>
          </a:p>
          <a:p>
            <a:pPr marL="0" indent="0" algn="just">
              <a:buNone/>
            </a:pPr>
            <a:r>
              <a:rPr lang="es-CO" dirty="0"/>
              <a:t>Las variables seleccionadas para agregar la cantidad de robos fueron las siguientes: "Municipio", "Barrio", ”</a:t>
            </a:r>
            <a:r>
              <a:rPr lang="es-CO" dirty="0" err="1"/>
              <a:t>Year</a:t>
            </a:r>
            <a:r>
              <a:rPr lang="es-CO" dirty="0"/>
              <a:t>", "</a:t>
            </a:r>
            <a:r>
              <a:rPr lang="es-CO" dirty="0" err="1"/>
              <a:t>WeekDay</a:t>
            </a:r>
            <a:r>
              <a:rPr lang="es-CO" dirty="0"/>
              <a:t>" y "</a:t>
            </a:r>
            <a:r>
              <a:rPr lang="es-CO" dirty="0" err="1"/>
              <a:t>Timeframe</a:t>
            </a:r>
            <a:r>
              <a:rPr lang="es-CO" dirty="0"/>
              <a:t>".</a:t>
            </a:r>
          </a:p>
        </p:txBody>
      </p:sp>
      <p:pic>
        <p:nvPicPr>
          <p:cNvPr id="5" name="Imagen 4">
            <a:extLst>
              <a:ext uri="{FF2B5EF4-FFF2-40B4-BE49-F238E27FC236}">
                <a16:creationId xmlns:a16="http://schemas.microsoft.com/office/drawing/2014/main" id="{5B93B5EE-980B-3614-86DA-079F419B2DF5}"/>
              </a:ext>
            </a:extLst>
          </p:cNvPr>
          <p:cNvPicPr>
            <a:picLocks noChangeAspect="1"/>
          </p:cNvPicPr>
          <p:nvPr/>
        </p:nvPicPr>
        <p:blipFill>
          <a:blip r:embed="rId3"/>
          <a:stretch>
            <a:fillRect/>
          </a:stretch>
        </p:blipFill>
        <p:spPr>
          <a:xfrm>
            <a:off x="7089011" y="1852407"/>
            <a:ext cx="4795221" cy="3153185"/>
          </a:xfrm>
          <a:prstGeom prst="rect">
            <a:avLst/>
          </a:prstGeom>
        </p:spPr>
      </p:pic>
    </p:spTree>
    <p:extLst>
      <p:ext uri="{BB962C8B-B14F-4D97-AF65-F5344CB8AC3E}">
        <p14:creationId xmlns:p14="http://schemas.microsoft.com/office/powerpoint/2010/main" val="646049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{4A52C7DA-4591-5446-8152-8C4A91C31FC1}tf10001122_mac</Template>
  <TotalTime>400</TotalTime>
  <Words>2835</Words>
  <Application>Microsoft Macintosh PowerPoint</Application>
  <PresentationFormat>Panorámica</PresentationFormat>
  <Paragraphs>259</Paragraphs>
  <Slides>31</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Modelamiento geo-espacial y temporal del robo en Barranquilla y Soledad</vt:lpstr>
      <vt:lpstr>Presentación de PowerPoint</vt:lpstr>
      <vt:lpstr>Introducción</vt:lpstr>
      <vt:lpstr>Presentación de PowerPoint</vt:lpstr>
      <vt:lpstr>Definición de robo y área de estudio.</vt:lpstr>
      <vt:lpstr>Fuentes de datos</vt:lpstr>
      <vt:lpstr>Variables de estudio</vt:lpstr>
      <vt:lpstr>Pre-procesamiento de los datos</vt:lpstr>
      <vt:lpstr>Feature engineering</vt:lpstr>
      <vt:lpstr>Presentación de PowerPoint</vt:lpstr>
      <vt:lpstr>Análisis Exploratorio de los Datos</vt:lpstr>
      <vt:lpstr>Análisis Exploratorio de los Datos</vt:lpstr>
      <vt:lpstr>Análisis Exploratorio de los Datos</vt:lpstr>
      <vt:lpstr>Análisis Exploratorio de los Datos</vt:lpstr>
      <vt:lpstr>Análisis Exploratorio de los Datos</vt:lpstr>
      <vt:lpstr>Análisis Exploratorio de los Datos</vt:lpstr>
      <vt:lpstr>Eventos especiales</vt:lpstr>
      <vt:lpstr>Eventos especiales</vt:lpstr>
      <vt:lpstr>Modelo de Poisson</vt:lpstr>
      <vt:lpstr>Sobre-dispersión</vt:lpstr>
      <vt:lpstr>Sobre-dispersión</vt:lpstr>
      <vt:lpstr>Presentación de PowerPoint</vt:lpstr>
      <vt:lpstr>Comparación de modelos</vt:lpstr>
      <vt:lpstr>Dashboard</vt:lpstr>
      <vt:lpstr>Presentación de PowerPoint</vt:lpstr>
      <vt:lpstr>Conclusiones</vt:lpstr>
      <vt:lpstr>Conclusiones</vt:lpstr>
      <vt:lpstr>Próximos pasos</vt:lpstr>
      <vt:lpstr>Presentación de PowerPoint</vt:lpstr>
      <vt:lpstr>Referencias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Modelamiento geo-espacial y temporal del robo en Barranquilla y Soledad</dc:title>
  <dc:creator>Jorge Antonio Arteaga Carreño</dc:creator>
  <cp:lastModifiedBy>Jorge Antonio Arteaga Carreño</cp:lastModifiedBy>
  <cp:revision>9</cp:revision>
  <dcterms:created xsi:type="dcterms:W3CDTF">2022-06-14T04:07:18Z</dcterms:created>
  <dcterms:modified xsi:type="dcterms:W3CDTF">2022-06-17T04:20:59Z</dcterms:modified>
</cp:coreProperties>
</file>