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1053" r:id="rId5"/>
    <p:sldId id="1971" r:id="rId6"/>
    <p:sldId id="2017" r:id="rId7"/>
    <p:sldId id="2026" r:id="rId8"/>
    <p:sldId id="2027" r:id="rId9"/>
    <p:sldId id="2020" r:id="rId10"/>
    <p:sldId id="2021" r:id="rId11"/>
    <p:sldId id="2022" r:id="rId12"/>
    <p:sldId id="2025" r:id="rId13"/>
    <p:sldId id="2028" r:id="rId14"/>
    <p:sldId id="2023" r:id="rId15"/>
    <p:sldId id="2029" r:id="rId16"/>
    <p:sldId id="2024" r:id="rId17"/>
    <p:sldId id="2031" r:id="rId18"/>
    <p:sldId id="2032" r:id="rId19"/>
    <p:sldId id="2033" r:id="rId20"/>
    <p:sldId id="2030" r:id="rId21"/>
    <p:sldId id="2034" r:id="rId22"/>
    <p:sldId id="2043" r:id="rId23"/>
    <p:sldId id="2035" r:id="rId24"/>
    <p:sldId id="2036" r:id="rId25"/>
    <p:sldId id="2037" r:id="rId26"/>
    <p:sldId id="2039" r:id="rId27"/>
    <p:sldId id="2040" r:id="rId28"/>
    <p:sldId id="2041" r:id="rId29"/>
    <p:sldId id="2042" r:id="rId30"/>
    <p:sldId id="2044" r:id="rId31"/>
    <p:sldId id="2045" r:id="rId32"/>
    <p:sldId id="2047" r:id="rId33"/>
    <p:sldId id="2046" r:id="rId34"/>
    <p:sldId id="2048" r:id="rId35"/>
    <p:sldId id="2049" r:id="rId36"/>
    <p:sldId id="2050" r:id="rId37"/>
    <p:sldId id="2051" r:id="rId38"/>
    <p:sldId id="2065" r:id="rId39"/>
    <p:sldId id="2052" r:id="rId40"/>
    <p:sldId id="2054" r:id="rId41"/>
    <p:sldId id="2056" r:id="rId42"/>
    <p:sldId id="2057" r:id="rId43"/>
    <p:sldId id="2058" r:id="rId44"/>
    <p:sldId id="2059" r:id="rId45"/>
    <p:sldId id="2060" r:id="rId46"/>
    <p:sldId id="2061" r:id="rId47"/>
    <p:sldId id="2062" r:id="rId48"/>
    <p:sldId id="2063" r:id="rId49"/>
    <p:sldId id="2064" r:id="rId50"/>
    <p:sldId id="2055" r:id="rId51"/>
    <p:sldId id="2068" r:id="rId52"/>
    <p:sldId id="2066" r:id="rId53"/>
    <p:sldId id="2067" r:id="rId54"/>
    <p:sldId id="2069" r:id="rId5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7E"/>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37309-841B-4FAF-8A3D-91895DDA146A}" type="datetimeFigureOut">
              <a:rPr lang="es-ES" smtClean="0"/>
              <a:t>24/03/2022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1B758-318F-4A5E-A22F-1DB64130C4EB}" type="slidenum">
              <a:rPr lang="es-ES" smtClean="0"/>
              <a:t>‹Nº›</a:t>
            </a:fld>
            <a:endParaRPr lang="es-ES"/>
          </a:p>
        </p:txBody>
      </p:sp>
    </p:spTree>
    <p:extLst>
      <p:ext uri="{BB962C8B-B14F-4D97-AF65-F5344CB8AC3E}">
        <p14:creationId xmlns:p14="http://schemas.microsoft.com/office/powerpoint/2010/main" val="172380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2C3A000-5F9E-4300-8C4C-8A0C9C444A70}" type="slidenum">
              <a:rPr lang="es-ES" smtClean="0"/>
              <a:t>2</a:t>
            </a:fld>
            <a:endParaRPr lang="es-ES"/>
          </a:p>
        </p:txBody>
      </p:sp>
    </p:spTree>
    <p:extLst>
      <p:ext uri="{BB962C8B-B14F-4D97-AF65-F5344CB8AC3E}">
        <p14:creationId xmlns:p14="http://schemas.microsoft.com/office/powerpoint/2010/main" val="302265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E0BBE-BF1F-4250-9CCA-D436A9CED2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6A223BC-7D2A-4E95-9E2E-CD5871D8A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7523BDC-7BEA-4AC5-942D-EB075BF68DB9}"/>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5" name="Marcador de pie de página 4">
            <a:extLst>
              <a:ext uri="{FF2B5EF4-FFF2-40B4-BE49-F238E27FC236}">
                <a16:creationId xmlns:a16="http://schemas.microsoft.com/office/drawing/2014/main" id="{3C35F33F-CF14-490D-AF85-A63D52905F9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C3DFADC-111A-4779-85D6-8E721C24E15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06341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D9462-682D-4556-B58F-3B71C928B10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E7ED4B-E7C6-4F90-AE3F-BD74BD7A02A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E5E118D-A8AE-4EBE-B6D3-F56B59FF4C39}"/>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5" name="Marcador de pie de página 4">
            <a:extLst>
              <a:ext uri="{FF2B5EF4-FFF2-40B4-BE49-F238E27FC236}">
                <a16:creationId xmlns:a16="http://schemas.microsoft.com/office/drawing/2014/main" id="{2176ED7A-0E89-4722-86D1-1D7A1319DF7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AEF76F3-1E24-4F2E-855D-543264EDD23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24083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E46AD2-86E7-4CD2-84C1-1EFCC36CF9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D657F9-82D2-4678-90D9-24DF84B4501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FCE933-0196-42F8-AAC1-E9FED8828478}"/>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5" name="Marcador de pie de página 4">
            <a:extLst>
              <a:ext uri="{FF2B5EF4-FFF2-40B4-BE49-F238E27FC236}">
                <a16:creationId xmlns:a16="http://schemas.microsoft.com/office/drawing/2014/main" id="{F00B5022-31A0-4D14-9CE4-934C4D2E391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60C0B654-E45D-4D6D-998B-2322479C7E1D}"/>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37881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263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contenido">
    <p:spTree>
      <p:nvGrpSpPr>
        <p:cNvPr id="1" name=""/>
        <p:cNvGrpSpPr/>
        <p:nvPr/>
      </p:nvGrpSpPr>
      <p:grpSpPr>
        <a:xfrm>
          <a:off x="0" y="0"/>
          <a:ext cx="0" cy="0"/>
          <a:chOff x="0" y="0"/>
          <a:chExt cx="0" cy="0"/>
        </a:xfrm>
      </p:grpSpPr>
      <p:cxnSp>
        <p:nvCxnSpPr>
          <p:cNvPr id="8" name="Conector recto 7"/>
          <p:cNvCxnSpPr>
            <a:cxnSpLocks/>
          </p:cNvCxnSpPr>
          <p:nvPr userDrawn="1"/>
        </p:nvCxnSpPr>
        <p:spPr>
          <a:xfrm>
            <a:off x="-59267" y="6309320"/>
            <a:ext cx="12251267" cy="0"/>
          </a:xfrm>
          <a:prstGeom prst="line">
            <a:avLst/>
          </a:prstGeom>
          <a:ln>
            <a:solidFill>
              <a:srgbClr val="E6007E"/>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89C1A32-7239-4D4E-A89B-DFF07309DBCF}"/>
              </a:ext>
            </a:extLst>
          </p:cNvPr>
          <p:cNvSpPr>
            <a:spLocks noGrp="1"/>
          </p:cNvSpPr>
          <p:nvPr>
            <p:ph type="title"/>
          </p:nvPr>
        </p:nvSpPr>
        <p:spPr>
          <a:xfrm>
            <a:off x="2824497" y="1244357"/>
            <a:ext cx="6718852" cy="462214"/>
          </a:xfrm>
          <a:prstGeom prst="rect">
            <a:avLst/>
          </a:prstGeom>
        </p:spPr>
        <p:txBody>
          <a:bodyPr/>
          <a:lstStyle>
            <a:lvl1pPr algn="ctr">
              <a:defRPr sz="2800" b="1">
                <a:solidFill>
                  <a:srgbClr val="4A4A46"/>
                </a:solidFill>
                <a:latin typeface="GeoSlab703 Lt BT Light" panose="02060403020205020403" pitchFamily="18" charset="0"/>
              </a:defRPr>
            </a:lvl1pPr>
          </a:lstStyle>
          <a:p>
            <a:r>
              <a:rPr lang="es-ES" dirty="0"/>
              <a:t>Haga clic para modificar el estilo de título del patrón</a:t>
            </a:r>
          </a:p>
        </p:txBody>
      </p:sp>
      <p:pic>
        <p:nvPicPr>
          <p:cNvPr id="7" name="Imagen 6">
            <a:extLst>
              <a:ext uri="{FF2B5EF4-FFF2-40B4-BE49-F238E27FC236}">
                <a16:creationId xmlns:a16="http://schemas.microsoft.com/office/drawing/2014/main" id="{E6A240B2-6FA6-694F-B360-60078FEE2DA4}"/>
              </a:ext>
            </a:extLst>
          </p:cNvPr>
          <p:cNvPicPr>
            <a:picLocks noChangeAspect="1"/>
          </p:cNvPicPr>
          <p:nvPr userDrawn="1"/>
        </p:nvPicPr>
        <p:blipFill>
          <a:blip r:embed="rId2"/>
          <a:stretch>
            <a:fillRect/>
          </a:stretch>
        </p:blipFill>
        <p:spPr>
          <a:xfrm>
            <a:off x="10920536" y="6443351"/>
            <a:ext cx="1118253" cy="342931"/>
          </a:xfrm>
          <a:prstGeom prst="rect">
            <a:avLst/>
          </a:prstGeom>
        </p:spPr>
      </p:pic>
    </p:spTree>
    <p:extLst>
      <p:ext uri="{BB962C8B-B14F-4D97-AF65-F5344CB8AC3E}">
        <p14:creationId xmlns:p14="http://schemas.microsoft.com/office/powerpoint/2010/main" val="177987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B6FAC-FB8A-4009-8C04-8A9BEB2082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47A489-B694-4DAB-A7E2-658A844DFC7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78FC17-D303-4BF6-87CF-C673DD8DC04A}"/>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5" name="Marcador de pie de página 4">
            <a:extLst>
              <a:ext uri="{FF2B5EF4-FFF2-40B4-BE49-F238E27FC236}">
                <a16:creationId xmlns:a16="http://schemas.microsoft.com/office/drawing/2014/main" id="{C39CF23D-C721-452A-B156-3D5C7152CCF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1E442A9-32C9-4E53-9EB2-32BEE0024403}"/>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1906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1FF51-CDE8-4253-9AC7-F9EADFD195A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F963939-9949-41CD-A153-F9E6DA65D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8F881A9-AE69-48DD-B481-17A3FB91EDA6}"/>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5" name="Marcador de pie de página 4">
            <a:extLst>
              <a:ext uri="{FF2B5EF4-FFF2-40B4-BE49-F238E27FC236}">
                <a16:creationId xmlns:a16="http://schemas.microsoft.com/office/drawing/2014/main" id="{4D9F21A6-1E9E-4FA8-BCBB-CC8BA6C6844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D0458C16-1AEC-478B-96C9-A3D0AF02632E}"/>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98907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31BD2-039C-4B4A-86A1-D0659B74D6A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A9783B-72A8-4004-B332-763A071AC07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BD8937F-99E2-42CA-B058-E662834D77B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4BC646D-EF49-4A28-B05D-FEFA020A6551}"/>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6" name="Marcador de pie de página 5">
            <a:extLst>
              <a:ext uri="{FF2B5EF4-FFF2-40B4-BE49-F238E27FC236}">
                <a16:creationId xmlns:a16="http://schemas.microsoft.com/office/drawing/2014/main" id="{D745242A-5C2A-426A-990D-D183BC7F47F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6ED339CE-9AD6-4C15-B885-E554B263AFA8}"/>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155623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3C4F2-C8D3-4002-BECA-343269DF6A3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9B38D1-1F9F-4B01-93B5-F16C6EA67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21875E6-FFD4-448A-B092-4D45EF89856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8A3318C-2751-4822-8F8D-A3745F50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2848509-06F9-431D-B5DA-66D78779F72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F0D41BE-6D52-4C59-BFAD-A4EEC13F7920}"/>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8" name="Marcador de pie de página 7">
            <a:extLst>
              <a:ext uri="{FF2B5EF4-FFF2-40B4-BE49-F238E27FC236}">
                <a16:creationId xmlns:a16="http://schemas.microsoft.com/office/drawing/2014/main" id="{532536E7-F8E2-4118-A279-B56203FAB891}"/>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0EFF01B3-08EE-42FE-8CD7-D1F11EAF780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54016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F7983-ABDD-4FEE-A69D-1B1C71C46EB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B8E45D8-4166-4A48-9CCA-D43328E18F90}"/>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4" name="Marcador de pie de página 3">
            <a:extLst>
              <a:ext uri="{FF2B5EF4-FFF2-40B4-BE49-F238E27FC236}">
                <a16:creationId xmlns:a16="http://schemas.microsoft.com/office/drawing/2014/main" id="{DCB0D00B-62E4-4711-8F71-C37AFB313CA1}"/>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281E2EFC-30F3-4B5C-B158-EB8CBB56F519}"/>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340413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E6A16B-DD95-48CE-BC30-0138118EE3E7}"/>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3" name="Marcador de pie de página 2">
            <a:extLst>
              <a:ext uri="{FF2B5EF4-FFF2-40B4-BE49-F238E27FC236}">
                <a16:creationId xmlns:a16="http://schemas.microsoft.com/office/drawing/2014/main" id="{426FFB44-F272-4684-825F-259C70F047D4}"/>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5DB12D9-173A-4D33-8000-5BC88AB1E929}"/>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7225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6D4EF-5C9E-4D6D-8E1C-092D2770E4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916DCC-4408-40B7-A7C2-A2F067E83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B083EA0-670D-470C-B8F7-0D3A568CD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A9F8107-5CA6-43D8-B51D-AE233325C08D}"/>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6" name="Marcador de pie de página 5">
            <a:extLst>
              <a:ext uri="{FF2B5EF4-FFF2-40B4-BE49-F238E27FC236}">
                <a16:creationId xmlns:a16="http://schemas.microsoft.com/office/drawing/2014/main" id="{2C28A277-2EED-44EF-AD60-1F8D12F6F590}"/>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01620FAA-0F69-44C1-8BFB-923953E6FCF7}"/>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187294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91982-1A79-4D5E-8080-B165C6C322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27A69F-A037-4C5C-A3AF-58DD4F6FF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136FBD19-12B8-43A3-ABCE-AAE62865B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F6FC0AB-C411-4446-9F89-3D49419EC578}"/>
              </a:ext>
            </a:extLst>
          </p:cNvPr>
          <p:cNvSpPr>
            <a:spLocks noGrp="1"/>
          </p:cNvSpPr>
          <p:nvPr>
            <p:ph type="dt" sz="half" idx="10"/>
          </p:nvPr>
        </p:nvSpPr>
        <p:spPr/>
        <p:txBody>
          <a:bodyPr/>
          <a:lstStyle/>
          <a:p>
            <a:fld id="{F6F12AAF-955C-4FB4-AD7F-241CD6BFE109}" type="datetimeFigureOut">
              <a:rPr lang="es-ES" smtClean="0"/>
              <a:t>24/03/2022</a:t>
            </a:fld>
            <a:endParaRPr lang="es-ES" dirty="0"/>
          </a:p>
        </p:txBody>
      </p:sp>
      <p:sp>
        <p:nvSpPr>
          <p:cNvPr id="6" name="Marcador de pie de página 5">
            <a:extLst>
              <a:ext uri="{FF2B5EF4-FFF2-40B4-BE49-F238E27FC236}">
                <a16:creationId xmlns:a16="http://schemas.microsoft.com/office/drawing/2014/main" id="{60661649-89E7-49EE-9E7C-EA63A1046E5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DB516D-179E-4426-893E-13EA0D35F212}"/>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39986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F8EFBF-E24A-445E-9AA4-E255B6FC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BCBEA6-C54F-43AB-9BDB-09B1D8112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181C59-4F52-4A76-877F-4EAA470AD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12AAF-955C-4FB4-AD7F-241CD6BFE109}" type="datetimeFigureOut">
              <a:rPr lang="es-ES" smtClean="0"/>
              <a:t>24/03/2022</a:t>
            </a:fld>
            <a:endParaRPr lang="es-ES" dirty="0"/>
          </a:p>
        </p:txBody>
      </p:sp>
      <p:sp>
        <p:nvSpPr>
          <p:cNvPr id="5" name="Marcador de pie de página 4">
            <a:extLst>
              <a:ext uri="{FF2B5EF4-FFF2-40B4-BE49-F238E27FC236}">
                <a16:creationId xmlns:a16="http://schemas.microsoft.com/office/drawing/2014/main" id="{920937F1-21A8-48EC-BF16-C08CF2BBC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380726B-48A4-428F-8743-87BA31D51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2C230-0BCA-4761-AADA-284591FF1E1A}" type="slidenum">
              <a:rPr lang="es-ES" smtClean="0"/>
              <a:t>‹Nº›</a:t>
            </a:fld>
            <a:endParaRPr lang="es-ES" dirty="0"/>
          </a:p>
        </p:txBody>
      </p:sp>
    </p:spTree>
    <p:extLst>
      <p:ext uri="{BB962C8B-B14F-4D97-AF65-F5344CB8AC3E}">
        <p14:creationId xmlns:p14="http://schemas.microsoft.com/office/powerpoint/2010/main" val="66439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bzarg.com/p/how-a-kalman-filter-works-in-pictures" TargetMode="External"/><Relationship Id="rId2" Type="http://schemas.openxmlformats.org/officeDocument/2006/relationships/hyperlink" Target="https://blogs.oracle.com/ai-and-datascience/post/introduction-to-anomaly-detection"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ww.aprendemachinelearning.com/principales-algoritmos-usados-en-machine-learning/#clustering" TargetMode="External"/><Relationship Id="rId2" Type="http://schemas.openxmlformats.org/officeDocument/2006/relationships/hyperlink" Target="https://www.aprendemachinelearning.com/aplicaciones-del-machine-learning/#no_supervisado"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B450812-9EEB-4B8D-9830-B4C308ADAAEA}"/>
              </a:ext>
            </a:extLst>
          </p:cNvPr>
          <p:cNvSpPr/>
          <p:nvPr/>
        </p:nvSpPr>
        <p:spPr>
          <a:xfrm>
            <a:off x="0" y="0"/>
            <a:ext cx="12192000" cy="6858000"/>
          </a:xfrm>
          <a:prstGeom prst="rect">
            <a:avLst/>
          </a:prstGeom>
          <a:solidFill>
            <a:srgbClr val="E600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3">
            <a:extLst>
              <a:ext uri="{FF2B5EF4-FFF2-40B4-BE49-F238E27FC236}">
                <a16:creationId xmlns:a16="http://schemas.microsoft.com/office/drawing/2014/main" id="{F6FF07CA-479F-46F4-B2D9-97C99F5C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25" y="2267671"/>
            <a:ext cx="5754913" cy="2322658"/>
          </a:xfrm>
          <a:prstGeom prst="rect">
            <a:avLst/>
          </a:prstGeom>
        </p:spPr>
      </p:pic>
      <p:sp>
        <p:nvSpPr>
          <p:cNvPr id="5" name="AutoShape 2" descr="Universidad Europea">
            <a:extLst>
              <a:ext uri="{FF2B5EF4-FFF2-40B4-BE49-F238E27FC236}">
                <a16:creationId xmlns:a16="http://schemas.microsoft.com/office/drawing/2014/main" id="{D4E41052-2042-4E31-AE5C-ACF5D03A5777}"/>
              </a:ext>
            </a:extLst>
          </p:cNvPr>
          <p:cNvSpPr>
            <a:spLocks noChangeAspect="1" noChangeArrowheads="1"/>
          </p:cNvSpPr>
          <p:nvPr/>
        </p:nvSpPr>
        <p:spPr bwMode="auto">
          <a:xfrm>
            <a:off x="5943599" y="3276599"/>
            <a:ext cx="1926077" cy="19260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6" name="CuadroTexto 5">
            <a:extLst>
              <a:ext uri="{FF2B5EF4-FFF2-40B4-BE49-F238E27FC236}">
                <a16:creationId xmlns:a16="http://schemas.microsoft.com/office/drawing/2014/main" id="{57E7EE5D-73FE-4536-993E-34C46E44E709}"/>
              </a:ext>
            </a:extLst>
          </p:cNvPr>
          <p:cNvSpPr txBox="1"/>
          <p:nvPr/>
        </p:nvSpPr>
        <p:spPr>
          <a:xfrm>
            <a:off x="4220326" y="5306869"/>
            <a:ext cx="4515852" cy="584775"/>
          </a:xfrm>
          <a:prstGeom prst="rect">
            <a:avLst/>
          </a:prstGeom>
          <a:noFill/>
        </p:spPr>
        <p:txBody>
          <a:bodyPr wrap="none" rtlCol="0">
            <a:spAutoFit/>
          </a:bodyPr>
          <a:lstStyle/>
          <a:p>
            <a:r>
              <a:rPr lang="es-ES" sz="3200" b="1" dirty="0">
                <a:solidFill>
                  <a:schemeClr val="bg1"/>
                </a:solidFill>
                <a:latin typeface="Myriad Pro" panose="020B0503030403020204" pitchFamily="34" charset="0"/>
              </a:rPr>
              <a:t>Detección de anomalías</a:t>
            </a:r>
          </a:p>
        </p:txBody>
      </p:sp>
    </p:spTree>
    <p:extLst>
      <p:ext uri="{BB962C8B-B14F-4D97-AF65-F5344CB8AC3E}">
        <p14:creationId xmlns:p14="http://schemas.microsoft.com/office/powerpoint/2010/main" val="202100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pic>
        <p:nvPicPr>
          <p:cNvPr id="4" name="Imagen 3">
            <a:extLst>
              <a:ext uri="{FF2B5EF4-FFF2-40B4-BE49-F238E27FC236}">
                <a16:creationId xmlns:a16="http://schemas.microsoft.com/office/drawing/2014/main" id="{E42B9F60-3321-44FD-84FE-2A48DDF18841}"/>
              </a:ext>
            </a:extLst>
          </p:cNvPr>
          <p:cNvPicPr>
            <a:picLocks noChangeAspect="1"/>
          </p:cNvPicPr>
          <p:nvPr/>
        </p:nvPicPr>
        <p:blipFill>
          <a:blip r:embed="rId2"/>
          <a:stretch>
            <a:fillRect/>
          </a:stretch>
        </p:blipFill>
        <p:spPr>
          <a:xfrm>
            <a:off x="5510019" y="1491131"/>
            <a:ext cx="6681981" cy="3985466"/>
          </a:xfrm>
          <a:prstGeom prst="rect">
            <a:avLst/>
          </a:prstGeom>
        </p:spPr>
      </p:pic>
      <p:pic>
        <p:nvPicPr>
          <p:cNvPr id="5" name="Imagen 4">
            <a:extLst>
              <a:ext uri="{FF2B5EF4-FFF2-40B4-BE49-F238E27FC236}">
                <a16:creationId xmlns:a16="http://schemas.microsoft.com/office/drawing/2014/main" id="{FD3E9058-CFC2-4511-B1A7-D14A8BDDEB84}"/>
              </a:ext>
            </a:extLst>
          </p:cNvPr>
          <p:cNvPicPr>
            <a:picLocks noChangeAspect="1"/>
          </p:cNvPicPr>
          <p:nvPr/>
        </p:nvPicPr>
        <p:blipFill>
          <a:blip r:embed="rId3"/>
          <a:stretch>
            <a:fillRect/>
          </a:stretch>
        </p:blipFill>
        <p:spPr>
          <a:xfrm>
            <a:off x="351489" y="1669823"/>
            <a:ext cx="5517514" cy="3751910"/>
          </a:xfrm>
          <a:prstGeom prst="rect">
            <a:avLst/>
          </a:prstGeom>
        </p:spPr>
      </p:pic>
    </p:spTree>
    <p:extLst>
      <p:ext uri="{BB962C8B-B14F-4D97-AF65-F5344CB8AC3E}">
        <p14:creationId xmlns:p14="http://schemas.microsoft.com/office/powerpoint/2010/main" val="296881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5466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contextuales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4195892"/>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basadas en el contexto consisten en datos que pueden parecer normales al principio, pero se consideran anomalías en sus respectivos contextos. </a:t>
            </a:r>
          </a:p>
          <a:p>
            <a:pPr algn="just">
              <a:lnSpc>
                <a:spcPct val="150000"/>
              </a:lnSpc>
            </a:pPr>
            <a:r>
              <a:rPr lang="es-ES" sz="2000" dirty="0">
                <a:latin typeface="Myriad Pro" panose="020B0503030403020204" pitchFamily="34" charset="0"/>
              </a:rPr>
              <a:t>Por ejemplo, podría esperar un aumento repentino en las compras cerca de ciertos días festivos, pero estas compras pueden parecer fuera de lugar a mediados de agosto. </a:t>
            </a:r>
          </a:p>
          <a:p>
            <a:pPr algn="just">
              <a:lnSpc>
                <a:spcPct val="150000"/>
              </a:lnSpc>
            </a:pPr>
            <a:endParaRPr lang="es-ES" sz="2000" dirty="0">
              <a:latin typeface="Myriad Pro" panose="020B0503030403020204" pitchFamily="34" charset="0"/>
            </a:endParaRPr>
          </a:p>
          <a:p>
            <a:pPr algn="just">
              <a:lnSpc>
                <a:spcPct val="150000"/>
              </a:lnSpc>
            </a:pPr>
            <a:r>
              <a:rPr lang="es-ES" sz="2000" dirty="0">
                <a:latin typeface="Myriad Pro" panose="020B0503030403020204" pitchFamily="34" charset="0"/>
              </a:rPr>
              <a:t>Otro claro ejemplo de anomalía contextual seria una persona que se desplaza en coche eléctrico a su trabajo y repentinamente realiza compras de gasolina en dichas horas. Estas compras estarían fuera de lugar dado el contexto.  Comprar gasolina es algo bastante normal para todos, pero en este contexto, es una anomalía.</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65370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5466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contextuales</a:t>
            </a:r>
            <a:endParaRPr lang="es-ES" sz="3200" b="1" dirty="0">
              <a:latin typeface="Myriad Pro" panose="020B0503030403020204" pitchFamily="34" charset="0"/>
            </a:endParaRPr>
          </a:p>
        </p:txBody>
      </p:sp>
      <p:pic>
        <p:nvPicPr>
          <p:cNvPr id="4" name="Imagen 3">
            <a:extLst>
              <a:ext uri="{FF2B5EF4-FFF2-40B4-BE49-F238E27FC236}">
                <a16:creationId xmlns:a16="http://schemas.microsoft.com/office/drawing/2014/main" id="{54E1A547-9B21-46B5-95C2-DA114DF70B58}"/>
              </a:ext>
            </a:extLst>
          </p:cNvPr>
          <p:cNvPicPr>
            <a:picLocks noChangeAspect="1"/>
          </p:cNvPicPr>
          <p:nvPr/>
        </p:nvPicPr>
        <p:blipFill>
          <a:blip r:embed="rId2"/>
          <a:stretch>
            <a:fillRect/>
          </a:stretch>
        </p:blipFill>
        <p:spPr>
          <a:xfrm>
            <a:off x="165646" y="1745492"/>
            <a:ext cx="5944774" cy="3367016"/>
          </a:xfrm>
          <a:prstGeom prst="rect">
            <a:avLst/>
          </a:prstGeom>
        </p:spPr>
      </p:pic>
      <p:pic>
        <p:nvPicPr>
          <p:cNvPr id="5" name="Imagen 4">
            <a:extLst>
              <a:ext uri="{FF2B5EF4-FFF2-40B4-BE49-F238E27FC236}">
                <a16:creationId xmlns:a16="http://schemas.microsoft.com/office/drawing/2014/main" id="{18BCD549-5EAC-4D5F-8D3D-B8BF560C1410}"/>
              </a:ext>
            </a:extLst>
          </p:cNvPr>
          <p:cNvPicPr>
            <a:picLocks noChangeAspect="1"/>
          </p:cNvPicPr>
          <p:nvPr/>
        </p:nvPicPr>
        <p:blipFill>
          <a:blip r:embed="rId3"/>
          <a:stretch>
            <a:fillRect/>
          </a:stretch>
        </p:blipFill>
        <p:spPr>
          <a:xfrm>
            <a:off x="5923823" y="1825877"/>
            <a:ext cx="5819067" cy="3286631"/>
          </a:xfrm>
          <a:prstGeom prst="rect">
            <a:avLst/>
          </a:prstGeom>
        </p:spPr>
      </p:pic>
    </p:spTree>
    <p:extLst>
      <p:ext uri="{BB962C8B-B14F-4D97-AF65-F5344CB8AC3E}">
        <p14:creationId xmlns:p14="http://schemas.microsoft.com/office/powerpoint/2010/main" val="321274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1805559"/>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colectiva o basadas en patrones son aquellas datos anómalos que no cumplen el patrón de los datos históricos.</a:t>
            </a:r>
          </a:p>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 name="Imagen 1">
            <a:extLst>
              <a:ext uri="{FF2B5EF4-FFF2-40B4-BE49-F238E27FC236}">
                <a16:creationId xmlns:a16="http://schemas.microsoft.com/office/drawing/2014/main" id="{D0EF3069-60AC-4024-9EDD-7C87BB30D809}"/>
              </a:ext>
            </a:extLst>
          </p:cNvPr>
          <p:cNvPicPr>
            <a:picLocks noChangeAspect="1"/>
          </p:cNvPicPr>
          <p:nvPr/>
        </p:nvPicPr>
        <p:blipFill>
          <a:blip r:embed="rId2"/>
          <a:stretch>
            <a:fillRect/>
          </a:stretch>
        </p:blipFill>
        <p:spPr>
          <a:xfrm>
            <a:off x="358066" y="2353045"/>
            <a:ext cx="8221222" cy="3962953"/>
          </a:xfrm>
          <a:prstGeom prst="rect">
            <a:avLst/>
          </a:prstGeom>
        </p:spPr>
      </p:pic>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5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1805559"/>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colectiva o basadas en patrones son aquellas datos anómalos que no cumplen el patrón de los datos históricos.</a:t>
            </a:r>
          </a:p>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B535B61-6550-4C1E-B8B0-AF872B76572E}"/>
              </a:ext>
            </a:extLst>
          </p:cNvPr>
          <p:cNvPicPr>
            <a:picLocks noChangeAspect="1"/>
          </p:cNvPicPr>
          <p:nvPr/>
        </p:nvPicPr>
        <p:blipFill>
          <a:blip r:embed="rId3"/>
          <a:stretch>
            <a:fillRect/>
          </a:stretch>
        </p:blipFill>
        <p:spPr>
          <a:xfrm>
            <a:off x="615992" y="2415191"/>
            <a:ext cx="8125959" cy="3772426"/>
          </a:xfrm>
          <a:prstGeom prst="rect">
            <a:avLst/>
          </a:prstGeom>
        </p:spPr>
      </p:pic>
    </p:spTree>
    <p:extLst>
      <p:ext uri="{BB962C8B-B14F-4D97-AF65-F5344CB8AC3E}">
        <p14:creationId xmlns:p14="http://schemas.microsoft.com/office/powerpoint/2010/main" val="287732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882229"/>
          </a:xfrm>
          <a:prstGeom prst="rect">
            <a:avLst/>
          </a:prstGeom>
        </p:spPr>
        <p:txBody>
          <a:bodyPr wrap="square">
            <a:spAutoFit/>
          </a:bodyPr>
          <a:lstStyle/>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6FE4E78E-BA02-4F1D-A29D-851893DD058A}"/>
              </a:ext>
            </a:extLst>
          </p:cNvPr>
          <p:cNvPicPr>
            <a:picLocks noChangeAspect="1"/>
          </p:cNvPicPr>
          <p:nvPr/>
        </p:nvPicPr>
        <p:blipFill>
          <a:blip r:embed="rId3"/>
          <a:stretch>
            <a:fillRect/>
          </a:stretch>
        </p:blipFill>
        <p:spPr>
          <a:xfrm>
            <a:off x="532016" y="1488938"/>
            <a:ext cx="8249801" cy="4182059"/>
          </a:xfrm>
          <a:prstGeom prst="rect">
            <a:avLst/>
          </a:prstGeom>
        </p:spPr>
      </p:pic>
    </p:spTree>
    <p:extLst>
      <p:ext uri="{BB962C8B-B14F-4D97-AF65-F5344CB8AC3E}">
        <p14:creationId xmlns:p14="http://schemas.microsoft.com/office/powerpoint/2010/main" val="363672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882229"/>
          </a:xfrm>
          <a:prstGeom prst="rect">
            <a:avLst/>
          </a:prstGeom>
        </p:spPr>
        <p:txBody>
          <a:bodyPr wrap="square">
            <a:spAutoFit/>
          </a:bodyPr>
          <a:lstStyle/>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6CFE408-637D-4042-9F96-B2F3223CD323}"/>
              </a:ext>
            </a:extLst>
          </p:cNvPr>
          <p:cNvPicPr>
            <a:picLocks noChangeAspect="1"/>
          </p:cNvPicPr>
          <p:nvPr/>
        </p:nvPicPr>
        <p:blipFill>
          <a:blip r:embed="rId3"/>
          <a:stretch>
            <a:fillRect/>
          </a:stretch>
        </p:blipFill>
        <p:spPr>
          <a:xfrm>
            <a:off x="677048" y="1562311"/>
            <a:ext cx="7830643" cy="4105848"/>
          </a:xfrm>
          <a:prstGeom prst="rect">
            <a:avLst/>
          </a:prstGeom>
        </p:spPr>
      </p:pic>
    </p:spTree>
    <p:extLst>
      <p:ext uri="{BB962C8B-B14F-4D97-AF65-F5344CB8AC3E}">
        <p14:creationId xmlns:p14="http://schemas.microsoft.com/office/powerpoint/2010/main" val="169088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272563"/>
          </a:xfrm>
          <a:prstGeom prst="rect">
            <a:avLst/>
          </a:prstGeom>
        </p:spPr>
        <p:txBody>
          <a:bodyPr wrap="square">
            <a:spAutoFit/>
          </a:bodyPr>
          <a:lstStyle/>
          <a:p>
            <a:pPr algn="just">
              <a:lnSpc>
                <a:spcPct val="150000"/>
              </a:lnSpc>
            </a:pPr>
            <a:r>
              <a:rPr lang="es-ES" sz="2000" dirty="0">
                <a:latin typeface="Myriad Pro" panose="020B0503030403020204" pitchFamily="34" charset="0"/>
              </a:rPr>
              <a:t>De manera similar, cuando se monitoriza el tráfico de la red de un lugar de trabajo, se espera patrones de tráfico de red que se obtienen de datos de varios meses o incluso años para algunas empresas. </a:t>
            </a:r>
          </a:p>
          <a:p>
            <a:pPr algn="just">
              <a:lnSpc>
                <a:spcPct val="150000"/>
              </a:lnSpc>
            </a:pPr>
            <a:r>
              <a:rPr lang="es-ES" sz="2000" dirty="0">
                <a:latin typeface="Myriad Pro" panose="020B0503030403020204" pitchFamily="34" charset="0"/>
              </a:rPr>
              <a:t>Cuando un empleado intenta descargar o cargar grandes volúmenes de datos, generará un cierto patrón en la red que podría considerarse anómalo si se desvía de la conducta habitual del empleado.</a:t>
            </a:r>
          </a:p>
          <a:p>
            <a:pPr algn="just">
              <a:lnSpc>
                <a:spcPct val="150000"/>
              </a:lnSpc>
            </a:pPr>
            <a:r>
              <a:rPr lang="es-ES" sz="2000" dirty="0">
                <a:latin typeface="Myriad Pro" panose="020B0503030403020204" pitchFamily="34" charset="0"/>
              </a:rPr>
              <a:t>Si un hacker externo decide hacer DDOS en el sitio web de la empresa (DDOS, o un ataque de denegación de servicio distribuido) cada intento se registraría como un pico inusual en tráfico de red. </a:t>
            </a:r>
          </a:p>
          <a:p>
            <a:pPr algn="just">
              <a:lnSpc>
                <a:spcPct val="150000"/>
              </a:lnSpc>
            </a:pPr>
            <a:r>
              <a:rPr lang="es-ES" sz="2000" dirty="0">
                <a:latin typeface="Myriad Pro" panose="020B0503030403020204" pitchFamily="34" charset="0"/>
              </a:rPr>
              <a:t>Todos estos picos se desvían claramente del tráfico normal y serían considerados anómalos.</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343130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77443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Casos de uso reales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390863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intrusiones</a:t>
            </a:r>
            <a:r>
              <a:rPr lang="en-US" altLang="es-ES" sz="2400" dirty="0">
                <a:latin typeface="Myriad Pro" panose="020B0503030403020204" pitchFamily="34" charset="0"/>
              </a:rPr>
              <a:t> / </a:t>
            </a:r>
            <a:r>
              <a:rPr lang="en-US" altLang="es-ES" sz="2400" dirty="0" err="1">
                <a:latin typeface="Myriad Pro" panose="020B0503030403020204" pitchFamily="34" charset="0"/>
              </a:rPr>
              <a:t>brechas</a:t>
            </a:r>
            <a:r>
              <a:rPr lang="en-US" altLang="es-ES" sz="2400" dirty="0">
                <a:latin typeface="Myriad Pro" panose="020B0503030403020204" pitchFamily="34" charset="0"/>
              </a:rPr>
              <a:t> de </a:t>
            </a:r>
            <a:r>
              <a:rPr lang="en-US" altLang="es-ES" sz="2400" dirty="0" err="1">
                <a:latin typeface="Myriad Pro" panose="020B0503030403020204" pitchFamily="34" charset="0"/>
              </a:rPr>
              <a:t>seguridad</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fraude</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a:t>
            </a:r>
            <a:r>
              <a:rPr lang="en-US" altLang="es-ES" sz="2400" dirty="0" err="1">
                <a:latin typeface="Myriad Pro" panose="020B0503030403020204" pitchFamily="34" charset="0"/>
              </a:rPr>
              <a:t>compras</a:t>
            </a:r>
            <a:r>
              <a:rPr lang="en-US" altLang="es-ES" sz="2400" dirty="0">
                <a:latin typeface="Myriad Pro" panose="020B0503030403020204" pitchFamily="34" charset="0"/>
              </a:rPr>
              <a:t> ( </a:t>
            </a:r>
            <a:r>
              <a:rPr lang="en-US" altLang="es-ES" sz="2400" dirty="0" err="1">
                <a:latin typeface="Myriad Pro" panose="020B0503030403020204" pitchFamily="34" charset="0"/>
              </a:rPr>
              <a:t>tarjetas</a:t>
            </a:r>
            <a:r>
              <a:rPr lang="en-US" altLang="es-ES" sz="2400" dirty="0">
                <a:latin typeface="Myriad Pro" panose="020B0503030403020204" pitchFamily="34" charset="0"/>
              </a:rPr>
              <a:t> de </a:t>
            </a:r>
            <a:r>
              <a:rPr lang="en-US" altLang="es-ES" sz="2400" dirty="0" err="1">
                <a:latin typeface="Myriad Pro" panose="020B0503030403020204" pitchFamily="34" charset="0"/>
              </a:rPr>
              <a:t>crédito</a:t>
            </a:r>
            <a:r>
              <a:rPr lang="en-US" altLang="es-ES" sz="2400" dirty="0">
                <a:latin typeface="Myriad Pro" panose="020B0503030403020204" pitchFamily="34" charset="0"/>
              </a:rPr>
              <a:t>)</a:t>
            </a: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Diagnóstico</a:t>
            </a:r>
            <a:r>
              <a:rPr lang="en-US" altLang="es-ES" sz="2400" dirty="0">
                <a:latin typeface="Myriad Pro" panose="020B0503030403020204" pitchFamily="34" charset="0"/>
              </a:rPr>
              <a:t> de </a:t>
            </a:r>
            <a:r>
              <a:rPr lang="en-US" altLang="es-ES" sz="2400" dirty="0" err="1">
                <a:latin typeface="Myriad Pro" panose="020B0503030403020204" pitchFamily="34" charset="0"/>
              </a:rPr>
              <a:t>enfermedades</a:t>
            </a:r>
            <a:r>
              <a:rPr lang="en-US" altLang="es-ES" sz="2400" dirty="0">
                <a:latin typeface="Myriad Pro" panose="020B0503030403020204" pitchFamily="34" charset="0"/>
              </a:rPr>
              <a:t> de </a:t>
            </a:r>
            <a:r>
              <a:rPr lang="en-US" altLang="es-ES" sz="2400" dirty="0" err="1">
                <a:latin typeface="Myriad Pro" panose="020B0503030403020204" pitchFamily="34" charset="0"/>
              </a:rPr>
              <a:t>corazón</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cancer </a:t>
            </a:r>
            <a:r>
              <a:rPr lang="en-US" altLang="es-ES" sz="2400" dirty="0" err="1">
                <a:latin typeface="Myriad Pro" panose="020B0503030403020204" pitchFamily="34" charset="0"/>
              </a:rPr>
              <a:t>mediante</a:t>
            </a:r>
            <a:r>
              <a:rPr lang="en-US" altLang="es-ES" sz="2400" dirty="0">
                <a:latin typeface="Myriad Pro" panose="020B0503030403020204" pitchFamily="34" charset="0"/>
              </a:rPr>
              <a:t> </a:t>
            </a:r>
            <a:r>
              <a:rPr lang="en-US" altLang="es-ES" sz="2400" dirty="0" err="1">
                <a:latin typeface="Myriad Pro" panose="020B0503030403020204" pitchFamily="34" charset="0"/>
              </a:rPr>
              <a:t>radiodiagnóstico</a:t>
            </a:r>
            <a:r>
              <a:rPr lang="en-US" altLang="es-ES" sz="2400" dirty="0">
                <a:latin typeface="Myriad Pro" panose="020B0503030403020204" pitchFamily="34" charset="0"/>
              </a:rPr>
              <a:t> de </a:t>
            </a:r>
            <a:r>
              <a:rPr lang="en-US" altLang="es-ES" sz="2400" dirty="0" err="1">
                <a:latin typeface="Myriad Pro" panose="020B0503030403020204" pitchFamily="34" charset="0"/>
              </a:rPr>
              <a:t>imágenes</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averías</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a:t>
            </a:r>
            <a:r>
              <a:rPr lang="en-US" altLang="es-ES" sz="2400" dirty="0" err="1">
                <a:latin typeface="Myriad Pro" panose="020B0503030403020204" pitchFamily="34" charset="0"/>
              </a:rPr>
              <a:t>máquinas</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a:latin typeface="Myriad Pro" panose="020B0503030403020204" pitchFamily="34" charset="0"/>
              </a:rPr>
              <a:t>Video </a:t>
            </a:r>
            <a:r>
              <a:rPr lang="en-US" altLang="es-ES" sz="2400" dirty="0" err="1">
                <a:latin typeface="Myriad Pro" panose="020B0503030403020204" pitchFamily="34" charset="0"/>
              </a:rPr>
              <a:t>vigilancia</a:t>
            </a:r>
            <a:r>
              <a:rPr lang="en-US" altLang="es-ES" sz="2400" dirty="0">
                <a:latin typeface="Myriad Pro" panose="020B0503030403020204" pitchFamily="34" charset="0"/>
              </a:rPr>
              <a:t> – </a:t>
            </a:r>
            <a:r>
              <a:rPr lang="en-US" altLang="es-ES" sz="2400" dirty="0" err="1">
                <a:latin typeface="Myriad Pro" panose="020B0503030403020204" pitchFamily="34" charset="0"/>
              </a:rPr>
              <a:t>Patrones</a:t>
            </a:r>
            <a:r>
              <a:rPr lang="en-US" altLang="es-ES" sz="2400" dirty="0">
                <a:latin typeface="Myriad Pro" panose="020B0503030403020204" pitchFamily="34" charset="0"/>
              </a:rPr>
              <a:t> </a:t>
            </a:r>
            <a:r>
              <a:rPr lang="en-US" altLang="es-ES" sz="2400" dirty="0" err="1">
                <a:latin typeface="Myriad Pro" panose="020B0503030403020204" pitchFamily="34" charset="0"/>
              </a:rPr>
              <a:t>anomalos</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el </a:t>
            </a:r>
            <a:r>
              <a:rPr lang="en-US" altLang="es-ES" sz="2400" dirty="0" err="1">
                <a:latin typeface="Myriad Pro" panose="020B0503030403020204" pitchFamily="34" charset="0"/>
              </a:rPr>
              <a:t>comportamiento</a:t>
            </a:r>
            <a:r>
              <a:rPr lang="en-US" altLang="es-ES" sz="2400" dirty="0">
                <a:latin typeface="Myriad Pro" panose="020B0503030403020204" pitchFamily="34" charset="0"/>
              </a:rPr>
              <a:t> </a:t>
            </a:r>
            <a:r>
              <a:rPr lang="en-US" altLang="es-ES" sz="2400" dirty="0" err="1">
                <a:latin typeface="Myriad Pro" panose="020B0503030403020204" pitchFamily="34" charset="0"/>
              </a:rPr>
              <a:t>humano</a:t>
            </a:r>
            <a:r>
              <a:rPr lang="en-US" altLang="es-ES" sz="2400" dirty="0">
                <a:latin typeface="Myriad Pro" panose="020B0503030403020204" pitchFamily="34" charset="0"/>
              </a:rPr>
              <a:t> o de </a:t>
            </a:r>
            <a:r>
              <a:rPr lang="en-US" altLang="es-ES" sz="2400" dirty="0" err="1">
                <a:latin typeface="Myriad Pro" panose="020B0503030403020204" pitchFamily="34" charset="0"/>
              </a:rPr>
              <a:t>vehículos</a:t>
            </a:r>
            <a:endParaRPr lang="en-US" altLang="es-ES" sz="2400" dirty="0">
              <a:latin typeface="Myriad Pro" panose="020B0503030403020204" pitchFamily="34" charset="0"/>
            </a:endParaRPr>
          </a:p>
        </p:txBody>
      </p:sp>
    </p:spTree>
    <p:extLst>
      <p:ext uri="{BB962C8B-B14F-4D97-AF65-F5344CB8AC3E}">
        <p14:creationId xmlns:p14="http://schemas.microsoft.com/office/powerpoint/2010/main" val="10525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77225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Tareas relacionadas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2256708"/>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anomalías es el proceso en el cual un algoritmo avanzado identifica ciertos datos o patrones de datos como anómalos.</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Estrechamente relacionadas con la detección de anomalías están las tareas de detección de valores atípicos, eliminación de ruido y detección de novedades. </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5753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AEAC75D5-A157-49A6-826A-9C3F044F30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266" y="5911558"/>
            <a:ext cx="2330672" cy="946442"/>
          </a:xfrm>
          <a:prstGeom prst="rect">
            <a:avLst/>
          </a:prstGeom>
        </p:spPr>
      </p:pic>
      <p:sp>
        <p:nvSpPr>
          <p:cNvPr id="5" name="CuadroTexto 4">
            <a:extLst>
              <a:ext uri="{FF2B5EF4-FFF2-40B4-BE49-F238E27FC236}">
                <a16:creationId xmlns:a16="http://schemas.microsoft.com/office/drawing/2014/main" id="{2341C90B-00B8-4CB1-AFE6-393F51345B31}"/>
              </a:ext>
            </a:extLst>
          </p:cNvPr>
          <p:cNvSpPr txBox="1"/>
          <p:nvPr/>
        </p:nvSpPr>
        <p:spPr>
          <a:xfrm>
            <a:off x="5625543" y="3758963"/>
            <a:ext cx="3249800" cy="400110"/>
          </a:xfrm>
          <a:prstGeom prst="rect">
            <a:avLst/>
          </a:prstGeom>
          <a:noFill/>
        </p:spPr>
        <p:txBody>
          <a:bodyPr wrap="none" rtlCol="0">
            <a:spAutoFit/>
          </a:bodyPr>
          <a:lstStyle/>
          <a:p>
            <a:r>
              <a:rPr lang="es-ES" sz="2000" dirty="0">
                <a:solidFill>
                  <a:srgbClr val="595959"/>
                </a:solidFill>
                <a:latin typeface="Myriad Pro" panose="020B0503030403020204" pitchFamily="34" charset="0"/>
              </a:rPr>
              <a:t>linkedin.com/in/jorge-capel/</a:t>
            </a:r>
          </a:p>
        </p:txBody>
      </p:sp>
      <p:sp>
        <p:nvSpPr>
          <p:cNvPr id="6" name="CuadroTexto 5">
            <a:extLst>
              <a:ext uri="{FF2B5EF4-FFF2-40B4-BE49-F238E27FC236}">
                <a16:creationId xmlns:a16="http://schemas.microsoft.com/office/drawing/2014/main" id="{08449155-8363-42A6-AF9E-8D23FEEF4500}"/>
              </a:ext>
            </a:extLst>
          </p:cNvPr>
          <p:cNvSpPr txBox="1"/>
          <p:nvPr/>
        </p:nvSpPr>
        <p:spPr>
          <a:xfrm>
            <a:off x="5625543" y="4120370"/>
            <a:ext cx="2850652" cy="400110"/>
          </a:xfrm>
          <a:prstGeom prst="rect">
            <a:avLst/>
          </a:prstGeom>
          <a:noFill/>
        </p:spPr>
        <p:txBody>
          <a:bodyPr wrap="none" rtlCol="0">
            <a:spAutoFit/>
          </a:bodyPr>
          <a:lstStyle/>
          <a:p>
            <a:r>
              <a:rPr lang="es-ES" sz="2000" dirty="0">
                <a:solidFill>
                  <a:srgbClr val="595959"/>
                </a:solidFill>
                <a:latin typeface="Myriad Pro" panose="020B0503030403020204" pitchFamily="34" charset="0"/>
              </a:rPr>
              <a:t>Jorge.capel@nunsys.com</a:t>
            </a:r>
          </a:p>
        </p:txBody>
      </p:sp>
      <p:pic>
        <p:nvPicPr>
          <p:cNvPr id="7" name="Gráfico 6">
            <a:extLst>
              <a:ext uri="{FF2B5EF4-FFF2-40B4-BE49-F238E27FC236}">
                <a16:creationId xmlns:a16="http://schemas.microsoft.com/office/drawing/2014/main" id="{0217A8EF-A938-47AE-95DD-E1389EF23A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9533" y="4195123"/>
            <a:ext cx="260622" cy="260622"/>
          </a:xfrm>
          <a:prstGeom prst="rect">
            <a:avLst/>
          </a:prstGeom>
        </p:spPr>
      </p:pic>
      <p:pic>
        <p:nvPicPr>
          <p:cNvPr id="8" name="Gráfico 7">
            <a:extLst>
              <a:ext uri="{FF2B5EF4-FFF2-40B4-BE49-F238E27FC236}">
                <a16:creationId xmlns:a16="http://schemas.microsoft.com/office/drawing/2014/main" id="{01D9F564-589A-408B-8683-0FF816CF84E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9533" y="3828707"/>
            <a:ext cx="228045" cy="260621"/>
          </a:xfrm>
          <a:prstGeom prst="rect">
            <a:avLst/>
          </a:prstGeom>
        </p:spPr>
      </p:pic>
      <p:pic>
        <p:nvPicPr>
          <p:cNvPr id="9" name="Gráfico 8">
            <a:extLst>
              <a:ext uri="{FF2B5EF4-FFF2-40B4-BE49-F238E27FC236}">
                <a16:creationId xmlns:a16="http://schemas.microsoft.com/office/drawing/2014/main" id="{4CB24656-2E08-4401-AC82-29DB78FE84C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9533" y="3479404"/>
            <a:ext cx="170467" cy="272748"/>
          </a:xfrm>
          <a:prstGeom prst="rect">
            <a:avLst/>
          </a:prstGeom>
        </p:spPr>
      </p:pic>
      <p:sp>
        <p:nvSpPr>
          <p:cNvPr id="10" name="CuadroTexto 9">
            <a:extLst>
              <a:ext uri="{FF2B5EF4-FFF2-40B4-BE49-F238E27FC236}">
                <a16:creationId xmlns:a16="http://schemas.microsoft.com/office/drawing/2014/main" id="{A02ECC85-2EDA-47DF-B2F3-A10C990A4CDE}"/>
              </a:ext>
            </a:extLst>
          </p:cNvPr>
          <p:cNvSpPr txBox="1"/>
          <p:nvPr/>
        </p:nvSpPr>
        <p:spPr>
          <a:xfrm>
            <a:off x="5645166" y="3397556"/>
            <a:ext cx="1531188" cy="400110"/>
          </a:xfrm>
          <a:prstGeom prst="rect">
            <a:avLst/>
          </a:prstGeom>
          <a:noFill/>
        </p:spPr>
        <p:txBody>
          <a:bodyPr wrap="none" rtlCol="0">
            <a:spAutoFit/>
          </a:bodyPr>
          <a:lstStyle/>
          <a:p>
            <a:pPr lvl="0"/>
            <a:r>
              <a:rPr lang="is-IS" sz="2000" dirty="0">
                <a:solidFill>
                  <a:prstClr val="black">
                    <a:lumMod val="65000"/>
                    <a:lumOff val="35000"/>
                  </a:prstClr>
                </a:solidFill>
                <a:latin typeface="Myriad Pro" panose="020B0503030403020204" pitchFamily="34" charset="0"/>
              </a:rPr>
              <a:t>625 34 67 70</a:t>
            </a:r>
          </a:p>
        </p:txBody>
      </p:sp>
      <p:sp>
        <p:nvSpPr>
          <p:cNvPr id="12" name="CuadroTexto 11">
            <a:extLst>
              <a:ext uri="{FF2B5EF4-FFF2-40B4-BE49-F238E27FC236}">
                <a16:creationId xmlns:a16="http://schemas.microsoft.com/office/drawing/2014/main" id="{6F89B299-9D4A-4601-B45F-003DB1DCA1BF}"/>
              </a:ext>
            </a:extLst>
          </p:cNvPr>
          <p:cNvSpPr txBox="1"/>
          <p:nvPr/>
        </p:nvSpPr>
        <p:spPr>
          <a:xfrm>
            <a:off x="5139266" y="2121617"/>
            <a:ext cx="5006683" cy="1138773"/>
          </a:xfrm>
          <a:prstGeom prst="rect">
            <a:avLst/>
          </a:prstGeom>
          <a:noFill/>
        </p:spPr>
        <p:txBody>
          <a:bodyPr wrap="square" rtlCol="0">
            <a:spAutoFit/>
          </a:bodyPr>
          <a:lstStyle/>
          <a:p>
            <a:r>
              <a:rPr lang="es-ES" sz="2800" b="1" dirty="0">
                <a:solidFill>
                  <a:srgbClr val="CC0066"/>
                </a:solidFill>
                <a:latin typeface="Myriad Pro" panose="020B0503030403020204" pitchFamily="34" charset="0"/>
              </a:rPr>
              <a:t>Jorge Capel Planells</a:t>
            </a:r>
          </a:p>
          <a:p>
            <a:r>
              <a:rPr lang="es-ES" sz="2000" dirty="0">
                <a:solidFill>
                  <a:prstClr val="black">
                    <a:lumMod val="65000"/>
                    <a:lumOff val="35000"/>
                  </a:prstClr>
                </a:solidFill>
                <a:highlight>
                  <a:srgbClr val="FFFF00"/>
                </a:highlight>
                <a:latin typeface="Myriad Pro" panose="020B0503030403020204" pitchFamily="34" charset="0"/>
              </a:rPr>
              <a:t>Responsable técnico SmartCity</a:t>
            </a:r>
          </a:p>
          <a:p>
            <a:r>
              <a:rPr lang="es-ES" sz="2000" dirty="0">
                <a:solidFill>
                  <a:prstClr val="black">
                    <a:lumMod val="65000"/>
                    <a:lumOff val="35000"/>
                  </a:prstClr>
                </a:solidFill>
                <a:highlight>
                  <a:srgbClr val="FFFF00"/>
                </a:highlight>
                <a:latin typeface="Myriad Pro" panose="020B0503030403020204" pitchFamily="34" charset="0"/>
              </a:rPr>
              <a:t> &amp; Arquitectura de Soluciones</a:t>
            </a:r>
          </a:p>
        </p:txBody>
      </p:sp>
      <p:pic>
        <p:nvPicPr>
          <p:cNvPr id="2050" name="Picture 2" descr="image185965">
            <a:extLst>
              <a:ext uri="{FF2B5EF4-FFF2-40B4-BE49-F238E27FC236}">
                <a16:creationId xmlns:a16="http://schemas.microsoft.com/office/drawing/2014/main" id="{020E25D2-A828-403E-AEDA-00297E6E13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4227" y="2240661"/>
            <a:ext cx="2215084" cy="221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25795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1645450"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Outliers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5333063"/>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valores atípicos es una técnica que tiene como objetivo detectar valores atípicos anómalos dentro de un conjunto de datos.</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Existen tres métodos que se pueden aplicar a esta situación :</a:t>
            </a:r>
          </a:p>
          <a:p>
            <a:pPr algn="just">
              <a:lnSpc>
                <a:spcPct val="119000"/>
              </a:lnSpc>
            </a:pPr>
            <a:endParaRPr lang="es-ES" sz="2400" dirty="0">
              <a:latin typeface="Myriad Pro" panose="020B0503030403020204" pitchFamily="34" charset="0"/>
            </a:endParaRP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Entrenar modelo solo en datos normales </a:t>
            </a:r>
            <a:r>
              <a:rPr lang="es-ES" sz="2400" dirty="0">
                <a:latin typeface="Myriad Pro" panose="020B0503030403020204" pitchFamily="34" charset="0"/>
              </a:rPr>
              <a:t>para identificar anomalías por un alto error de reconstrucción</a:t>
            </a: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Modelar una distribución de probabilidad </a:t>
            </a:r>
            <a:r>
              <a:rPr lang="es-ES" sz="2400" dirty="0">
                <a:latin typeface="Myriad Pro" panose="020B0503030403020204" pitchFamily="34" charset="0"/>
              </a:rPr>
              <a:t>en la que las anomalías se etiquetan en función de su asociación con probabilidades realmente bajas</a:t>
            </a: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Entrenar un modelo para reconocer anomalías </a:t>
            </a:r>
            <a:r>
              <a:rPr lang="es-ES" sz="2400" dirty="0">
                <a:latin typeface="Myriad Pro" panose="020B0503030403020204" pitchFamily="34" charset="0"/>
              </a:rPr>
              <a:t>enseñándole lo que un aspecto de la anomalía y el aspecto de un punto normal.</a:t>
            </a:r>
          </a:p>
          <a:p>
            <a:pPr algn="just">
              <a:lnSpc>
                <a:spcPct val="119000"/>
              </a:lnSpc>
            </a:pP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1978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2884316"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Noise</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Removal</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136574"/>
            <a:ext cx="10383441" cy="2696187"/>
          </a:xfrm>
          <a:prstGeom prst="rect">
            <a:avLst/>
          </a:prstGeom>
        </p:spPr>
        <p:txBody>
          <a:bodyPr wrap="square">
            <a:spAutoFit/>
          </a:bodyPr>
          <a:lstStyle/>
          <a:p>
            <a:pPr algn="just">
              <a:lnSpc>
                <a:spcPct val="119000"/>
              </a:lnSpc>
            </a:pPr>
            <a:r>
              <a:rPr lang="es-ES" sz="2400" dirty="0">
                <a:latin typeface="Myriad Pro" panose="020B0503030403020204" pitchFamily="34" charset="0"/>
              </a:rPr>
              <a:t>Imagina que estás en una fiesta y estás hablando con tu amigo. Hay mucho</a:t>
            </a:r>
          </a:p>
          <a:p>
            <a:pPr algn="just">
              <a:lnSpc>
                <a:spcPct val="119000"/>
              </a:lnSpc>
            </a:pPr>
            <a:r>
              <a:rPr lang="es-ES" sz="2400" dirty="0">
                <a:latin typeface="Myriad Pro" panose="020B0503030403020204" pitchFamily="34" charset="0"/>
              </a:rPr>
              <a:t>ruido de fondo, pero tu cerebro se enfoca en la voz de tu amigo y la aísla porque</a:t>
            </a:r>
          </a:p>
          <a:p>
            <a:pPr algn="just">
              <a:lnSpc>
                <a:spcPct val="119000"/>
              </a:lnSpc>
            </a:pPr>
            <a:r>
              <a:rPr lang="es-ES" sz="2400" dirty="0">
                <a:latin typeface="Myriad Pro" panose="020B0503030403020204" pitchFamily="34" charset="0"/>
              </a:rPr>
              <a:t>eso es lo que quieres escuchar. </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De manera similar, podemos emplear técnicas de eliminación de ruido en los datos originales para que el modelo aprenda de una manera eficiente</a:t>
            </a:r>
          </a:p>
        </p:txBody>
      </p:sp>
    </p:spTree>
    <p:extLst>
      <p:ext uri="{BB962C8B-B14F-4D97-AF65-F5344CB8AC3E}">
        <p14:creationId xmlns:p14="http://schemas.microsoft.com/office/powerpoint/2010/main" val="74530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450240"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Novelty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4014625"/>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novedades es muy similar a la detección de valores atípicos. </a:t>
            </a:r>
          </a:p>
          <a:p>
            <a:pPr algn="just">
              <a:lnSpc>
                <a:spcPct val="119000"/>
              </a:lnSpc>
            </a:pPr>
            <a:r>
              <a:rPr lang="es-ES" sz="2400" dirty="0">
                <a:latin typeface="Myriad Pro" panose="020B0503030403020204" pitchFamily="34" charset="0"/>
              </a:rPr>
              <a:t>En este caso, una novedad es un dato fuera del conjunto de entrenamiento. </a:t>
            </a:r>
          </a:p>
          <a:p>
            <a:pPr algn="just">
              <a:lnSpc>
                <a:spcPct val="119000"/>
              </a:lnSpc>
            </a:pPr>
            <a:r>
              <a:rPr lang="es-ES" sz="2400" dirty="0">
                <a:latin typeface="Myriad Pro" panose="020B0503030403020204" pitchFamily="34" charset="0"/>
              </a:rPr>
              <a:t>La diferencia clave entre la novedad y detección de valores atípicos es que en la detección de valores atípicos, el trabajo del modelo es determinar qué es una anomalía dentro del conjunto de datos de entrenamiento. </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En la detección de novedades, el modelo aprende qué es un punto de datos normal y qué no, y trata de clasificar las anomalías en un nuevo conjunto de datos que nunca ha visto antes.</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421267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905209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Diferentes estilos para la detección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4585871"/>
          </a:xfrm>
          <a:prstGeom prst="rect">
            <a:avLst/>
          </a:prstGeom>
        </p:spPr>
        <p:txBody>
          <a:bodyPr wrap="square">
            <a:spAutoFit/>
          </a:bodyPr>
          <a:lstStyle/>
          <a:p>
            <a:r>
              <a:rPr lang="es-ES" sz="2800" dirty="0">
                <a:latin typeface="Myriad Pro" panose="020B0503030403020204" pitchFamily="34" charset="0"/>
              </a:rPr>
              <a:t>• </a:t>
            </a:r>
            <a:r>
              <a:rPr lang="es-ES" sz="2800" b="1" dirty="0" err="1">
                <a:latin typeface="Myriad Pro" panose="020B0503030403020204" pitchFamily="34" charset="0"/>
              </a:rPr>
              <a:t>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sz="2000" dirty="0">
                <a:latin typeface="Myriad Pro" panose="020B0503030403020204" pitchFamily="34" charset="0"/>
              </a:rPr>
              <a:t>Los datos están etiquetas tanto los datos normales como las anomalías</a:t>
            </a:r>
          </a:p>
          <a:p>
            <a:endParaRPr lang="es-ES" sz="2000" dirty="0">
              <a:latin typeface="Myriad Pro" panose="020B0503030403020204" pitchFamily="34" charset="0"/>
            </a:endParaRPr>
          </a:p>
          <a:p>
            <a:r>
              <a:rPr lang="es-ES" sz="2800" dirty="0">
                <a:latin typeface="Myriad Pro" panose="020B0503030403020204" pitchFamily="34" charset="0"/>
              </a:rPr>
              <a:t>• </a:t>
            </a:r>
            <a:r>
              <a:rPr lang="es-ES" sz="2800" b="1" dirty="0" err="1">
                <a:latin typeface="Myriad Pro" panose="020B0503030403020204" pitchFamily="34" charset="0"/>
              </a:rPr>
              <a:t>Semi-supervised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sz="2000" dirty="0">
                <a:latin typeface="Myriad Pro" panose="020B0503030403020204" pitchFamily="34" charset="0"/>
              </a:rPr>
              <a:t>Solo los datos normales están etiquetados</a:t>
            </a:r>
          </a:p>
          <a:p>
            <a:endParaRPr lang="es-ES" sz="2800" b="1" dirty="0">
              <a:latin typeface="Myriad Pro" panose="020B0503030403020204" pitchFamily="34" charset="0"/>
            </a:endParaRPr>
          </a:p>
          <a:p>
            <a:r>
              <a:rPr lang="es-ES" sz="2800" dirty="0">
                <a:latin typeface="Myriad Pro" panose="020B0503030403020204" pitchFamily="34" charset="0"/>
              </a:rPr>
              <a:t>• </a:t>
            </a:r>
            <a:r>
              <a:rPr lang="es-ES" sz="2800" b="1" dirty="0" err="1">
                <a:latin typeface="Myriad Pro" panose="020B0503030403020204" pitchFamily="34" charset="0"/>
              </a:rPr>
              <a:t>Unsupervised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kern="1400" dirty="0">
                <a:solidFill>
                  <a:srgbClr val="000000"/>
                </a:solidFill>
                <a:latin typeface="Myriad Pro" panose="020B0503030403020204" pitchFamily="34" charset="0"/>
              </a:rPr>
              <a:t>L</a:t>
            </a:r>
            <a:r>
              <a:rPr lang="es-ES" kern="1400" dirty="0">
                <a:solidFill>
                  <a:srgbClr val="000000"/>
                </a:solidFill>
                <a:latin typeface="Myriad Pro" panose="020B0503030403020204" pitchFamily="34" charset="0"/>
              </a:rPr>
              <a:t>os datos no están etiquetados. Se parte de la premisa son muy poco probables comparadas con los datos normales</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5349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5755358"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4195892"/>
          </a:xfrm>
          <a:prstGeom prst="rect">
            <a:avLst/>
          </a:prstGeom>
        </p:spPr>
        <p:txBody>
          <a:bodyPr wrap="square">
            <a:spAutoFit/>
          </a:bodyPr>
          <a:lstStyle/>
          <a:p>
            <a:r>
              <a:rPr lang="es-ES" sz="2000" dirty="0">
                <a:latin typeface="Myriad Pro" panose="020B0503030403020204" pitchFamily="34" charset="0"/>
              </a:rPr>
              <a:t>Es una técnica en la que los datos de entrenamiento tienen etiquetas tanto para anomalías como para puntos de datos normales. </a:t>
            </a:r>
          </a:p>
          <a:p>
            <a:endParaRPr lang="es-ES" sz="2000" dirty="0">
              <a:latin typeface="Myriad Pro" panose="020B0503030403020204" pitchFamily="34" charset="0"/>
            </a:endParaRPr>
          </a:p>
          <a:p>
            <a:r>
              <a:rPr lang="es-ES" sz="2000" dirty="0">
                <a:latin typeface="Myriad Pro" panose="020B0503030403020204" pitchFamily="34" charset="0"/>
              </a:rPr>
              <a:t>Básicamente, le dices al modelo durante el proceso de entrenamiento si un punto de datos es una anomalía o no. </a:t>
            </a:r>
          </a:p>
          <a:p>
            <a:endParaRPr lang="es-ES" sz="2000" dirty="0">
              <a:latin typeface="Myriad Pro" panose="020B0503030403020204" pitchFamily="34" charset="0"/>
            </a:endParaRPr>
          </a:p>
          <a:p>
            <a:r>
              <a:rPr lang="es-ES" sz="2000" dirty="0">
                <a:latin typeface="Myriad Pro" panose="020B0503030403020204" pitchFamily="34" charset="0"/>
              </a:rPr>
              <a:t>Desafortunadamente, este no es lo más método más práctico y eficiente, especialmente porque es necesario procesar todo el conjunto de datos y clasificar/etiquetar todos los datos. </a:t>
            </a:r>
          </a:p>
          <a:p>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Dado que la detección supervisada de anomalías es básicamente un tipo de tarea de clasificación binaria,  es decir , los datos deben categorizarse como normales o anómalos, se puede usar cualquier modelo de clasificación para la tarea, aunque el rendimiento depende del modelo utilizado</a:t>
            </a:r>
            <a:endParaRPr lang="es-ES" sz="28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4272518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95889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Semi - </a:t>
            </a:r>
            <a:r>
              <a:rPr lang="es-ES" sz="3200" b="1" dirty="0" err="1">
                <a:solidFill>
                  <a:srgbClr val="E6007E"/>
                </a:solidFill>
                <a:latin typeface="Myriad Pro" panose="020B0503030403020204" pitchFamily="34" charset="0"/>
              </a:rPr>
              <a:t>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734227"/>
          </a:xfrm>
          <a:prstGeom prst="rect">
            <a:avLst/>
          </a:prstGeom>
        </p:spPr>
        <p:txBody>
          <a:bodyPr wrap="square">
            <a:spAutoFit/>
          </a:bodyPr>
          <a:lstStyle/>
          <a:p>
            <a:pPr>
              <a:lnSpc>
                <a:spcPct val="150000"/>
              </a:lnSpc>
            </a:pPr>
            <a:r>
              <a:rPr lang="es-ES" sz="2000" dirty="0">
                <a:latin typeface="Myriad Pro" panose="020B0503030403020204" pitchFamily="34" charset="0"/>
              </a:rPr>
              <a:t>Implica etiquetar parcialmente los datos de entrenamiento.  En el contexto de la detección de anomalías, este puede ser un caso en el que solo los datos normales están etiquetados.</a:t>
            </a:r>
          </a:p>
          <a:p>
            <a:pPr>
              <a:lnSpc>
                <a:spcPct val="150000"/>
              </a:lnSpc>
            </a:pPr>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Idealmente, el modelo aprenderá cómo se ven los datos normales, de modo que el modelo puede marcar puntos de datos anómalos como anomalías, ya que difieren de los datos normales</a:t>
            </a:r>
          </a:p>
          <a:p>
            <a:pPr>
              <a:lnSpc>
                <a:spcPct val="150000"/>
              </a:lnSpc>
            </a:pPr>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Ejemplos de modelos que pueden utilizar el aprendizaje </a:t>
            </a:r>
            <a:r>
              <a:rPr lang="es-ES" sz="2000" dirty="0" err="1">
                <a:latin typeface="Myriad Pro" panose="020B0503030403020204" pitchFamily="34" charset="0"/>
              </a:rPr>
              <a:t>semisupervisado</a:t>
            </a:r>
            <a:r>
              <a:rPr lang="es-ES" sz="2000" dirty="0">
                <a:latin typeface="Myriad Pro" panose="020B0503030403020204" pitchFamily="34" charset="0"/>
              </a:rPr>
              <a:t> para la detección de anomalías son los </a:t>
            </a:r>
            <a:r>
              <a:rPr lang="es-ES" sz="2000" dirty="0" err="1">
                <a:latin typeface="Myriad Pro" panose="020B0503030403020204" pitchFamily="34" charset="0"/>
              </a:rPr>
              <a:t>autoencoders</a:t>
            </a:r>
            <a:endParaRPr lang="es-ES" sz="28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578199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276334"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Unsupervised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354636"/>
          </a:xfrm>
          <a:prstGeom prst="rect">
            <a:avLst/>
          </a:prstGeom>
        </p:spPr>
        <p:txBody>
          <a:bodyPr wrap="square">
            <a:spAutoFit/>
          </a:bodyPr>
          <a:lstStyle/>
          <a:p>
            <a:pPr>
              <a:lnSpc>
                <a:spcPct val="150000"/>
              </a:lnSpc>
            </a:pPr>
            <a:r>
              <a:rPr lang="es-ES" sz="2400" kern="1400" dirty="0">
                <a:solidFill>
                  <a:srgbClr val="000000"/>
                </a:solidFill>
                <a:latin typeface="Myriad Pro" panose="020B0503030403020204" pitchFamily="34" charset="0"/>
              </a:rPr>
              <a:t>Implica entrenar al modelo con datos no etiquetados. </a:t>
            </a:r>
          </a:p>
          <a:p>
            <a:pPr>
              <a:lnSpc>
                <a:spcPct val="150000"/>
              </a:lnSpc>
            </a:pPr>
            <a:r>
              <a:rPr lang="es-ES" sz="2400" kern="1400" dirty="0">
                <a:solidFill>
                  <a:srgbClr val="000000"/>
                </a:solidFill>
                <a:latin typeface="Myriad Pro" panose="020B0503030403020204" pitchFamily="34" charset="0"/>
              </a:rPr>
              <a:t>Después del proceso de entrenamiento, se espera que el modelo sepa qué datos son normales y qué datos son anómalos dentro del conjunto de datos.</a:t>
            </a:r>
          </a:p>
          <a:p>
            <a:pPr>
              <a:lnSpc>
                <a:spcPct val="150000"/>
              </a:lnSpc>
            </a:pPr>
            <a:r>
              <a:rPr lang="es-ES" sz="2400" kern="1400" dirty="0">
                <a:solidFill>
                  <a:srgbClr val="000000"/>
                </a:solidFill>
                <a:latin typeface="Myriad Pro" panose="020B0503030403020204" pitchFamily="34" charset="0"/>
              </a:rPr>
              <a:t>Se parte de la premisa son muy poco probables comparadas con los datos normales</a:t>
            </a:r>
            <a:endParaRPr lang="es-ES" sz="3200" kern="1400" dirty="0">
              <a:solidFill>
                <a:srgbClr val="000000"/>
              </a:solidFill>
              <a:latin typeface="Myriad Pro" panose="020B0503030403020204" pitchFamily="34" charset="0"/>
            </a:endParaRPr>
          </a:p>
          <a:p>
            <a:pPr>
              <a:lnSpc>
                <a:spcPct val="150000"/>
              </a:lnSpc>
            </a:pPr>
            <a:endParaRPr lang="es-ES" sz="2400" kern="1400" dirty="0">
              <a:solidFill>
                <a:srgbClr val="000000"/>
              </a:solidFill>
              <a:latin typeface="Myriad Pro" panose="020B0503030403020204" pitchFamily="34" charset="0"/>
            </a:endParaRPr>
          </a:p>
          <a:p>
            <a:pPr>
              <a:lnSpc>
                <a:spcPct val="150000"/>
              </a:lnSpc>
            </a:pPr>
            <a:r>
              <a:rPr lang="es-ES" sz="2400" kern="1400" dirty="0">
                <a:solidFill>
                  <a:srgbClr val="000000"/>
                </a:solidFill>
                <a:latin typeface="Myriad Pro" panose="020B0503030403020204" pitchFamily="34" charset="0"/>
              </a:rPr>
              <a:t>Normalmente se utilizan técnicas de </a:t>
            </a:r>
            <a:r>
              <a:rPr lang="es-ES" sz="2400" kern="1400" dirty="0" err="1">
                <a:solidFill>
                  <a:srgbClr val="000000"/>
                </a:solidFill>
                <a:latin typeface="Myriad Pro" panose="020B0503030403020204" pitchFamily="34" charset="0"/>
              </a:rPr>
              <a:t>clusterización</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11703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908634"/>
          </a:xfrm>
          <a:prstGeom prst="rect">
            <a:avLst/>
          </a:prstGeom>
        </p:spPr>
        <p:txBody>
          <a:bodyPr wrap="square">
            <a:spAutoFit/>
          </a:bodyPr>
          <a:lstStyle/>
          <a:p>
            <a:pPr>
              <a:lnSpc>
                <a:spcPct val="150000"/>
              </a:lnSpc>
            </a:pPr>
            <a:r>
              <a:rPr lang="es-ES" sz="2400" kern="1400" dirty="0">
                <a:solidFill>
                  <a:srgbClr val="000000"/>
                </a:solidFill>
                <a:latin typeface="Myriad Pro" panose="020B0503030403020204" pitchFamily="34" charset="0"/>
              </a:rPr>
              <a:t>Existen dos tipos bien diferenciados para detectar anomalías en los datos. Por una parte están los </a:t>
            </a:r>
            <a:r>
              <a:rPr lang="es-ES" sz="2400" b="1" kern="1400" dirty="0">
                <a:solidFill>
                  <a:srgbClr val="000000"/>
                </a:solidFill>
                <a:latin typeface="Myriad Pro" panose="020B0503030403020204" pitchFamily="34" charset="0"/>
              </a:rPr>
              <a:t>métodos estadísticos tradicionales </a:t>
            </a:r>
            <a:r>
              <a:rPr lang="es-ES" sz="2400" kern="1400" dirty="0">
                <a:solidFill>
                  <a:srgbClr val="000000"/>
                </a:solidFill>
                <a:latin typeface="Myriad Pro" panose="020B0503030403020204" pitchFamily="34" charset="0"/>
              </a:rPr>
              <a:t>y por otra parte la </a:t>
            </a:r>
            <a:r>
              <a:rPr lang="es-ES" sz="2400" b="1" kern="1400" dirty="0">
                <a:solidFill>
                  <a:srgbClr val="000000"/>
                </a:solidFill>
                <a:latin typeface="Myriad Pro" panose="020B0503030403020204" pitchFamily="34" charset="0"/>
              </a:rPr>
              <a:t>inteligencia artificial</a:t>
            </a:r>
            <a:r>
              <a:rPr lang="es-ES" sz="2400" kern="1400" dirty="0">
                <a:solidFill>
                  <a:srgbClr val="000000"/>
                </a:solidFill>
                <a:latin typeface="Myriad Pro" panose="020B0503030403020204" pitchFamily="34" charset="0"/>
              </a:rPr>
              <a:t>.</a:t>
            </a:r>
          </a:p>
          <a:p>
            <a:pPr>
              <a:lnSpc>
                <a:spcPct val="150000"/>
              </a:lnSpc>
            </a:pPr>
            <a:endParaRPr lang="es-ES" sz="2400" kern="1400" dirty="0">
              <a:solidFill>
                <a:srgbClr val="000000"/>
              </a:solidFill>
              <a:latin typeface="Myriad Pro" panose="020B0503030403020204" pitchFamily="34" charset="0"/>
            </a:endParaRPr>
          </a:p>
          <a:p>
            <a:pPr>
              <a:lnSpc>
                <a:spcPct val="150000"/>
              </a:lnSpc>
            </a:pPr>
            <a:r>
              <a:rPr lang="es-ES" sz="2400" b="1" kern="1400" dirty="0">
                <a:solidFill>
                  <a:srgbClr val="000000"/>
                </a:solidFill>
                <a:latin typeface="Myriad Pro" panose="020B0503030403020204" pitchFamily="34" charset="0"/>
              </a:rPr>
              <a:t>Métodos estadísticos ( Simple </a:t>
            </a:r>
            <a:r>
              <a:rPr lang="es-ES" sz="2400" b="1" kern="1400" dirty="0" err="1">
                <a:solidFill>
                  <a:srgbClr val="000000"/>
                </a:solidFill>
                <a:latin typeface="Myriad Pro" panose="020B0503030403020204" pitchFamily="34" charset="0"/>
              </a:rPr>
              <a:t>Statistical</a:t>
            </a:r>
            <a:r>
              <a:rPr lang="es-ES" sz="2400" b="1" kern="1400" dirty="0">
                <a:solidFill>
                  <a:srgbClr val="000000"/>
                </a:solidFill>
                <a:latin typeface="Myriad Pro" panose="020B0503030403020204" pitchFamily="34" charset="0"/>
              </a:rPr>
              <a:t> </a:t>
            </a:r>
            <a:r>
              <a:rPr lang="es-ES" sz="2400" b="1" kern="1400" dirty="0" err="1">
                <a:solidFill>
                  <a:srgbClr val="000000"/>
                </a:solidFill>
                <a:latin typeface="Myriad Pro" panose="020B0503030403020204" pitchFamily="34" charset="0"/>
              </a:rPr>
              <a:t>Methods</a:t>
            </a:r>
            <a:r>
              <a:rPr lang="es-ES" sz="2400" b="1" kern="1400" dirty="0">
                <a:solidFill>
                  <a:srgbClr val="000000"/>
                </a:solidFill>
                <a:latin typeface="Myriad Pro" panose="020B0503030403020204" pitchFamily="34" charset="0"/>
              </a:rPr>
              <a:t>)</a:t>
            </a: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Point </a:t>
            </a:r>
            <a:r>
              <a:rPr lang="es-ES" sz="2400" kern="1400" dirty="0" err="1">
                <a:solidFill>
                  <a:srgbClr val="000000"/>
                </a:solidFill>
                <a:latin typeface="Myriad Pro" panose="020B0503030403020204" pitchFamily="34" charset="0"/>
              </a:rPr>
              <a:t>Anomalies</a:t>
            </a:r>
            <a:r>
              <a:rPr lang="es-ES" sz="2400" kern="1400" dirty="0">
                <a:solidFill>
                  <a:srgbClr val="000000"/>
                </a:solidFill>
                <a:latin typeface="Myriad Pro" panose="020B0503030403020204" pitchFamily="34" charset="0"/>
              </a:rPr>
              <a:t> (</a:t>
            </a:r>
            <a:r>
              <a:rPr lang="es-ES" dirty="0"/>
              <a:t>mean, median, </a:t>
            </a:r>
            <a:r>
              <a:rPr lang="es-ES" dirty="0" err="1"/>
              <a:t>mode</a:t>
            </a:r>
            <a:r>
              <a:rPr lang="es-ES" dirty="0"/>
              <a:t>, and </a:t>
            </a:r>
            <a:r>
              <a:rPr lang="es-ES" dirty="0" err="1"/>
              <a:t>quantiles</a:t>
            </a:r>
            <a:r>
              <a:rPr lang="es-ES" dirty="0"/>
              <a:t>)</a:t>
            </a:r>
            <a:endParaRPr lang="es-ES" sz="2400"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Low </a:t>
            </a:r>
            <a:r>
              <a:rPr lang="es-ES" sz="2400" kern="1400" dirty="0" err="1">
                <a:solidFill>
                  <a:srgbClr val="000000"/>
                </a:solidFill>
                <a:latin typeface="Myriad Pro" panose="020B0503030403020204" pitchFamily="34" charset="0"/>
              </a:rPr>
              <a:t>pass</a:t>
            </a:r>
            <a:r>
              <a:rPr lang="es-ES" sz="2400" kern="1400" dirty="0">
                <a:solidFill>
                  <a:srgbClr val="000000"/>
                </a:solidFill>
                <a:latin typeface="Myriad Pro" panose="020B0503030403020204" pitchFamily="34" charset="0"/>
              </a:rPr>
              <a:t> </a:t>
            </a:r>
            <a:r>
              <a:rPr lang="es-ES" sz="2400" kern="1400" dirty="0" err="1">
                <a:solidFill>
                  <a:srgbClr val="000000"/>
                </a:solidFill>
                <a:latin typeface="Myriad Pro" panose="020B0503030403020204" pitchFamily="34" charset="0"/>
              </a:rPr>
              <a:t>filter</a:t>
            </a:r>
            <a:r>
              <a:rPr lang="es-ES" sz="2400" kern="1400" dirty="0">
                <a:solidFill>
                  <a:srgbClr val="000000"/>
                </a:solidFill>
                <a:latin typeface="Myriad Pro" panose="020B0503030403020204" pitchFamily="34" charset="0"/>
              </a:rPr>
              <a:t> (</a:t>
            </a:r>
            <a:r>
              <a:rPr lang="es-ES" dirty="0" err="1"/>
              <a:t>rolling</a:t>
            </a:r>
            <a:r>
              <a:rPr lang="es-ES" dirty="0"/>
              <a:t> </a:t>
            </a:r>
            <a:r>
              <a:rPr lang="es-ES" dirty="0" err="1"/>
              <a:t>window</a:t>
            </a:r>
            <a:r>
              <a:rPr lang="es-ES" dirty="0"/>
              <a:t>)</a:t>
            </a:r>
            <a:endParaRPr lang="es-ES" sz="2400"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Kalman </a:t>
            </a:r>
            <a:r>
              <a:rPr lang="es-ES" sz="2400" kern="1400" dirty="0" err="1">
                <a:solidFill>
                  <a:srgbClr val="000000"/>
                </a:solidFill>
                <a:latin typeface="Myriad Pro" panose="020B0503030403020204" pitchFamily="34" charset="0"/>
              </a:rPr>
              <a:t>filter</a:t>
            </a:r>
            <a:r>
              <a:rPr lang="es-ES" sz="2400" kern="1400" dirty="0">
                <a:solidFill>
                  <a:srgbClr val="000000"/>
                </a:solidFill>
                <a:latin typeface="Myriad Pro" panose="020B0503030403020204" pitchFamily="34" charset="0"/>
              </a:rPr>
              <a:t> </a:t>
            </a:r>
            <a:endParaRPr lang="es-ES" sz="800" kern="1400" dirty="0">
              <a:solidFill>
                <a:srgbClr val="000000"/>
              </a:solidFill>
              <a:latin typeface="Myriad Pro" panose="020B0503030403020204" pitchFamily="34" charset="0"/>
            </a:endParaRPr>
          </a:p>
        </p:txBody>
      </p:sp>
      <p:sp>
        <p:nvSpPr>
          <p:cNvPr id="2" name="Rectángulo 1">
            <a:extLst>
              <a:ext uri="{FF2B5EF4-FFF2-40B4-BE49-F238E27FC236}">
                <a16:creationId xmlns:a16="http://schemas.microsoft.com/office/drawing/2014/main" id="{13E0C165-8D6B-408C-B367-C045FAEADA8F}"/>
              </a:ext>
            </a:extLst>
          </p:cNvPr>
          <p:cNvSpPr/>
          <p:nvPr/>
        </p:nvSpPr>
        <p:spPr>
          <a:xfrm>
            <a:off x="358066" y="5366134"/>
            <a:ext cx="11475867" cy="1292598"/>
          </a:xfrm>
          <a:prstGeom prst="rect">
            <a:avLst/>
          </a:prstGeom>
        </p:spPr>
        <p:txBody>
          <a:bodyPr wrap="square">
            <a:spAutoFit/>
          </a:bodyPr>
          <a:lstStyle/>
          <a:p>
            <a:pPr>
              <a:lnSpc>
                <a:spcPct val="150000"/>
              </a:lnSpc>
            </a:pPr>
            <a:r>
              <a:rPr lang="es-ES" kern="1400" dirty="0">
                <a:solidFill>
                  <a:srgbClr val="000000"/>
                </a:solidFill>
                <a:latin typeface="Myriad Pro" panose="020B0503030403020204" pitchFamily="34" charset="0"/>
                <a:hlinkClick r:id="rId2"/>
              </a:rPr>
              <a:t>https://blogs.oracle.com/ai-and-datascience/post/introduction-to-anomaly-detection</a:t>
            </a:r>
            <a:endParaRPr lang="es-ES" kern="1400" dirty="0">
              <a:solidFill>
                <a:srgbClr val="000000"/>
              </a:solidFill>
              <a:latin typeface="Myriad Pro" panose="020B0503030403020204" pitchFamily="34" charset="0"/>
            </a:endParaRPr>
          </a:p>
          <a:p>
            <a:pPr>
              <a:lnSpc>
                <a:spcPct val="150000"/>
              </a:lnSpc>
            </a:pPr>
            <a:r>
              <a:rPr lang="es-ES" kern="1400" dirty="0">
                <a:solidFill>
                  <a:srgbClr val="000000"/>
                </a:solidFill>
                <a:latin typeface="Myriad Pro" panose="020B0503030403020204" pitchFamily="34" charset="0"/>
                <a:hlinkClick r:id="rId3"/>
              </a:rPr>
              <a:t>http://www.bzarg.com/p/how-a-kalman-filter-works-in-pictures</a:t>
            </a:r>
            <a:endParaRPr lang="es-ES" kern="1400" dirty="0">
              <a:solidFill>
                <a:srgbClr val="000000"/>
              </a:solidFill>
              <a:latin typeface="Myriad Pro" panose="020B0503030403020204" pitchFamily="34" charset="0"/>
            </a:endParaRPr>
          </a:p>
          <a:p>
            <a:pPr>
              <a:lnSpc>
                <a:spcPct val="150000"/>
              </a:lnSpc>
            </a:pPr>
            <a:endParaRPr lang="es-ES"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66081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912412"/>
            <a:ext cx="11395495" cy="5032083"/>
          </a:xfrm>
          <a:prstGeom prst="rect">
            <a:avLst/>
          </a:prstGeom>
        </p:spPr>
        <p:txBody>
          <a:bodyPr wrap="square">
            <a:spAutoFit/>
          </a:bodyPr>
          <a:lstStyle/>
          <a:p>
            <a:pPr>
              <a:lnSpc>
                <a:spcPct val="150000"/>
              </a:lnSpc>
            </a:pPr>
            <a:r>
              <a:rPr lang="es-ES" kern="1400" dirty="0">
                <a:solidFill>
                  <a:srgbClr val="000000"/>
                </a:solidFill>
                <a:latin typeface="Myriad Pro" panose="020B0503030403020204" pitchFamily="34" charset="0"/>
              </a:rPr>
              <a:t>Machine Learning</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Density-Based</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Anomaly</a:t>
            </a:r>
            <a:r>
              <a:rPr lang="es-ES" kern="1400" dirty="0">
                <a:solidFill>
                  <a:srgbClr val="000000"/>
                </a:solidFill>
                <a:latin typeface="Myriad Pro" panose="020B0503030403020204" pitchFamily="34" charset="0"/>
              </a:rPr>
              <a:t> </a:t>
            </a:r>
          </a:p>
          <a:p>
            <a:pPr marL="800100" lvl="1"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DetectionK-nearest</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neighbor</a:t>
            </a:r>
            <a:r>
              <a:rPr lang="es-ES" kern="1400" dirty="0">
                <a:solidFill>
                  <a:srgbClr val="000000"/>
                </a:solidFill>
                <a:latin typeface="Myriad Pro" panose="020B0503030403020204" pitchFamily="34" charset="0"/>
              </a:rPr>
              <a:t> </a:t>
            </a:r>
            <a:r>
              <a:rPr lang="es-ES" b="1" kern="1400" dirty="0">
                <a:solidFill>
                  <a:srgbClr val="000000"/>
                </a:solidFill>
                <a:latin typeface="Myriad Pro" panose="020B0503030403020204" pitchFamily="34" charset="0"/>
              </a:rPr>
              <a:t>KNN</a:t>
            </a:r>
          </a:p>
          <a:p>
            <a:pPr marL="800100" lvl="1"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Relative</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density</a:t>
            </a:r>
            <a:r>
              <a:rPr lang="es-ES" kern="1400" dirty="0">
                <a:solidFill>
                  <a:srgbClr val="000000"/>
                </a:solidFill>
                <a:latin typeface="Myriad Pro" panose="020B0503030403020204" pitchFamily="34" charset="0"/>
              </a:rPr>
              <a:t> of data </a:t>
            </a:r>
            <a:r>
              <a:rPr lang="es-ES" b="1" kern="1400" dirty="0">
                <a:solidFill>
                  <a:srgbClr val="000000"/>
                </a:solidFill>
                <a:latin typeface="Myriad Pro" panose="020B0503030403020204" pitchFamily="34" charset="0"/>
              </a:rPr>
              <a:t>LOF</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Markov</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chains</a:t>
            </a:r>
            <a:r>
              <a:rPr lang="es-ES" kern="1400" dirty="0">
                <a:solidFill>
                  <a:srgbClr val="000000"/>
                </a:solidFill>
                <a:latin typeface="Myriad Pro" panose="020B0503030403020204" pitchFamily="34" charset="0"/>
              </a:rPr>
              <a:t> and </a:t>
            </a:r>
            <a:r>
              <a:rPr lang="es-ES" kern="1400" dirty="0" err="1">
                <a:solidFill>
                  <a:srgbClr val="000000"/>
                </a:solidFill>
                <a:latin typeface="Myriad Pro" panose="020B0503030403020204" pitchFamily="34" charset="0"/>
              </a:rPr>
              <a:t>Hidden</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Markov</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chains</a:t>
            </a:r>
            <a:endParaRPr lang="es-ES"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Support</a:t>
            </a:r>
            <a:r>
              <a:rPr lang="es-ES" kern="1400" dirty="0">
                <a:solidFill>
                  <a:srgbClr val="000000"/>
                </a:solidFill>
                <a:latin typeface="Myriad Pro" panose="020B0503030403020204" pitchFamily="34" charset="0"/>
              </a:rPr>
              <a:t> Vector Machine</a:t>
            </a:r>
          </a:p>
          <a:p>
            <a:pPr marL="342900" indent="-342900">
              <a:lnSpc>
                <a:spcPct val="150000"/>
              </a:lnSpc>
              <a:buFont typeface="Arial" panose="020B0604020202020204" pitchFamily="34" charset="0"/>
              <a:buChar char="•"/>
            </a:pPr>
            <a:r>
              <a:rPr lang="es-ES" kern="1400" dirty="0">
                <a:solidFill>
                  <a:srgbClr val="000000"/>
                </a:solidFill>
                <a:latin typeface="Myriad Pro" panose="020B0503030403020204" pitchFamily="34" charset="0"/>
              </a:rPr>
              <a:t>Clustering-</a:t>
            </a:r>
            <a:r>
              <a:rPr lang="es-ES" kern="1400" dirty="0" err="1">
                <a:solidFill>
                  <a:srgbClr val="000000"/>
                </a:solidFill>
                <a:latin typeface="Myriad Pro" panose="020B0503030403020204" pitchFamily="34" charset="0"/>
              </a:rPr>
              <a:t>Based</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Anomaly</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Detection</a:t>
            </a:r>
            <a:endParaRPr lang="es-ES" kern="1400" dirty="0">
              <a:solidFill>
                <a:srgbClr val="000000"/>
              </a:solidFill>
              <a:latin typeface="Myriad Pro" panose="020B0503030403020204" pitchFamily="34" charset="0"/>
            </a:endParaRPr>
          </a:p>
          <a:p>
            <a:pPr marL="800100" lvl="1" indent="-342900">
              <a:lnSpc>
                <a:spcPct val="150000"/>
              </a:lnSpc>
              <a:buFont typeface="Arial" panose="020B0604020202020204" pitchFamily="34" charset="0"/>
              <a:buChar char="•"/>
            </a:pPr>
            <a:r>
              <a:rPr lang="es-ES" b="1" kern="1400" dirty="0">
                <a:solidFill>
                  <a:srgbClr val="000000"/>
                </a:solidFill>
                <a:latin typeface="Myriad Pro" panose="020B0503030403020204" pitchFamily="34" charset="0"/>
              </a:rPr>
              <a:t>K-</a:t>
            </a:r>
            <a:r>
              <a:rPr lang="es-ES" b="1" kern="1400" dirty="0" err="1">
                <a:solidFill>
                  <a:srgbClr val="000000"/>
                </a:solidFill>
                <a:latin typeface="Myriad Pro" panose="020B0503030403020204" pitchFamily="34" charset="0"/>
              </a:rPr>
              <a:t>means</a:t>
            </a:r>
            <a:endParaRPr lang="es-ES" b="1" kern="1400" dirty="0">
              <a:solidFill>
                <a:srgbClr val="000000"/>
              </a:solidFill>
              <a:latin typeface="Myriad Pro" panose="020B0503030403020204" pitchFamily="34" charset="0"/>
            </a:endParaRPr>
          </a:p>
          <a:p>
            <a:pPr marL="800100" lvl="1" indent="-342900">
              <a:lnSpc>
                <a:spcPct val="150000"/>
              </a:lnSpc>
              <a:buFont typeface="Arial" panose="020B0604020202020204" pitchFamily="34" charset="0"/>
              <a:buChar char="•"/>
            </a:pPr>
            <a:r>
              <a:rPr lang="es-ES" b="1" kern="1400" dirty="0" err="1">
                <a:solidFill>
                  <a:srgbClr val="000000"/>
                </a:solidFill>
                <a:latin typeface="Myriad Pro" panose="020B0503030403020204" pitchFamily="34" charset="0"/>
              </a:rPr>
              <a:t>Isolation</a:t>
            </a:r>
            <a:r>
              <a:rPr lang="es-ES" b="1" kern="1400" dirty="0">
                <a:solidFill>
                  <a:srgbClr val="000000"/>
                </a:solidFill>
                <a:latin typeface="Myriad Pro" panose="020B0503030403020204" pitchFamily="34" charset="0"/>
              </a:rPr>
              <a:t> Forest</a:t>
            </a:r>
          </a:p>
          <a:p>
            <a:pPr marL="800100" lvl="1" indent="-342900">
              <a:lnSpc>
                <a:spcPct val="150000"/>
              </a:lnSpc>
              <a:buFont typeface="Arial" panose="020B0604020202020204" pitchFamily="34" charset="0"/>
              <a:buChar char="•"/>
            </a:pPr>
            <a:r>
              <a:rPr lang="es-ES_tradnl" b="1" kern="1400" dirty="0" err="1">
                <a:solidFill>
                  <a:srgbClr val="000000"/>
                </a:solidFill>
                <a:latin typeface="Myriad Pro" panose="020B0503030403020204" pitchFamily="34" charset="0"/>
              </a:rPr>
              <a:t>gaussian</a:t>
            </a:r>
            <a:r>
              <a:rPr lang="es-ES_tradnl" b="1" kern="1400" dirty="0">
                <a:solidFill>
                  <a:srgbClr val="000000"/>
                </a:solidFill>
                <a:latin typeface="Myriad Pro" panose="020B0503030403020204" pitchFamily="34" charset="0"/>
              </a:rPr>
              <a:t> mixture </a:t>
            </a:r>
            <a:r>
              <a:rPr lang="es-ES_tradnl" b="1" kern="1400" dirty="0" err="1">
                <a:solidFill>
                  <a:srgbClr val="000000"/>
                </a:solidFill>
                <a:latin typeface="Myriad Pro" panose="020B0503030403020204" pitchFamily="34" charset="0"/>
              </a:rPr>
              <a:t>model</a:t>
            </a:r>
            <a:r>
              <a:rPr lang="es-ES_tradnl" b="1" kern="1400" dirty="0">
                <a:solidFill>
                  <a:srgbClr val="000000"/>
                </a:solidFill>
                <a:latin typeface="Myriad Pro" panose="020B0503030403020204" pitchFamily="34" charset="0"/>
              </a:rPr>
              <a:t> </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TimeSeries</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models</a:t>
            </a:r>
            <a:r>
              <a:rPr lang="es-ES" kern="1400" dirty="0">
                <a:solidFill>
                  <a:srgbClr val="000000"/>
                </a:solidFill>
                <a:latin typeface="Myriad Pro" panose="020B0503030403020204" pitchFamily="34" charset="0"/>
              </a:rPr>
              <a:t> ( AR, MA,</a:t>
            </a:r>
            <a:r>
              <a:rPr lang="es-ES" dirty="0"/>
              <a:t> ARIMA, SES)</a:t>
            </a:r>
            <a:endParaRPr lang="es-ES"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kern="1400" dirty="0">
                <a:solidFill>
                  <a:srgbClr val="000000"/>
                </a:solidFill>
                <a:latin typeface="Myriad Pro" panose="020B0503030403020204" pitchFamily="34" charset="0"/>
              </a:rPr>
              <a:t>Deep Learning RNN – </a:t>
            </a:r>
            <a:r>
              <a:rPr lang="es-ES" kern="1400" dirty="0" err="1">
                <a:solidFill>
                  <a:srgbClr val="000000"/>
                </a:solidFill>
                <a:latin typeface="Myriad Pro" panose="020B0503030403020204" pitchFamily="34" charset="0"/>
              </a:rPr>
              <a:t>Autoencoders</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LSTMs</a:t>
            </a:r>
            <a:r>
              <a:rPr lang="es-ES" kern="1400" dirty="0">
                <a:solidFill>
                  <a:srgbClr val="000000"/>
                </a:solidFill>
                <a:latin typeface="Myriad Pro" panose="020B0503030403020204" pitchFamily="34" charset="0"/>
              </a:rPr>
              <a:t> </a:t>
            </a:r>
          </a:p>
        </p:txBody>
      </p:sp>
    </p:spTree>
    <p:extLst>
      <p:ext uri="{BB962C8B-B14F-4D97-AF65-F5344CB8AC3E}">
        <p14:creationId xmlns:p14="http://schemas.microsoft.com/office/powerpoint/2010/main" val="27621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49376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Preguntas para determinar técnica</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912412"/>
            <a:ext cx="11395495" cy="3080202"/>
          </a:xfrm>
          <a:prstGeom prst="rect">
            <a:avLst/>
          </a:prstGeom>
        </p:spPr>
        <p:txBody>
          <a:bodyPr wrap="square">
            <a:spAutoFit/>
          </a:bodyPr>
          <a:lstStyle/>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¿Tengo datos suficientes?</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¿Los datos siguen algún patrón que pueda apreciarse visualmente?</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¿Los datos están categorizados entre normales y anómalos?</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¿Tengo datos de entrenamiento?</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¿El orden de los datos es relevante?</a:t>
            </a:r>
          </a:p>
        </p:txBody>
      </p:sp>
    </p:spTree>
    <p:extLst>
      <p:ext uri="{BB962C8B-B14F-4D97-AF65-F5344CB8AC3E}">
        <p14:creationId xmlns:p14="http://schemas.microsoft.com/office/powerpoint/2010/main" val="26036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083308"/>
            <a:ext cx="11772344" cy="2417328"/>
          </a:xfrm>
          <a:prstGeom prst="rect">
            <a:avLst/>
          </a:prstGeom>
        </p:spPr>
        <p:txBody>
          <a:bodyPr wrap="square">
            <a:spAutoFit/>
          </a:bodyPr>
          <a:lstStyle/>
          <a:p>
            <a:pPr algn="just">
              <a:lnSpc>
                <a:spcPct val="119000"/>
              </a:lnSpc>
            </a:pPr>
            <a:r>
              <a:rPr lang="es-ES" sz="1600" kern="1400" dirty="0">
                <a:solidFill>
                  <a:srgbClr val="000000"/>
                </a:solidFill>
                <a:latin typeface="Myriad Pro" panose="020B0503030403020204" pitchFamily="34" charset="0"/>
              </a:rPr>
              <a:t>Una </a:t>
            </a:r>
            <a:r>
              <a:rPr lang="es-ES" sz="3200" kern="1400" dirty="0">
                <a:solidFill>
                  <a:srgbClr val="E6007E"/>
                </a:solidFill>
                <a:latin typeface="GeoSlab703 Md BT" panose="02060603020205020403" pitchFamily="18" charset="0"/>
              </a:rPr>
              <a:t>anomalía</a:t>
            </a:r>
            <a:r>
              <a:rPr lang="es-ES" sz="3200" kern="1400" dirty="0">
                <a:solidFill>
                  <a:srgbClr val="B02058"/>
                </a:solidFill>
                <a:latin typeface="GeoSlab703 Md BT" panose="02060603020205020403" pitchFamily="18" charset="0"/>
              </a:rPr>
              <a:t> </a:t>
            </a:r>
            <a:r>
              <a:rPr lang="es-ES" sz="1600" kern="1400" dirty="0">
                <a:solidFill>
                  <a:srgbClr val="000000"/>
                </a:solidFill>
                <a:latin typeface="Myriad Pro" panose="020B0503030403020204" pitchFamily="34" charset="0"/>
              </a:rPr>
              <a:t>es  un cambio o desviación respecto de lo que es normal, regular, natural o previsible.</a:t>
            </a:r>
          </a:p>
          <a:p>
            <a:pPr algn="just">
              <a:lnSpc>
                <a:spcPct val="119000"/>
              </a:lnSpc>
            </a:pPr>
            <a:endParaRPr lang="es-ES" sz="1600" kern="1400" dirty="0">
              <a:solidFill>
                <a:srgbClr val="000000"/>
              </a:solidFill>
              <a:latin typeface="Myriad Pro" panose="020B0503030403020204" pitchFamily="34" charset="0"/>
            </a:endParaRPr>
          </a:p>
          <a:p>
            <a:pPr algn="just">
              <a:lnSpc>
                <a:spcPct val="119000"/>
              </a:lnSpc>
            </a:pPr>
            <a:endParaRPr lang="es-ES" sz="1600" kern="1400" dirty="0">
              <a:solidFill>
                <a:srgbClr val="000000"/>
              </a:solidFill>
              <a:latin typeface="Myriad Pro" panose="020B0503030403020204" pitchFamily="34" charset="0"/>
            </a:endParaRPr>
          </a:p>
          <a:p>
            <a:pPr algn="just">
              <a:lnSpc>
                <a:spcPct val="119000"/>
              </a:lnSpc>
            </a:pPr>
            <a:r>
              <a:rPr lang="es-ES" sz="1600" kern="1400" dirty="0">
                <a:solidFill>
                  <a:srgbClr val="000000"/>
                </a:solidFill>
                <a:latin typeface="Myriad Pro" panose="020B0503030403020204" pitchFamily="34" charset="0"/>
              </a:rPr>
              <a:t>En términos de datos una </a:t>
            </a:r>
            <a:r>
              <a:rPr lang="es-ES" sz="3200" kern="1400" dirty="0">
                <a:solidFill>
                  <a:srgbClr val="E6007E"/>
                </a:solidFill>
                <a:latin typeface="GeoSlab703 Md BT" panose="02060603020205020403" pitchFamily="18" charset="0"/>
              </a:rPr>
              <a:t>anomalía</a:t>
            </a:r>
            <a:r>
              <a:rPr lang="es-ES" sz="1600" kern="1400" dirty="0">
                <a:solidFill>
                  <a:srgbClr val="000000"/>
                </a:solidFill>
                <a:latin typeface="Myriad Pro" panose="020B0503030403020204" pitchFamily="34" charset="0"/>
              </a:rPr>
              <a:t> es un valor atípico o inusual que no se ajusta al comportamiento esperado</a:t>
            </a:r>
          </a:p>
          <a:p>
            <a:pPr algn="just">
              <a:lnSpc>
                <a:spcPct val="119000"/>
              </a:lnSpc>
            </a:pPr>
            <a:r>
              <a:rPr lang="es-ES" sz="1600" kern="1400" dirty="0">
                <a:solidFill>
                  <a:srgbClr val="000000"/>
                </a:solidFill>
                <a:latin typeface="Myriad Pro" panose="020B0503030403020204" pitchFamily="34" charset="0"/>
              </a:rPr>
              <a:t> </a:t>
            </a:r>
            <a:endParaRPr lang="es-ES" sz="1600" kern="1400" dirty="0">
              <a:solidFill>
                <a:srgbClr val="000000"/>
              </a:solidFill>
              <a:latin typeface="Calibri" panose="020F0502020204030204" pitchFamily="34" charset="0"/>
            </a:endParaRPr>
          </a:p>
          <a:p>
            <a:pPr>
              <a:lnSpc>
                <a:spcPct val="119000"/>
              </a:lnSpc>
              <a:spcAft>
                <a:spcPts val="600"/>
              </a:spcAft>
            </a:pPr>
            <a:r>
              <a:rPr lang="es-ES" sz="1600" kern="1400" dirty="0">
                <a:solidFill>
                  <a:srgbClr val="000000"/>
                </a:solidFill>
                <a:latin typeface="Calibri" panose="020F0502020204030204" pitchFamily="34" charset="0"/>
              </a:rPr>
              <a:t> </a:t>
            </a:r>
          </a:p>
        </p:txBody>
      </p:sp>
      <p:pic>
        <p:nvPicPr>
          <p:cNvPr id="7" name="Imagen 6">
            <a:extLst>
              <a:ext uri="{FF2B5EF4-FFF2-40B4-BE49-F238E27FC236}">
                <a16:creationId xmlns:a16="http://schemas.microsoft.com/office/drawing/2014/main" id="{C544040B-EC96-4A7E-885A-0763D9C132A1}"/>
              </a:ext>
            </a:extLst>
          </p:cNvPr>
          <p:cNvPicPr>
            <a:picLocks noChangeAspect="1"/>
          </p:cNvPicPr>
          <p:nvPr/>
        </p:nvPicPr>
        <p:blipFill>
          <a:blip r:embed="rId2"/>
          <a:stretch>
            <a:fillRect/>
          </a:stretch>
        </p:blipFill>
        <p:spPr>
          <a:xfrm>
            <a:off x="615992" y="3742553"/>
            <a:ext cx="3397979" cy="2119997"/>
          </a:xfrm>
          <a:prstGeom prst="rect">
            <a:avLst/>
          </a:prstGeom>
        </p:spPr>
      </p:pic>
      <p:pic>
        <p:nvPicPr>
          <p:cNvPr id="8" name="Imagen 7">
            <a:extLst>
              <a:ext uri="{FF2B5EF4-FFF2-40B4-BE49-F238E27FC236}">
                <a16:creationId xmlns:a16="http://schemas.microsoft.com/office/drawing/2014/main" id="{26834208-D4A2-4A16-9240-FB0513E30632}"/>
              </a:ext>
            </a:extLst>
          </p:cNvPr>
          <p:cNvPicPr>
            <a:picLocks noChangeAspect="1"/>
          </p:cNvPicPr>
          <p:nvPr/>
        </p:nvPicPr>
        <p:blipFill>
          <a:blip r:embed="rId3"/>
          <a:stretch>
            <a:fillRect/>
          </a:stretch>
        </p:blipFill>
        <p:spPr>
          <a:xfrm>
            <a:off x="4418733" y="3742553"/>
            <a:ext cx="3354533" cy="2119997"/>
          </a:xfrm>
          <a:prstGeom prst="rect">
            <a:avLst/>
          </a:prstGeom>
        </p:spPr>
      </p:pic>
      <p:pic>
        <p:nvPicPr>
          <p:cNvPr id="9" name="Imagen 8">
            <a:extLst>
              <a:ext uri="{FF2B5EF4-FFF2-40B4-BE49-F238E27FC236}">
                <a16:creationId xmlns:a16="http://schemas.microsoft.com/office/drawing/2014/main" id="{9D3A5730-5BD6-4EFD-82FC-317B32F6A4E5}"/>
              </a:ext>
            </a:extLst>
          </p:cNvPr>
          <p:cNvPicPr>
            <a:picLocks noChangeAspect="1"/>
          </p:cNvPicPr>
          <p:nvPr/>
        </p:nvPicPr>
        <p:blipFill>
          <a:blip r:embed="rId4"/>
          <a:stretch>
            <a:fillRect/>
          </a:stretch>
        </p:blipFill>
        <p:spPr>
          <a:xfrm>
            <a:off x="8178029" y="3742553"/>
            <a:ext cx="3397979" cy="2129113"/>
          </a:xfrm>
          <a:prstGeom prst="rect">
            <a:avLst/>
          </a:prstGeom>
        </p:spPr>
      </p:pic>
    </p:spTree>
    <p:extLst>
      <p:ext uri="{BB962C8B-B14F-4D97-AF65-F5344CB8AC3E}">
        <p14:creationId xmlns:p14="http://schemas.microsoft.com/office/powerpoint/2010/main" val="215417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pic>
        <p:nvPicPr>
          <p:cNvPr id="1026" name="Picture 2" descr="N|Solid">
            <a:extLst>
              <a:ext uri="{FF2B5EF4-FFF2-40B4-BE49-F238E27FC236}">
                <a16:creationId xmlns:a16="http://schemas.microsoft.com/office/drawing/2014/main" id="{AC6BAF7F-6C72-48D2-ABBB-958D217B9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9388"/>
            <a:ext cx="12192000" cy="395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61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708888"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EDA (Analisis exploratorio de datos)</a:t>
            </a:r>
            <a:endParaRPr lang="es-ES" sz="3200" b="1" dirty="0">
              <a:latin typeface="Myriad Pro" panose="020B0503030403020204" pitchFamily="34" charset="0"/>
            </a:endParaRPr>
          </a:p>
        </p:txBody>
      </p:sp>
      <p:sp>
        <p:nvSpPr>
          <p:cNvPr id="2" name="Rectángulo 1">
            <a:extLst>
              <a:ext uri="{FF2B5EF4-FFF2-40B4-BE49-F238E27FC236}">
                <a16:creationId xmlns:a16="http://schemas.microsoft.com/office/drawing/2014/main" id="{F948C7DC-97B9-49AB-B8D7-BCBBEC90362A}"/>
              </a:ext>
            </a:extLst>
          </p:cNvPr>
          <p:cNvSpPr/>
          <p:nvPr/>
        </p:nvSpPr>
        <p:spPr>
          <a:xfrm>
            <a:off x="615991" y="1214539"/>
            <a:ext cx="11351107" cy="3334439"/>
          </a:xfrm>
          <a:prstGeom prst="rect">
            <a:avLst/>
          </a:prstGeom>
        </p:spPr>
        <p:txBody>
          <a:bodyPr wrap="square">
            <a:spAutoFit/>
          </a:bodyPr>
          <a:lstStyle/>
          <a:p>
            <a:pPr algn="just">
              <a:lnSpc>
                <a:spcPct val="200000"/>
              </a:lnSpc>
            </a:pPr>
            <a:r>
              <a:rPr lang="es-ES" b="1" dirty="0" err="1">
                <a:solidFill>
                  <a:srgbClr val="212121"/>
                </a:solidFill>
                <a:latin typeface="Myriad Pro" panose="020B0503030403020204" pitchFamily="34" charset="0"/>
              </a:rPr>
              <a:t>Exploratory</a:t>
            </a:r>
            <a:r>
              <a:rPr lang="es-ES" b="1" dirty="0">
                <a:solidFill>
                  <a:srgbClr val="212121"/>
                </a:solidFill>
                <a:latin typeface="Myriad Pro" panose="020B0503030403020204" pitchFamily="34" charset="0"/>
              </a:rPr>
              <a:t> Data </a:t>
            </a:r>
            <a:r>
              <a:rPr lang="es-ES" b="1" dirty="0" err="1">
                <a:solidFill>
                  <a:srgbClr val="212121"/>
                </a:solidFill>
                <a:latin typeface="Myriad Pro" panose="020B0503030403020204" pitchFamily="34" charset="0"/>
              </a:rPr>
              <a:t>Analysis</a:t>
            </a:r>
            <a:r>
              <a:rPr lang="es-ES" dirty="0">
                <a:solidFill>
                  <a:srgbClr val="212121"/>
                </a:solidFill>
                <a:latin typeface="Myriad Pro" panose="020B0503030403020204" pitchFamily="34" charset="0"/>
              </a:rPr>
              <a:t>, por sus siglas en inglés, es el proceso a través del cual se genera una primera impresión de los datos, se explora el tipo de información que contienen (categorías, números, etc.), su distribución y variación, se buscan patrones y anomalías, y se testean hipótesis a través de resúmenes estadísticos o representaciones gráficas.</a:t>
            </a:r>
          </a:p>
          <a:p>
            <a:pPr algn="just">
              <a:lnSpc>
                <a:spcPct val="200000"/>
              </a:lnSpc>
            </a:pPr>
            <a:endParaRPr lang="es-ES" dirty="0">
              <a:solidFill>
                <a:srgbClr val="212121"/>
              </a:solidFill>
              <a:latin typeface="Myriad Pro" panose="020B0503030403020204" pitchFamily="34" charset="0"/>
            </a:endParaRPr>
          </a:p>
          <a:p>
            <a:pPr>
              <a:lnSpc>
                <a:spcPct val="200000"/>
              </a:lnSpc>
            </a:pPr>
            <a:r>
              <a:rPr lang="es-ES" dirty="0">
                <a:solidFill>
                  <a:srgbClr val="212121"/>
                </a:solidFill>
                <a:latin typeface="Myriad Pro" panose="020B0503030403020204" pitchFamily="34" charset="0"/>
              </a:rPr>
              <a:t>Normalmente esta tarea comienza con una explicación del problema, unos datos procedentes</a:t>
            </a:r>
          </a:p>
          <a:p>
            <a:pPr>
              <a:lnSpc>
                <a:spcPct val="200000"/>
              </a:lnSpc>
            </a:pPr>
            <a:r>
              <a:rPr lang="es-ES" dirty="0">
                <a:solidFill>
                  <a:srgbClr val="212121"/>
                </a:solidFill>
                <a:latin typeface="Myriad Pro" panose="020B0503030403020204" pitchFamily="34" charset="0"/>
              </a:rPr>
              <a:t>del cliente o del problema objeto de análisis y un objetivo claro y conciso para realizar el estudio</a:t>
            </a:r>
            <a:r>
              <a:rPr lang="es-ES" dirty="0">
                <a:solidFill>
                  <a:srgbClr val="212121"/>
                </a:solidFill>
                <a:latin typeface="Roboto"/>
              </a:rPr>
              <a:t>.</a:t>
            </a:r>
          </a:p>
        </p:txBody>
      </p:sp>
    </p:spTree>
    <p:extLst>
      <p:ext uri="{BB962C8B-B14F-4D97-AF65-F5344CB8AC3E}">
        <p14:creationId xmlns:p14="http://schemas.microsoft.com/office/powerpoint/2010/main" val="465848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708888"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EDA (Analisis exploratorio de datos)</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615992" y="1228397"/>
            <a:ext cx="11981422" cy="4468980"/>
          </a:xfrm>
          <a:prstGeom prst="rect">
            <a:avLst/>
          </a:prstGeom>
        </p:spPr>
        <p:txBody>
          <a:bodyPr wrap="square">
            <a:spAutoFit/>
          </a:bodyPr>
          <a:lstStyle/>
          <a:p>
            <a:pPr>
              <a:lnSpc>
                <a:spcPct val="150000"/>
              </a:lnSpc>
              <a:buFont typeface="Arial" panose="020B0604020202020204" pitchFamily="34" charset="0"/>
              <a:buChar char="•"/>
            </a:pPr>
            <a:r>
              <a:rPr lang="es-ES" sz="1400" dirty="0">
                <a:solidFill>
                  <a:srgbClr val="212121"/>
                </a:solidFill>
                <a:latin typeface="Myriad Pro" panose="020B0503030403020204" pitchFamily="34" charset="0"/>
              </a:rPr>
              <a:t>¿Cuántos registros hay?</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¿Son demasiado pocos?</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¿Son muchos y no tenemos Capacidad (CPU+RAM) suficiente para procesarlo?</a:t>
            </a:r>
          </a:p>
          <a:p>
            <a:pPr>
              <a:lnSpc>
                <a:spcPct val="150000"/>
              </a:lnSpc>
              <a:buFont typeface="Arial" panose="020B0604020202020204" pitchFamily="34" charset="0"/>
              <a:buChar char="•"/>
            </a:pPr>
            <a:r>
              <a:rPr lang="es-ES" sz="1400" dirty="0">
                <a:solidFill>
                  <a:srgbClr val="212121"/>
                </a:solidFill>
                <a:latin typeface="Myriad Pro" panose="020B0503030403020204" pitchFamily="34" charset="0"/>
              </a:rPr>
              <a:t>¿Están todas las filas completas </a:t>
            </a:r>
            <a:r>
              <a:rPr lang="es-ES" sz="1400" dirty="0" err="1">
                <a:solidFill>
                  <a:srgbClr val="212121"/>
                </a:solidFill>
                <a:latin typeface="Myriad Pro" panose="020B0503030403020204" pitchFamily="34" charset="0"/>
              </a:rPr>
              <a:t>ó</a:t>
            </a:r>
            <a:r>
              <a:rPr lang="es-ES" sz="1400" dirty="0">
                <a:solidFill>
                  <a:srgbClr val="212121"/>
                </a:solidFill>
                <a:latin typeface="Myriad Pro" panose="020B0503030403020204" pitchFamily="34" charset="0"/>
              </a:rPr>
              <a:t> tenemos campos con valores nulos? En caso que haya demasiados nulos:</a:t>
            </a:r>
          </a:p>
          <a:p>
            <a:pPr marL="742950" lvl="1" indent="-285750">
              <a:lnSpc>
                <a:spcPct val="150000"/>
              </a:lnSpc>
              <a:buFont typeface="Arial" panose="020B0604020202020204" pitchFamily="34" charset="0"/>
              <a:buChar char="•"/>
            </a:pPr>
            <a:r>
              <a:rPr lang="es-ES" sz="1400" dirty="0">
                <a:solidFill>
                  <a:srgbClr val="212121"/>
                </a:solidFill>
                <a:latin typeface="Myriad Pro" panose="020B0503030403020204" pitchFamily="34" charset="0"/>
              </a:rPr>
              <a:t>¿Queda el resto de información inútil?</a:t>
            </a:r>
          </a:p>
          <a:p>
            <a:pPr marL="742950" lvl="1" indent="-285750">
              <a:lnSpc>
                <a:spcPct val="150000"/>
              </a:lnSpc>
              <a:buFont typeface="Arial" panose="020B0604020202020204" pitchFamily="34" charset="0"/>
              <a:buChar char="•"/>
            </a:pPr>
            <a:r>
              <a:rPr lang="es-ES" sz="1400" dirty="0">
                <a:solidFill>
                  <a:srgbClr val="212121"/>
                </a:solidFill>
                <a:latin typeface="Myriad Pro" panose="020B0503030403020204" pitchFamily="34" charset="0"/>
              </a:rPr>
              <a:t>¿Que datos son discretos y cuales continuos?</a:t>
            </a:r>
          </a:p>
          <a:p>
            <a:pPr>
              <a:lnSpc>
                <a:spcPct val="150000"/>
              </a:lnSpc>
              <a:buFont typeface="Arial" panose="020B0604020202020204" pitchFamily="34" charset="0"/>
              <a:buChar char="•"/>
            </a:pPr>
            <a:r>
              <a:rPr lang="es-ES" sz="1400" dirty="0">
                <a:solidFill>
                  <a:srgbClr val="212121"/>
                </a:solidFill>
                <a:latin typeface="Myriad Pro" panose="020B0503030403020204" pitchFamily="34" charset="0"/>
              </a:rPr>
              <a:t>Muchas veces sirve obtener el tipo de datos: texto, </a:t>
            </a:r>
            <a:r>
              <a:rPr lang="es-ES" sz="1400" dirty="0" err="1">
                <a:solidFill>
                  <a:srgbClr val="212121"/>
                </a:solidFill>
                <a:latin typeface="Myriad Pro" panose="020B0503030403020204" pitchFamily="34" charset="0"/>
              </a:rPr>
              <a:t>int</a:t>
            </a:r>
            <a:r>
              <a:rPr lang="es-ES" sz="1400" dirty="0">
                <a:solidFill>
                  <a:srgbClr val="212121"/>
                </a:solidFill>
                <a:latin typeface="Myriad Pro" panose="020B0503030403020204" pitchFamily="34" charset="0"/>
              </a:rPr>
              <a:t>, </a:t>
            </a:r>
            <a:r>
              <a:rPr lang="es-ES" sz="1400" dirty="0" err="1">
                <a:solidFill>
                  <a:srgbClr val="212121"/>
                </a:solidFill>
                <a:latin typeface="Myriad Pro" panose="020B0503030403020204" pitchFamily="34" charset="0"/>
              </a:rPr>
              <a:t>double</a:t>
            </a:r>
            <a:r>
              <a:rPr lang="es-ES" sz="1400" dirty="0">
                <a:solidFill>
                  <a:srgbClr val="212121"/>
                </a:solidFill>
                <a:latin typeface="Myriad Pro" panose="020B0503030403020204" pitchFamily="34" charset="0"/>
              </a:rPr>
              <a:t>, </a:t>
            </a:r>
            <a:r>
              <a:rPr lang="es-ES" sz="1400" dirty="0" err="1">
                <a:solidFill>
                  <a:srgbClr val="212121"/>
                </a:solidFill>
                <a:latin typeface="Myriad Pro" panose="020B0503030403020204" pitchFamily="34" charset="0"/>
              </a:rPr>
              <a:t>float</a:t>
            </a:r>
            <a:endParaRPr lang="es-ES" sz="1400" dirty="0">
              <a:solidFill>
                <a:srgbClr val="212121"/>
              </a:solidFill>
              <a:latin typeface="Myriad Pro" panose="020B0503030403020204" pitchFamily="34" charset="0"/>
            </a:endParaRPr>
          </a:p>
          <a:p>
            <a:pPr>
              <a:buFont typeface="Arial" panose="020B0604020202020204" pitchFamily="34" charset="0"/>
              <a:buChar char="•"/>
            </a:pPr>
            <a:endParaRPr lang="es-ES" sz="1400" dirty="0">
              <a:solidFill>
                <a:srgbClr val="212121"/>
              </a:solidFill>
              <a:latin typeface="Myriad Pro" panose="020B0503030403020204" pitchFamily="34" charset="0"/>
            </a:endParaRPr>
          </a:p>
          <a:p>
            <a:pPr>
              <a:lnSpc>
                <a:spcPct val="150000"/>
              </a:lnSpc>
            </a:pPr>
            <a:r>
              <a:rPr lang="es-ES" sz="1400" dirty="0">
                <a:solidFill>
                  <a:srgbClr val="212121"/>
                </a:solidFill>
                <a:latin typeface="Myriad Pro" panose="020B0503030403020204" pitchFamily="34" charset="0"/>
              </a:rPr>
              <a:t>Si es un problema de tipo supervisado:</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¿Cuál es la columna de “salida”? ¿binaria, multiclase?</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¿Esta balanceado el conjunto salida?</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¿Cuales parecen ser </a:t>
            </a:r>
            <a:r>
              <a:rPr lang="es-ES" sz="1400" dirty="0" err="1">
                <a:solidFill>
                  <a:srgbClr val="212121"/>
                </a:solidFill>
                <a:latin typeface="Myriad Pro" panose="020B0503030403020204" pitchFamily="34" charset="0"/>
              </a:rPr>
              <a:t>features</a:t>
            </a:r>
            <a:r>
              <a:rPr lang="es-ES" sz="1400" dirty="0">
                <a:solidFill>
                  <a:srgbClr val="212121"/>
                </a:solidFill>
                <a:latin typeface="Myriad Pro" panose="020B0503030403020204" pitchFamily="34" charset="0"/>
              </a:rPr>
              <a:t> importantes? ¿Cuales podemos descartar?</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¿Siguen alguna distribución?</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¿Hay correlación entre </a:t>
            </a:r>
            <a:r>
              <a:rPr lang="es-ES" sz="1400" dirty="0" err="1">
                <a:solidFill>
                  <a:srgbClr val="212121"/>
                </a:solidFill>
                <a:latin typeface="Myriad Pro" panose="020B0503030403020204" pitchFamily="34" charset="0"/>
              </a:rPr>
              <a:t>features</a:t>
            </a:r>
            <a:r>
              <a:rPr lang="es-ES" sz="1400" dirty="0">
                <a:solidFill>
                  <a:srgbClr val="212121"/>
                </a:solidFill>
                <a:latin typeface="Myriad Pro" panose="020B0503030403020204" pitchFamily="34" charset="0"/>
              </a:rPr>
              <a:t> (características)?</a:t>
            </a:r>
          </a:p>
        </p:txBody>
      </p:sp>
    </p:spTree>
    <p:extLst>
      <p:ext uri="{BB962C8B-B14F-4D97-AF65-F5344CB8AC3E}">
        <p14:creationId xmlns:p14="http://schemas.microsoft.com/office/powerpoint/2010/main" val="414705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708888"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EDA (Analisis exploratorio de datos)</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615992" y="1228397"/>
            <a:ext cx="11164676" cy="4452437"/>
          </a:xfrm>
          <a:prstGeom prst="rect">
            <a:avLst/>
          </a:prstGeom>
        </p:spPr>
        <p:txBody>
          <a:bodyPr wrap="square">
            <a:spAutoFit/>
          </a:bodyPr>
          <a:lstStyle/>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En problemas de NLP es frecuente que existan categorías repetidas </a:t>
            </a:r>
            <a:r>
              <a:rPr lang="es-ES" sz="1600" dirty="0" err="1">
                <a:solidFill>
                  <a:srgbClr val="212121"/>
                </a:solidFill>
                <a:latin typeface="Myriad Pro" panose="020B0503030403020204" pitchFamily="34" charset="0"/>
              </a:rPr>
              <a:t>ó</a:t>
            </a:r>
            <a:r>
              <a:rPr lang="es-ES" sz="1600" dirty="0">
                <a:solidFill>
                  <a:srgbClr val="212121"/>
                </a:solidFill>
                <a:latin typeface="Myriad Pro" panose="020B0503030403020204" pitchFamily="34" charset="0"/>
              </a:rPr>
              <a:t> mal tipeadas, </a:t>
            </a:r>
            <a:r>
              <a:rPr lang="es-ES" sz="1600" dirty="0" err="1">
                <a:solidFill>
                  <a:srgbClr val="212121"/>
                </a:solidFill>
                <a:latin typeface="Myriad Pro" panose="020B0503030403020204" pitchFamily="34" charset="0"/>
              </a:rPr>
              <a:t>ó</a:t>
            </a:r>
            <a:r>
              <a:rPr lang="es-ES" sz="1600" dirty="0">
                <a:solidFill>
                  <a:srgbClr val="212121"/>
                </a:solidFill>
                <a:latin typeface="Myriad Pro" panose="020B0503030403020204" pitchFamily="34" charset="0"/>
              </a:rPr>
              <a:t> con </a:t>
            </a:r>
            <a:r>
              <a:rPr lang="es-ES" sz="1600" dirty="0" err="1">
                <a:solidFill>
                  <a:srgbClr val="212121"/>
                </a:solidFill>
                <a:latin typeface="Myriad Pro" panose="020B0503030403020204" pitchFamily="34" charset="0"/>
              </a:rPr>
              <a:t>mayusculas</a:t>
            </a:r>
            <a:r>
              <a:rPr lang="es-ES" sz="1600" dirty="0">
                <a:solidFill>
                  <a:srgbClr val="212121"/>
                </a:solidFill>
                <a:latin typeface="Myriad Pro" panose="020B0503030403020204" pitchFamily="34" charset="0"/>
              </a:rPr>
              <a:t>/minúsculas, singular y plural, por ejemplo “Abogado” y “Abogadas”, “</a:t>
            </a:r>
            <a:r>
              <a:rPr lang="es-ES" sz="1600" dirty="0" err="1">
                <a:solidFill>
                  <a:srgbClr val="212121"/>
                </a:solidFill>
                <a:latin typeface="Myriad Pro" panose="020B0503030403020204" pitchFamily="34" charset="0"/>
              </a:rPr>
              <a:t>avogado</a:t>
            </a:r>
            <a:r>
              <a:rPr lang="es-ES" sz="1600" dirty="0">
                <a:solidFill>
                  <a:srgbClr val="212121"/>
                </a:solidFill>
                <a:latin typeface="Myriad Pro" panose="020B0503030403020204" pitchFamily="34" charset="0"/>
              </a:rPr>
              <a:t>” pertenecerían todos a un mismo conjunto.</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¿Estamos ante un problema dependiente del tiempo? Es decir un </a:t>
            </a:r>
            <a:r>
              <a:rPr lang="es-ES" sz="1600" dirty="0" err="1">
                <a:solidFill>
                  <a:srgbClr val="212121"/>
                </a:solidFill>
                <a:latin typeface="Myriad Pro" panose="020B0503030403020204" pitchFamily="34" charset="0"/>
              </a:rPr>
              <a:t>TimeSeries</a:t>
            </a:r>
            <a:r>
              <a:rPr lang="es-ES" sz="1600" dirty="0">
                <a:solidFill>
                  <a:srgbClr val="212121"/>
                </a:solidFill>
                <a:latin typeface="Myriad Pro" panose="020B0503030403020204" pitchFamily="34" charset="0"/>
              </a:rPr>
              <a:t>.</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Si fuera un problema de Visión Artificial: ¿Tenemos suficientes muestras de cada clase y variedad, para poder hacer generalizar un modelo de Machine Learning?</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¿Cuales son los </a:t>
            </a:r>
            <a:r>
              <a:rPr lang="es-ES" sz="1600" dirty="0" err="1">
                <a:solidFill>
                  <a:srgbClr val="212121"/>
                </a:solidFill>
                <a:latin typeface="Myriad Pro" panose="020B0503030403020204" pitchFamily="34" charset="0"/>
              </a:rPr>
              <a:t>Outliers</a:t>
            </a:r>
            <a:r>
              <a:rPr lang="es-ES" sz="1600" dirty="0">
                <a:solidFill>
                  <a:srgbClr val="212121"/>
                </a:solidFill>
                <a:latin typeface="Myriad Pro" panose="020B0503030403020204" pitchFamily="34" charset="0"/>
              </a:rPr>
              <a:t>? (unos pocos datos aislados que difieren drásticamente del resto y “contaminan” </a:t>
            </a:r>
            <a:r>
              <a:rPr lang="es-ES" sz="1600" dirty="0" err="1">
                <a:solidFill>
                  <a:srgbClr val="212121"/>
                </a:solidFill>
                <a:latin typeface="Myriad Pro" panose="020B0503030403020204" pitchFamily="34" charset="0"/>
              </a:rPr>
              <a:t>ó</a:t>
            </a:r>
            <a:r>
              <a:rPr lang="es-ES" sz="1600" dirty="0">
                <a:solidFill>
                  <a:srgbClr val="212121"/>
                </a:solidFill>
                <a:latin typeface="Myriad Pro" panose="020B0503030403020204" pitchFamily="34" charset="0"/>
              </a:rPr>
              <a:t> desvían las distribuciones) ¿Podemos eliminarlos? ¿es importante conservarlos? ¿son errores de carga o son reales?</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¿Tenemos posible sesgo de datos? (por ejemplo perjudicar a clases minoritarias por no incluirlas y que el modelo de ML discrimine)</a:t>
            </a:r>
          </a:p>
        </p:txBody>
      </p:sp>
    </p:spTree>
    <p:extLst>
      <p:ext uri="{BB962C8B-B14F-4D97-AF65-F5344CB8AC3E}">
        <p14:creationId xmlns:p14="http://schemas.microsoft.com/office/powerpoint/2010/main" val="2474569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86704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métodos de </a:t>
            </a:r>
            <a:r>
              <a:rPr lang="es-ES" sz="3200" b="1" dirty="0" err="1">
                <a:solidFill>
                  <a:srgbClr val="E6007E"/>
                </a:solidFill>
                <a:latin typeface="Myriad Pro" panose="020B0503030403020204" pitchFamily="34" charset="0"/>
              </a:rPr>
              <a:t>clustering</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615992" y="1228397"/>
            <a:ext cx="11164676" cy="4524315"/>
          </a:xfrm>
          <a:prstGeom prst="rect">
            <a:avLst/>
          </a:prstGeom>
        </p:spPr>
        <p:txBody>
          <a:bodyPr wrap="square">
            <a:spAutoFit/>
          </a:bodyPr>
          <a:lstStyle/>
          <a:p>
            <a:r>
              <a:rPr lang="es-ES" dirty="0">
                <a:latin typeface="Myriad Pro" panose="020B0503030403020204" pitchFamily="34" charset="0"/>
              </a:rPr>
              <a:t>Los métodos de </a:t>
            </a:r>
            <a:r>
              <a:rPr lang="es-ES" i="1" dirty="0" err="1">
                <a:latin typeface="Myriad Pro" panose="020B0503030403020204" pitchFamily="34" charset="0"/>
              </a:rPr>
              <a:t>clustering</a:t>
            </a:r>
            <a:r>
              <a:rPr lang="es-ES" dirty="0">
                <a:latin typeface="Myriad Pro" panose="020B0503030403020204" pitchFamily="34" charset="0"/>
              </a:rPr>
              <a:t> son una de las estrategias no supervisadas que se emplean con frecuencia para la detección de anomalías.</a:t>
            </a:r>
          </a:p>
          <a:p>
            <a:endParaRPr lang="es-ES" dirty="0">
              <a:latin typeface="Myriad Pro" panose="020B0503030403020204" pitchFamily="34" charset="0"/>
            </a:endParaRPr>
          </a:p>
          <a:p>
            <a:r>
              <a:rPr lang="es-ES" dirty="0">
                <a:latin typeface="Myriad Pro" panose="020B0503030403020204" pitchFamily="34" charset="0"/>
              </a:rPr>
              <a:t>Estos algoritmos tratan de identificar regiones homogéneas separadas entre ellas por regiones heterogéneas, agrupando las observaciones de forma que, aquellas que forman parte del mismo </a:t>
            </a:r>
            <a:r>
              <a:rPr lang="es-ES" i="1" dirty="0">
                <a:latin typeface="Myriad Pro" panose="020B0503030403020204" pitchFamily="34" charset="0"/>
              </a:rPr>
              <a:t>cluster</a:t>
            </a:r>
            <a:r>
              <a:rPr lang="es-ES" dirty="0">
                <a:latin typeface="Myriad Pro" panose="020B0503030403020204" pitchFamily="34" charset="0"/>
              </a:rPr>
              <a:t>, son similares entre ellas y distintas a las de otros </a:t>
            </a:r>
            <a:r>
              <a:rPr lang="es-ES" i="1" dirty="0">
                <a:latin typeface="Myriad Pro" panose="020B0503030403020204" pitchFamily="34" charset="0"/>
              </a:rPr>
              <a:t>clusters</a:t>
            </a:r>
            <a:r>
              <a:rPr lang="es-ES" dirty="0">
                <a:latin typeface="Myriad Pro" panose="020B0503030403020204" pitchFamily="34" charset="0"/>
              </a:rPr>
              <a:t>.</a:t>
            </a:r>
          </a:p>
          <a:p>
            <a:endParaRPr lang="es-ES" dirty="0">
              <a:latin typeface="Myriad Pro" panose="020B0503030403020204" pitchFamily="34" charset="0"/>
            </a:endParaRPr>
          </a:p>
          <a:p>
            <a:r>
              <a:rPr lang="es-ES" dirty="0">
                <a:latin typeface="Myriad Pro" panose="020B0503030403020204" pitchFamily="34" charset="0"/>
              </a:rPr>
              <a:t>Para que un método de </a:t>
            </a:r>
            <a:r>
              <a:rPr lang="es-ES" i="1" dirty="0" err="1">
                <a:latin typeface="Myriad Pro" panose="020B0503030403020204" pitchFamily="34" charset="0"/>
              </a:rPr>
              <a:t>clustering</a:t>
            </a:r>
            <a:r>
              <a:rPr lang="es-ES" dirty="0">
                <a:latin typeface="Myriad Pro" panose="020B0503030403020204" pitchFamily="34" charset="0"/>
              </a:rPr>
              <a:t> pueda emplearse como detector de anomalías, idealmente debe cumplir alguna de estas dos características:</a:t>
            </a:r>
          </a:p>
          <a:p>
            <a:endParaRPr lang="es-ES" dirty="0">
              <a:latin typeface="Myriad Pro" panose="020B0503030403020204" pitchFamily="34" charset="0"/>
            </a:endParaRPr>
          </a:p>
          <a:p>
            <a:pPr marL="285750" indent="-285750">
              <a:buFont typeface="Arial" panose="020B0604020202020204" pitchFamily="34" charset="0"/>
              <a:buChar char="•"/>
            </a:pPr>
            <a:r>
              <a:rPr lang="es-ES" dirty="0">
                <a:latin typeface="Myriad Pro" panose="020B0503030403020204" pitchFamily="34" charset="0"/>
              </a:rPr>
              <a:t>No obligar a que todas las observaciones formen parte de uno de los </a:t>
            </a:r>
            <a:r>
              <a:rPr lang="es-ES" i="1" dirty="0">
                <a:latin typeface="Myriad Pro" panose="020B0503030403020204" pitchFamily="34" charset="0"/>
              </a:rPr>
              <a:t>clusters</a:t>
            </a:r>
            <a:r>
              <a:rPr lang="es-ES" dirty="0">
                <a:latin typeface="Myriad Pro" panose="020B0503030403020204" pitchFamily="34" charset="0"/>
              </a:rPr>
              <a:t>.</a:t>
            </a:r>
          </a:p>
          <a:p>
            <a:pPr marL="285750" indent="-285750">
              <a:buFont typeface="Arial" panose="020B0604020202020204" pitchFamily="34" charset="0"/>
              <a:buChar char="•"/>
            </a:pPr>
            <a:r>
              <a:rPr lang="es-ES" dirty="0">
                <a:latin typeface="Myriad Pro" panose="020B0503030403020204" pitchFamily="34" charset="0"/>
              </a:rPr>
              <a:t>Calcular la probabilidad que tiene cada observación de pertenecer a cada uno de los </a:t>
            </a:r>
            <a:r>
              <a:rPr lang="es-ES" i="1" dirty="0">
                <a:latin typeface="Myriad Pro" panose="020B0503030403020204" pitchFamily="34" charset="0"/>
              </a:rPr>
              <a:t>clusters</a:t>
            </a:r>
            <a:r>
              <a:rPr lang="es-ES" dirty="0">
                <a:latin typeface="Myriad Pro" panose="020B0503030403020204" pitchFamily="34" charset="0"/>
              </a:rPr>
              <a:t>.</a:t>
            </a:r>
          </a:p>
          <a:p>
            <a:endParaRPr lang="es-ES" dirty="0">
              <a:latin typeface="Myriad Pro" panose="020B0503030403020204" pitchFamily="34" charset="0"/>
            </a:endParaRPr>
          </a:p>
          <a:p>
            <a:r>
              <a:rPr lang="es-ES" dirty="0">
                <a:latin typeface="Myriad Pro" panose="020B0503030403020204" pitchFamily="34" charset="0"/>
              </a:rPr>
              <a:t>En el primer caso, se consideran anomalías aquellas observaciones que no han sido asignadas a ningún </a:t>
            </a:r>
            <a:r>
              <a:rPr lang="es-ES" i="1" dirty="0">
                <a:latin typeface="Myriad Pro" panose="020B0503030403020204" pitchFamily="34" charset="0"/>
              </a:rPr>
              <a:t>cluster</a:t>
            </a:r>
            <a:r>
              <a:rPr lang="es-ES" dirty="0">
                <a:latin typeface="Myriad Pro" panose="020B0503030403020204" pitchFamily="34" charset="0"/>
              </a:rPr>
              <a:t>. En el segundo caso, aquellas cuya probabilidad de pertenecer a alguno de los </a:t>
            </a:r>
            <a:r>
              <a:rPr lang="es-ES" i="1" dirty="0">
                <a:latin typeface="Myriad Pro" panose="020B0503030403020204" pitchFamily="34" charset="0"/>
              </a:rPr>
              <a:t>clusters</a:t>
            </a:r>
            <a:r>
              <a:rPr lang="es-ES" dirty="0">
                <a:latin typeface="Myriad Pro" panose="020B0503030403020204" pitchFamily="34" charset="0"/>
              </a:rPr>
              <a:t> está por debajo de un valor mínimo.</a:t>
            </a:r>
          </a:p>
        </p:txBody>
      </p:sp>
    </p:spTree>
    <p:extLst>
      <p:ext uri="{BB962C8B-B14F-4D97-AF65-F5344CB8AC3E}">
        <p14:creationId xmlns:p14="http://schemas.microsoft.com/office/powerpoint/2010/main" val="178446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86704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métodos de </a:t>
            </a:r>
            <a:r>
              <a:rPr lang="es-ES" sz="3200" b="1" dirty="0" err="1">
                <a:solidFill>
                  <a:srgbClr val="E6007E"/>
                </a:solidFill>
                <a:latin typeface="Myriad Pro" panose="020B0503030403020204" pitchFamily="34" charset="0"/>
              </a:rPr>
              <a:t>clustering</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1027324" y="1982999"/>
            <a:ext cx="11164676" cy="2677656"/>
          </a:xfrm>
          <a:prstGeom prst="rect">
            <a:avLst/>
          </a:prstGeom>
        </p:spPr>
        <p:txBody>
          <a:bodyPr wrap="square">
            <a:spAutoFit/>
          </a:bodyPr>
          <a:lstStyle/>
          <a:p>
            <a:pPr marL="285750" indent="-285750">
              <a:buFont typeface="Arial" panose="020B0604020202020204" pitchFamily="34" charset="0"/>
              <a:buChar char="•"/>
            </a:pPr>
            <a:r>
              <a:rPr lang="es-ES" sz="2800" dirty="0" err="1">
                <a:latin typeface="Myriad Pro" panose="020B0503030403020204" pitchFamily="34" charset="0"/>
              </a:rPr>
              <a:t>Kmeans</a:t>
            </a:r>
            <a:endParaRPr lang="es-ES" sz="2800" dirty="0">
              <a:latin typeface="Myriad Pro" panose="020B0503030403020204" pitchFamily="34" charset="0"/>
            </a:endParaRPr>
          </a:p>
          <a:p>
            <a:pPr marL="285750" indent="-285750">
              <a:buFont typeface="Arial" panose="020B0604020202020204" pitchFamily="34" charset="0"/>
              <a:buChar char="•"/>
            </a:pPr>
            <a:endParaRPr lang="es-ES" sz="2800" dirty="0">
              <a:latin typeface="Myriad Pro" panose="020B0503030403020204" pitchFamily="34" charset="0"/>
            </a:endParaRPr>
          </a:p>
          <a:p>
            <a:pPr marL="285750" indent="-285750">
              <a:buFont typeface="Arial" panose="020B0604020202020204" pitchFamily="34" charset="0"/>
              <a:buChar char="•"/>
            </a:pPr>
            <a:r>
              <a:rPr lang="es-ES" sz="2800" dirty="0" err="1">
                <a:latin typeface="Myriad Pro" panose="020B0503030403020204" pitchFamily="34" charset="0"/>
              </a:rPr>
              <a:t>Isolation</a:t>
            </a:r>
            <a:r>
              <a:rPr lang="es-ES" sz="2800" dirty="0">
                <a:latin typeface="Myriad Pro" panose="020B0503030403020204" pitchFamily="34" charset="0"/>
              </a:rPr>
              <a:t> Forest</a:t>
            </a:r>
          </a:p>
          <a:p>
            <a:pPr marL="285750" indent="-285750">
              <a:buFont typeface="Arial" panose="020B0604020202020204" pitchFamily="34" charset="0"/>
              <a:buChar char="•"/>
            </a:pPr>
            <a:endParaRPr lang="es-ES" sz="2800" dirty="0">
              <a:latin typeface="Myriad Pro" panose="020B0503030403020204" pitchFamily="34" charset="0"/>
            </a:endParaRPr>
          </a:p>
          <a:p>
            <a:pPr marL="285750" indent="-285750">
              <a:buFont typeface="Arial" panose="020B0604020202020204" pitchFamily="34" charset="0"/>
              <a:buChar char="•"/>
            </a:pPr>
            <a:r>
              <a:rPr lang="es-ES" sz="2800" dirty="0">
                <a:latin typeface="Myriad Pro" panose="020B0503030403020204" pitchFamily="34" charset="0"/>
              </a:rPr>
              <a:t>Gaussian Mixture </a:t>
            </a:r>
            <a:r>
              <a:rPr lang="es-ES" sz="2800" dirty="0" err="1">
                <a:latin typeface="Myriad Pro" panose="020B0503030403020204" pitchFamily="34" charset="0"/>
              </a:rPr>
              <a:t>Model</a:t>
            </a:r>
            <a:r>
              <a:rPr lang="es-ES" sz="2800" dirty="0">
                <a:latin typeface="Myriad Pro" panose="020B0503030403020204" pitchFamily="34" charset="0"/>
              </a:rPr>
              <a:t> (GMM)</a:t>
            </a:r>
          </a:p>
          <a:p>
            <a:pPr marL="285750" indent="-285750">
              <a:buFont typeface="Arial" panose="020B0604020202020204" pitchFamily="34" charset="0"/>
              <a:buChar char="•"/>
            </a:pPr>
            <a:endParaRPr lang="es-ES" sz="2800" dirty="0">
              <a:latin typeface="Myriad Pro" panose="020B0503030403020204" pitchFamily="34" charset="0"/>
            </a:endParaRPr>
          </a:p>
        </p:txBody>
      </p:sp>
    </p:spTree>
    <p:extLst>
      <p:ext uri="{BB962C8B-B14F-4D97-AF65-F5344CB8AC3E}">
        <p14:creationId xmlns:p14="http://schemas.microsoft.com/office/powerpoint/2010/main" val="43366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615992" y="1228397"/>
            <a:ext cx="11164676" cy="1118383"/>
          </a:xfrm>
          <a:prstGeom prst="rect">
            <a:avLst/>
          </a:prstGeom>
        </p:spPr>
        <p:txBody>
          <a:bodyPr wrap="square">
            <a:spAutoFit/>
          </a:bodyPr>
          <a:lstStyle/>
          <a:p>
            <a:pPr>
              <a:lnSpc>
                <a:spcPct val="200000"/>
              </a:lnSpc>
              <a:buFont typeface="Arial" panose="020B0604020202020204" pitchFamily="34" charset="0"/>
              <a:buChar char="•"/>
            </a:pPr>
            <a:r>
              <a:rPr lang="es-ES" dirty="0">
                <a:latin typeface="Myriad Pro" panose="020B0503030403020204" pitchFamily="34" charset="0"/>
              </a:rPr>
              <a:t>K-</a:t>
            </a:r>
            <a:r>
              <a:rPr lang="es-ES" dirty="0" err="1">
                <a:latin typeface="Myriad Pro" panose="020B0503030403020204" pitchFamily="34" charset="0"/>
              </a:rPr>
              <a:t>Means</a:t>
            </a:r>
            <a:r>
              <a:rPr lang="es-ES" dirty="0">
                <a:latin typeface="Myriad Pro" panose="020B0503030403020204" pitchFamily="34" charset="0"/>
              </a:rPr>
              <a:t> es un algoritmo </a:t>
            </a:r>
            <a:r>
              <a:rPr lang="es-ES" dirty="0">
                <a:latin typeface="Myriad Pro" panose="020B0503030403020204" pitchFamily="34" charset="0"/>
                <a:hlinkClick r:id="rId2"/>
              </a:rPr>
              <a:t>no supervisado</a:t>
            </a:r>
            <a:r>
              <a:rPr lang="es-ES" dirty="0">
                <a:latin typeface="Myriad Pro" panose="020B0503030403020204" pitchFamily="34" charset="0"/>
              </a:rPr>
              <a:t> de </a:t>
            </a:r>
            <a:r>
              <a:rPr lang="es-ES" dirty="0">
                <a:latin typeface="Myriad Pro" panose="020B0503030403020204" pitchFamily="34" charset="0"/>
                <a:hlinkClick r:id="rId3"/>
              </a:rPr>
              <a:t>Clustering</a:t>
            </a:r>
            <a:r>
              <a:rPr lang="es-ES" dirty="0">
                <a:latin typeface="Myriad Pro" panose="020B0503030403020204" pitchFamily="34" charset="0"/>
              </a:rPr>
              <a:t>. Se utiliza cuando tenemos muchos datos </a:t>
            </a:r>
            <a:r>
              <a:rPr lang="es-ES" b="1" dirty="0">
                <a:latin typeface="Myriad Pro" panose="020B0503030403020204" pitchFamily="34" charset="0"/>
              </a:rPr>
              <a:t>sin etiquetar</a:t>
            </a:r>
            <a:r>
              <a:rPr lang="es-ES" dirty="0">
                <a:latin typeface="Myriad Pro" panose="020B0503030403020204" pitchFamily="34" charset="0"/>
              </a:rPr>
              <a:t>. </a:t>
            </a:r>
          </a:p>
          <a:p>
            <a:pPr>
              <a:lnSpc>
                <a:spcPct val="200000"/>
              </a:lnSpc>
              <a:buFont typeface="Arial" panose="020B0604020202020204" pitchFamily="34" charset="0"/>
              <a:buChar char="•"/>
            </a:pPr>
            <a:r>
              <a:rPr lang="es-ES" dirty="0">
                <a:latin typeface="Myriad Pro" panose="020B0503030403020204" pitchFamily="34" charset="0"/>
              </a:rPr>
              <a:t>El objetivo de este algoritmo es el de encontrar “K” grupos (clusters) de datos similares</a:t>
            </a:r>
            <a:endParaRPr lang="es-ES" sz="1600" dirty="0">
              <a:solidFill>
                <a:srgbClr val="212121"/>
              </a:solidFill>
              <a:latin typeface="Myriad Pro" panose="020B0503030403020204" pitchFamily="34" charset="0"/>
            </a:endParaRPr>
          </a:p>
        </p:txBody>
      </p:sp>
      <p:sp>
        <p:nvSpPr>
          <p:cNvPr id="2" name="Rectángulo 1">
            <a:extLst>
              <a:ext uri="{FF2B5EF4-FFF2-40B4-BE49-F238E27FC236}">
                <a16:creationId xmlns:a16="http://schemas.microsoft.com/office/drawing/2014/main" id="{E2268293-000F-46D2-A7A4-947518436983}"/>
              </a:ext>
            </a:extLst>
          </p:cNvPr>
          <p:cNvSpPr/>
          <p:nvPr/>
        </p:nvSpPr>
        <p:spPr>
          <a:xfrm>
            <a:off x="615992" y="2662765"/>
            <a:ext cx="11226820" cy="2539093"/>
          </a:xfrm>
          <a:prstGeom prst="rect">
            <a:avLst/>
          </a:prstGeom>
        </p:spPr>
        <p:txBody>
          <a:bodyPr wrap="square">
            <a:spAutoFit/>
          </a:bodyPr>
          <a:lstStyle/>
          <a:p>
            <a:pPr>
              <a:lnSpc>
                <a:spcPct val="150000"/>
              </a:lnSpc>
              <a:buFont typeface="Arial" panose="020B0604020202020204" pitchFamily="34" charset="0"/>
              <a:buChar char="•"/>
            </a:pPr>
            <a:r>
              <a:rPr lang="es-ES" dirty="0">
                <a:latin typeface="Myriad Pro" panose="020B0503030403020204" pitchFamily="34" charset="0"/>
              </a:rPr>
              <a:t>El algoritmo trabaja iterativamente para asignar a cada “punto” uno de los “K” grupos basado en sus características. Son agrupados en base a la similitud de sus </a:t>
            </a:r>
            <a:r>
              <a:rPr lang="es-ES" dirty="0" err="1">
                <a:latin typeface="Myriad Pro" panose="020B0503030403020204" pitchFamily="34" charset="0"/>
              </a:rPr>
              <a:t>features</a:t>
            </a:r>
            <a:r>
              <a:rPr lang="es-ES" dirty="0">
                <a:latin typeface="Myriad Pro" panose="020B0503030403020204" pitchFamily="34" charset="0"/>
              </a:rPr>
              <a:t> (las columnas). </a:t>
            </a:r>
          </a:p>
          <a:p>
            <a:pPr>
              <a:lnSpc>
                <a:spcPct val="150000"/>
              </a:lnSpc>
              <a:buFont typeface="Arial" panose="020B0604020202020204" pitchFamily="34" charset="0"/>
              <a:buChar char="•"/>
            </a:pPr>
            <a:endParaRPr lang="es-ES" dirty="0">
              <a:latin typeface="Myriad Pro" panose="020B0503030403020204" pitchFamily="34" charset="0"/>
            </a:endParaRPr>
          </a:p>
          <a:p>
            <a:pPr>
              <a:lnSpc>
                <a:spcPct val="150000"/>
              </a:lnSpc>
              <a:buFont typeface="Arial" panose="020B0604020202020204" pitchFamily="34" charset="0"/>
              <a:buChar char="•"/>
            </a:pPr>
            <a:r>
              <a:rPr lang="es-ES" dirty="0"/>
              <a:t>Los grupos se van definiendo de manera “orgánica”, es decir que se va ajustando su posición en cada iteración del proceso, hasta que converge el algoritmo</a:t>
            </a:r>
            <a:endParaRPr lang="es-ES" dirty="0">
              <a:latin typeface="Myriad Pro" panose="020B0503030403020204" pitchFamily="34" charset="0"/>
            </a:endParaRPr>
          </a:p>
          <a:p>
            <a:pPr>
              <a:lnSpc>
                <a:spcPct val="150000"/>
              </a:lnSpc>
              <a:buFont typeface="Arial" panose="020B0604020202020204" pitchFamily="34" charset="0"/>
              <a:buChar char="•"/>
            </a:pPr>
            <a:endParaRPr lang="es-ES" dirty="0">
              <a:latin typeface="Myriad Pro" panose="020B0503030403020204" pitchFamily="34" charset="0"/>
            </a:endParaRPr>
          </a:p>
        </p:txBody>
      </p:sp>
    </p:spTree>
    <p:extLst>
      <p:ext uri="{BB962C8B-B14F-4D97-AF65-F5344CB8AC3E}">
        <p14:creationId xmlns:p14="http://schemas.microsoft.com/office/powerpoint/2010/main" val="423741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786205"/>
            <a:ext cx="7617644" cy="2954591"/>
          </a:xfrm>
          <a:prstGeom prst="rect">
            <a:avLst/>
          </a:prstGeom>
        </p:spPr>
        <p:txBody>
          <a:bodyPr wrap="square">
            <a:spAutoFit/>
          </a:bodyPr>
          <a:lstStyle/>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Como resultado de ejecutar el algoritmo tendremos:</a:t>
            </a:r>
          </a:p>
          <a:p>
            <a:pPr>
              <a:lnSpc>
                <a:spcPct val="150000"/>
              </a:lnSpc>
            </a:pPr>
            <a:endParaRPr lang="es-ES" dirty="0">
              <a:latin typeface="Myriad Pro" panose="020B0503030403020204" pitchFamily="34" charset="0"/>
            </a:endParaRPr>
          </a:p>
          <a:p>
            <a:pPr>
              <a:lnSpc>
                <a:spcPct val="150000"/>
              </a:lnSpc>
              <a:buFont typeface="Arial" panose="020B0604020202020204" pitchFamily="34" charset="0"/>
              <a:buChar char="•"/>
            </a:pPr>
            <a:r>
              <a:rPr lang="es-ES" dirty="0">
                <a:latin typeface="Myriad Pro" panose="020B0503030403020204" pitchFamily="34" charset="0"/>
              </a:rPr>
              <a:t>Los </a:t>
            </a:r>
            <a:r>
              <a:rPr lang="es-ES" b="1" dirty="0">
                <a:latin typeface="Myriad Pro" panose="020B0503030403020204" pitchFamily="34" charset="0"/>
              </a:rPr>
              <a:t>“</a:t>
            </a:r>
            <a:r>
              <a:rPr lang="es-ES" b="1" dirty="0" err="1">
                <a:latin typeface="Myriad Pro" panose="020B0503030403020204" pitchFamily="34" charset="0"/>
              </a:rPr>
              <a:t>centroids</a:t>
            </a:r>
            <a:r>
              <a:rPr lang="es-ES" b="1" dirty="0">
                <a:latin typeface="Myriad Pro" panose="020B0503030403020204" pitchFamily="34" charset="0"/>
              </a:rPr>
              <a:t>” </a:t>
            </a:r>
            <a:r>
              <a:rPr lang="es-ES" dirty="0">
                <a:latin typeface="Myriad Pro" panose="020B0503030403020204" pitchFamily="34" charset="0"/>
              </a:rPr>
              <a:t>de cada grupo que serán unas “coordenadas” de cada uno de los K conjuntos que se utilizarán para poder etiquetar nuevas muestras.</a:t>
            </a:r>
          </a:p>
          <a:p>
            <a:pPr>
              <a:lnSpc>
                <a:spcPct val="150000"/>
              </a:lnSpc>
              <a:buFont typeface="Arial" panose="020B0604020202020204" pitchFamily="34" charset="0"/>
              <a:buChar char="•"/>
            </a:pPr>
            <a:endParaRPr lang="es-ES" dirty="0">
              <a:latin typeface="Myriad Pro" panose="020B0503030403020204" pitchFamily="34" charset="0"/>
            </a:endParaRPr>
          </a:p>
          <a:p>
            <a:pPr>
              <a:lnSpc>
                <a:spcPct val="150000"/>
              </a:lnSpc>
              <a:buFont typeface="Arial" panose="020B0604020202020204" pitchFamily="34" charset="0"/>
              <a:buChar char="•"/>
            </a:pPr>
            <a:endParaRPr lang="es-ES" dirty="0">
              <a:latin typeface="Myriad Pro" panose="020B0503030403020204" pitchFamily="34" charset="0"/>
            </a:endParaRPr>
          </a:p>
        </p:txBody>
      </p:sp>
      <p:pic>
        <p:nvPicPr>
          <p:cNvPr id="7" name="Picture 2" descr="K-means en Python y Scikit-learn, con ejemplos - Jarroba">
            <a:extLst>
              <a:ext uri="{FF2B5EF4-FFF2-40B4-BE49-F238E27FC236}">
                <a16:creationId xmlns:a16="http://schemas.microsoft.com/office/drawing/2014/main" id="{B403105E-FCE1-4358-82BF-68C32A705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635" y="550416"/>
            <a:ext cx="3958365" cy="307999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A15CDF74-56A4-448E-BA44-E2BD6E954AE8}"/>
              </a:ext>
            </a:extLst>
          </p:cNvPr>
          <p:cNvPicPr>
            <a:picLocks noChangeAspect="1"/>
          </p:cNvPicPr>
          <p:nvPr/>
        </p:nvPicPr>
        <p:blipFill>
          <a:blip r:embed="rId3"/>
          <a:stretch>
            <a:fillRect/>
          </a:stretch>
        </p:blipFill>
        <p:spPr>
          <a:xfrm>
            <a:off x="736303" y="3630412"/>
            <a:ext cx="4572543" cy="2497963"/>
          </a:xfrm>
          <a:prstGeom prst="rect">
            <a:avLst/>
          </a:prstGeom>
          <a:ln>
            <a:solidFill>
              <a:schemeClr val="tx1"/>
            </a:solidFill>
          </a:ln>
        </p:spPr>
      </p:pic>
      <p:sp>
        <p:nvSpPr>
          <p:cNvPr id="5" name="Rectángulo 4">
            <a:extLst>
              <a:ext uri="{FF2B5EF4-FFF2-40B4-BE49-F238E27FC236}">
                <a16:creationId xmlns:a16="http://schemas.microsoft.com/office/drawing/2014/main" id="{7BDA5847-CB80-473F-A847-E778ADA66241}"/>
              </a:ext>
            </a:extLst>
          </p:cNvPr>
          <p:cNvSpPr/>
          <p:nvPr/>
        </p:nvSpPr>
        <p:spPr>
          <a:xfrm>
            <a:off x="5804125" y="4088980"/>
            <a:ext cx="6096000" cy="461601"/>
          </a:xfrm>
          <a:prstGeom prst="rect">
            <a:avLst/>
          </a:prstGeom>
        </p:spPr>
        <p:txBody>
          <a:bodyPr>
            <a:spAutoFit/>
          </a:bodyPr>
          <a:lstStyle/>
          <a:p>
            <a:pPr>
              <a:lnSpc>
                <a:spcPct val="150000"/>
              </a:lnSpc>
              <a:buFont typeface="Arial" panose="020B0604020202020204" pitchFamily="34" charset="0"/>
              <a:buChar char="•"/>
            </a:pPr>
            <a:r>
              <a:rPr lang="es-ES" dirty="0">
                <a:latin typeface="Myriad Pro" panose="020B0503030403020204" pitchFamily="34" charset="0"/>
              </a:rPr>
              <a:t>El </a:t>
            </a:r>
            <a:r>
              <a:rPr lang="es-ES" b="1" dirty="0">
                <a:latin typeface="Myriad Pro" panose="020B0503030403020204" pitchFamily="34" charset="0"/>
              </a:rPr>
              <a:t>cluster</a:t>
            </a:r>
            <a:r>
              <a:rPr lang="es-ES" dirty="0">
                <a:latin typeface="Myriad Pro" panose="020B0503030403020204" pitchFamily="34" charset="0"/>
              </a:rPr>
              <a:t> al cual pertenece un punto o registro</a:t>
            </a:r>
          </a:p>
        </p:txBody>
      </p:sp>
    </p:spTree>
    <p:extLst>
      <p:ext uri="{BB962C8B-B14F-4D97-AF65-F5344CB8AC3E}">
        <p14:creationId xmlns:p14="http://schemas.microsoft.com/office/powerpoint/2010/main" val="3011649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5863080"/>
          </a:xfrm>
          <a:prstGeom prst="rect">
            <a:avLst/>
          </a:prstGeom>
        </p:spPr>
        <p:txBody>
          <a:bodyPr wrap="square">
            <a:spAutoFit/>
          </a:bodyPr>
          <a:lstStyle/>
          <a:p>
            <a:pPr>
              <a:lnSpc>
                <a:spcPct val="150000"/>
              </a:lnSpc>
            </a:pPr>
            <a:r>
              <a:rPr lang="es-ES" b="1" dirty="0"/>
              <a:t>El Algoritmo K-</a:t>
            </a:r>
            <a:r>
              <a:rPr lang="es-ES" b="1" dirty="0" err="1"/>
              <a:t>means</a:t>
            </a:r>
            <a:endParaRPr lang="es-ES" b="1" dirty="0"/>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El algoritmo utiliza una proceso iterativo en el que se van ajustando los grupos para producir el resultado final. Para ejecutar el algoritmo deberemos pasar como entrada el conjunto de datos y un valor de K. </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El conjunto de datos serán las características o </a:t>
            </a:r>
            <a:r>
              <a:rPr lang="es-ES" dirty="0" err="1">
                <a:latin typeface="Myriad Pro" panose="020B0503030403020204" pitchFamily="34" charset="0"/>
              </a:rPr>
              <a:t>features</a:t>
            </a:r>
            <a:r>
              <a:rPr lang="es-ES" dirty="0">
                <a:latin typeface="Myriad Pro" panose="020B0503030403020204" pitchFamily="34" charset="0"/>
              </a:rPr>
              <a:t> para cada punto. Las posiciones iniciales de los K </a:t>
            </a:r>
            <a:r>
              <a:rPr lang="es-ES" dirty="0" err="1">
                <a:latin typeface="Myriad Pro" panose="020B0503030403020204" pitchFamily="34" charset="0"/>
              </a:rPr>
              <a:t>centroids</a:t>
            </a:r>
            <a:r>
              <a:rPr lang="es-ES" dirty="0">
                <a:latin typeface="Myriad Pro" panose="020B0503030403020204" pitchFamily="34" charset="0"/>
              </a:rPr>
              <a:t> serán asignadas de manera aleatoria de cualquier punto del conjunto de datos de entrada. Luego se itera en dos pasos:</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1- Paso de Asignación de datos</a:t>
            </a:r>
          </a:p>
          <a:p>
            <a:pPr>
              <a:lnSpc>
                <a:spcPct val="150000"/>
              </a:lnSpc>
            </a:pPr>
            <a:r>
              <a:rPr lang="es-ES" dirty="0">
                <a:latin typeface="Myriad Pro" panose="020B0503030403020204" pitchFamily="34" charset="0"/>
              </a:rPr>
              <a:t>En este paso, cada “fila” de nuestro conjunto de datos se asigna al centroide más cercano basado en la distancia cuadrada </a:t>
            </a:r>
            <a:r>
              <a:rPr lang="es-ES" dirty="0" err="1">
                <a:latin typeface="Myriad Pro" panose="020B0503030403020204" pitchFamily="34" charset="0"/>
              </a:rPr>
              <a:t>Euclideana</a:t>
            </a:r>
            <a:endParaRPr lang="es-ES" dirty="0">
              <a:latin typeface="Myriad Pro" panose="020B0503030403020204" pitchFamily="34" charset="0"/>
            </a:endParaRPr>
          </a:p>
          <a:p>
            <a:pPr>
              <a:lnSpc>
                <a:spcPct val="150000"/>
              </a:lnSpc>
              <a:buFont typeface="Arial" panose="020B0604020202020204" pitchFamily="34" charset="0"/>
              <a:buChar char="•"/>
            </a:pPr>
            <a:endParaRPr lang="es-ES" dirty="0">
              <a:latin typeface="Myriad Pro" panose="020B0503030403020204" pitchFamily="34" charset="0"/>
            </a:endParaRPr>
          </a:p>
          <a:p>
            <a:pPr>
              <a:lnSpc>
                <a:spcPct val="150000"/>
              </a:lnSpc>
              <a:buFont typeface="Arial" panose="020B0604020202020204" pitchFamily="34" charset="0"/>
              <a:buChar char="•"/>
            </a:pPr>
            <a:endParaRPr lang="es-ES" dirty="0">
              <a:latin typeface="Myriad Pro" panose="020B0503030403020204" pitchFamily="34" charset="0"/>
            </a:endParaRPr>
          </a:p>
        </p:txBody>
      </p:sp>
    </p:spTree>
    <p:extLst>
      <p:ext uri="{BB962C8B-B14F-4D97-AF65-F5344CB8AC3E}">
        <p14:creationId xmlns:p14="http://schemas.microsoft.com/office/powerpoint/2010/main" val="1284331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5032083"/>
          </a:xfrm>
          <a:prstGeom prst="rect">
            <a:avLst/>
          </a:prstGeom>
        </p:spPr>
        <p:txBody>
          <a:bodyPr wrap="square">
            <a:spAutoFit/>
          </a:bodyPr>
          <a:lstStyle/>
          <a:p>
            <a:pPr>
              <a:lnSpc>
                <a:spcPct val="150000"/>
              </a:lnSpc>
            </a:pPr>
            <a:r>
              <a:rPr lang="es-ES" b="1" dirty="0"/>
              <a:t>El Algoritmo K-</a:t>
            </a:r>
            <a:r>
              <a:rPr lang="es-ES" b="1" dirty="0" err="1"/>
              <a:t>means</a:t>
            </a:r>
            <a:endParaRPr lang="es-ES" b="1" dirty="0"/>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2- Paso de actualización de </a:t>
            </a:r>
            <a:r>
              <a:rPr lang="es-ES" dirty="0" err="1">
                <a:latin typeface="Myriad Pro" panose="020B0503030403020204" pitchFamily="34" charset="0"/>
              </a:rPr>
              <a:t>Centroid</a:t>
            </a:r>
            <a:endParaRPr lang="es-ES" dirty="0">
              <a:latin typeface="Myriad Pro" panose="020B0503030403020204" pitchFamily="34" charset="0"/>
            </a:endParaRP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En este paso los </a:t>
            </a:r>
            <a:r>
              <a:rPr lang="es-ES" dirty="0" err="1">
                <a:latin typeface="Myriad Pro" panose="020B0503030403020204" pitchFamily="34" charset="0"/>
              </a:rPr>
              <a:t>centroid</a:t>
            </a:r>
            <a:r>
              <a:rPr lang="es-ES" dirty="0">
                <a:latin typeface="Myriad Pro" panose="020B0503030403020204" pitchFamily="34" charset="0"/>
              </a:rPr>
              <a:t> de cada grupo son recalculados. Esto se hace tomando una media de todos los puntos asignados en el paso anterior.</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El algoritmo itera entre estos pasos hasta cumplir un criterio de detención:</a:t>
            </a:r>
          </a:p>
          <a:p>
            <a:pPr>
              <a:lnSpc>
                <a:spcPct val="150000"/>
              </a:lnSpc>
            </a:pPr>
            <a:r>
              <a:rPr lang="es-ES" dirty="0">
                <a:latin typeface="Myriad Pro" panose="020B0503030403020204" pitchFamily="34" charset="0"/>
              </a:rPr>
              <a:t>*  si no hay cambios en los puntos asignados a los grupos,</a:t>
            </a:r>
          </a:p>
          <a:p>
            <a:pPr>
              <a:lnSpc>
                <a:spcPct val="150000"/>
              </a:lnSpc>
            </a:pPr>
            <a:r>
              <a:rPr lang="es-ES" dirty="0">
                <a:latin typeface="Myriad Pro" panose="020B0503030403020204" pitchFamily="34" charset="0"/>
              </a:rPr>
              <a:t>* o si la suma de las distancias se minimiza,</a:t>
            </a:r>
          </a:p>
          <a:p>
            <a:pPr>
              <a:lnSpc>
                <a:spcPct val="150000"/>
              </a:lnSpc>
            </a:pPr>
            <a:r>
              <a:rPr lang="es-ES" dirty="0">
                <a:latin typeface="Myriad Pro" panose="020B0503030403020204" pitchFamily="34" charset="0"/>
              </a:rPr>
              <a:t>* o se alcanza un número máximo de iteraciones.</a:t>
            </a:r>
          </a:p>
          <a:p>
            <a:pPr>
              <a:lnSpc>
                <a:spcPct val="150000"/>
              </a:lnSpc>
              <a:buFont typeface="Arial" panose="020B0604020202020204" pitchFamily="34" charset="0"/>
              <a:buChar char="•"/>
            </a:pPr>
            <a:endParaRPr lang="es-ES" dirty="0">
              <a:latin typeface="Myriad Pro" panose="020B0503030403020204" pitchFamily="34" charset="0"/>
            </a:endParaRPr>
          </a:p>
        </p:txBody>
      </p:sp>
    </p:spTree>
    <p:extLst>
      <p:ext uri="{BB962C8B-B14F-4D97-AF65-F5344CB8AC3E}">
        <p14:creationId xmlns:p14="http://schemas.microsoft.com/office/powerpoint/2010/main" val="291938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pic>
        <p:nvPicPr>
          <p:cNvPr id="3" name="Imagen 2">
            <a:extLst>
              <a:ext uri="{FF2B5EF4-FFF2-40B4-BE49-F238E27FC236}">
                <a16:creationId xmlns:a16="http://schemas.microsoft.com/office/drawing/2014/main" id="{F227A591-B3B3-4F45-8B9B-15675DDE105B}"/>
              </a:ext>
            </a:extLst>
          </p:cNvPr>
          <p:cNvPicPr>
            <a:picLocks noChangeAspect="1"/>
          </p:cNvPicPr>
          <p:nvPr/>
        </p:nvPicPr>
        <p:blipFill>
          <a:blip r:embed="rId2"/>
          <a:stretch>
            <a:fillRect/>
          </a:stretch>
        </p:blipFill>
        <p:spPr>
          <a:xfrm>
            <a:off x="5510019" y="1491131"/>
            <a:ext cx="6681981" cy="3985466"/>
          </a:xfrm>
          <a:prstGeom prst="rect">
            <a:avLst/>
          </a:prstGeom>
        </p:spPr>
      </p:pic>
      <p:pic>
        <p:nvPicPr>
          <p:cNvPr id="4" name="Imagen 3">
            <a:extLst>
              <a:ext uri="{FF2B5EF4-FFF2-40B4-BE49-F238E27FC236}">
                <a16:creationId xmlns:a16="http://schemas.microsoft.com/office/drawing/2014/main" id="{F39D899D-FF0F-4832-A15E-D4744DC7F72A}"/>
              </a:ext>
            </a:extLst>
          </p:cNvPr>
          <p:cNvPicPr>
            <a:picLocks noChangeAspect="1"/>
          </p:cNvPicPr>
          <p:nvPr/>
        </p:nvPicPr>
        <p:blipFill>
          <a:blip r:embed="rId3"/>
          <a:stretch>
            <a:fillRect/>
          </a:stretch>
        </p:blipFill>
        <p:spPr>
          <a:xfrm>
            <a:off x="351489" y="1669823"/>
            <a:ext cx="5517514" cy="3751910"/>
          </a:xfrm>
          <a:prstGeom prst="rect">
            <a:avLst/>
          </a:prstGeom>
        </p:spPr>
      </p:pic>
    </p:spTree>
    <p:extLst>
      <p:ext uri="{BB962C8B-B14F-4D97-AF65-F5344CB8AC3E}">
        <p14:creationId xmlns:p14="http://schemas.microsoft.com/office/powerpoint/2010/main" val="4168797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4616585"/>
          </a:xfrm>
          <a:prstGeom prst="rect">
            <a:avLst/>
          </a:prstGeom>
        </p:spPr>
        <p:txBody>
          <a:bodyPr wrap="square">
            <a:spAutoFit/>
          </a:bodyPr>
          <a:lstStyle/>
          <a:p>
            <a:pPr>
              <a:lnSpc>
                <a:spcPct val="150000"/>
              </a:lnSpc>
            </a:pPr>
            <a:r>
              <a:rPr lang="es-ES" b="1" dirty="0"/>
              <a:t>Elegir el valor de número de clusters</a:t>
            </a:r>
            <a:endParaRPr lang="es-ES" dirty="0">
              <a:latin typeface="Myriad Pro" panose="020B0503030403020204" pitchFamily="34" charset="0"/>
            </a:endParaRPr>
          </a:p>
          <a:p>
            <a:pPr>
              <a:lnSpc>
                <a:spcPct val="150000"/>
              </a:lnSpc>
            </a:pPr>
            <a:r>
              <a:rPr lang="es-ES" dirty="0">
                <a:latin typeface="Myriad Pro" panose="020B0503030403020204" pitchFamily="34" charset="0"/>
              </a:rPr>
              <a:t>2- Paso de actualización de </a:t>
            </a:r>
            <a:r>
              <a:rPr lang="es-ES" dirty="0" err="1">
                <a:latin typeface="Myriad Pro" panose="020B0503030403020204" pitchFamily="34" charset="0"/>
              </a:rPr>
              <a:t>Centroid</a:t>
            </a:r>
            <a:endParaRPr lang="es-ES" dirty="0">
              <a:latin typeface="Myriad Pro" panose="020B0503030403020204" pitchFamily="34" charset="0"/>
            </a:endParaRP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En este paso los </a:t>
            </a:r>
            <a:r>
              <a:rPr lang="es-ES" dirty="0" err="1">
                <a:latin typeface="Myriad Pro" panose="020B0503030403020204" pitchFamily="34" charset="0"/>
              </a:rPr>
              <a:t>centroid</a:t>
            </a:r>
            <a:r>
              <a:rPr lang="es-ES" dirty="0">
                <a:latin typeface="Myriad Pro" panose="020B0503030403020204" pitchFamily="34" charset="0"/>
              </a:rPr>
              <a:t> de cada grupo son recalculados. Esto se hace tomando una media de todos los puntos asignados en el paso anterior.</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El algoritmo itera entre estos pasos hasta cumplir un criterio de detención:</a:t>
            </a:r>
          </a:p>
          <a:p>
            <a:pPr>
              <a:lnSpc>
                <a:spcPct val="150000"/>
              </a:lnSpc>
            </a:pPr>
            <a:r>
              <a:rPr lang="es-ES" dirty="0">
                <a:latin typeface="Myriad Pro" panose="020B0503030403020204" pitchFamily="34" charset="0"/>
              </a:rPr>
              <a:t>*  si no hay cambios en los puntos asignados a los grupos,</a:t>
            </a:r>
          </a:p>
          <a:p>
            <a:pPr>
              <a:lnSpc>
                <a:spcPct val="150000"/>
              </a:lnSpc>
            </a:pPr>
            <a:r>
              <a:rPr lang="es-ES" dirty="0">
                <a:latin typeface="Myriad Pro" panose="020B0503030403020204" pitchFamily="34" charset="0"/>
              </a:rPr>
              <a:t>* o si la suma de las distancias se minimiza,</a:t>
            </a:r>
          </a:p>
          <a:p>
            <a:pPr>
              <a:lnSpc>
                <a:spcPct val="150000"/>
              </a:lnSpc>
            </a:pPr>
            <a:r>
              <a:rPr lang="es-ES" dirty="0">
                <a:latin typeface="Myriad Pro" panose="020B0503030403020204" pitchFamily="34" charset="0"/>
              </a:rPr>
              <a:t>* o se alcanza un número máximo de iteraciones.</a:t>
            </a:r>
          </a:p>
          <a:p>
            <a:pPr>
              <a:lnSpc>
                <a:spcPct val="150000"/>
              </a:lnSpc>
              <a:buFont typeface="Arial" panose="020B0604020202020204" pitchFamily="34" charset="0"/>
              <a:buChar char="•"/>
            </a:pPr>
            <a:endParaRPr lang="es-ES" dirty="0">
              <a:latin typeface="Myriad Pro" panose="020B0503030403020204" pitchFamily="34" charset="0"/>
            </a:endParaRPr>
          </a:p>
        </p:txBody>
      </p:sp>
    </p:spTree>
    <p:extLst>
      <p:ext uri="{BB962C8B-B14F-4D97-AF65-F5344CB8AC3E}">
        <p14:creationId xmlns:p14="http://schemas.microsoft.com/office/powerpoint/2010/main" val="1289019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5032083"/>
          </a:xfrm>
          <a:prstGeom prst="rect">
            <a:avLst/>
          </a:prstGeom>
        </p:spPr>
        <p:txBody>
          <a:bodyPr wrap="square">
            <a:spAutoFit/>
          </a:bodyPr>
          <a:lstStyle/>
          <a:p>
            <a:pPr>
              <a:lnSpc>
                <a:spcPct val="150000"/>
              </a:lnSpc>
            </a:pPr>
            <a:r>
              <a:rPr lang="es-ES" b="1" dirty="0"/>
              <a:t>Elegir el valor de número de clusters</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Este algoritmo funciona </a:t>
            </a:r>
            <a:r>
              <a:rPr lang="es-ES" dirty="0" err="1">
                <a:latin typeface="Myriad Pro" panose="020B0503030403020204" pitchFamily="34" charset="0"/>
              </a:rPr>
              <a:t>pre-seleccionando</a:t>
            </a:r>
            <a:r>
              <a:rPr lang="es-ES" dirty="0">
                <a:latin typeface="Myriad Pro" panose="020B0503030403020204" pitchFamily="34" charset="0"/>
              </a:rPr>
              <a:t> un valor de K. Para encontrar el número de clusters en los datos, deberemos ejecutar el algoritmo para un rango de valores K, ver los resultados y comparar características de los grupos obtenidos. </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En general no hay un modo exacto de determinar el valor K, pero se puede estimar con aceptable precisión siguiendo la siguiente técnica:</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Una de las métricas usada para comparar resultados es la distancia media entre los puntos de datos y su </a:t>
            </a:r>
            <a:r>
              <a:rPr lang="es-ES" dirty="0" err="1">
                <a:latin typeface="Myriad Pro" panose="020B0503030403020204" pitchFamily="34" charset="0"/>
              </a:rPr>
              <a:t>centroid</a:t>
            </a:r>
            <a:r>
              <a:rPr lang="es-ES" dirty="0">
                <a:latin typeface="Myriad Pro" panose="020B0503030403020204" pitchFamily="34" charset="0"/>
              </a:rPr>
              <a:t>. Como el valor de la media </a:t>
            </a:r>
            <a:r>
              <a:rPr lang="es-ES" dirty="0" err="1">
                <a:latin typeface="Myriad Pro" panose="020B0503030403020204" pitchFamily="34" charset="0"/>
              </a:rPr>
              <a:t>diminuirá</a:t>
            </a:r>
            <a:r>
              <a:rPr lang="es-ES" dirty="0">
                <a:latin typeface="Myriad Pro" panose="020B0503030403020204" pitchFamily="34" charset="0"/>
              </a:rPr>
              <a:t> a medida de aumentemos el valor de K, deberemos utilizar la distancia media al centroide en función de K y encontrar el “punto codo”, donde la tasa de descenso se “afila”. </a:t>
            </a:r>
          </a:p>
        </p:txBody>
      </p:sp>
    </p:spTree>
    <p:extLst>
      <p:ext uri="{BB962C8B-B14F-4D97-AF65-F5344CB8AC3E}">
        <p14:creationId xmlns:p14="http://schemas.microsoft.com/office/powerpoint/2010/main" val="2757722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877100"/>
          </a:xfrm>
          <a:prstGeom prst="rect">
            <a:avLst/>
          </a:prstGeom>
        </p:spPr>
        <p:txBody>
          <a:bodyPr wrap="square">
            <a:spAutoFit/>
          </a:bodyPr>
          <a:lstStyle/>
          <a:p>
            <a:pPr>
              <a:lnSpc>
                <a:spcPct val="150000"/>
              </a:lnSpc>
            </a:pPr>
            <a:r>
              <a:rPr lang="es-ES" b="1" dirty="0"/>
              <a:t>Gráfica de </a:t>
            </a:r>
            <a:r>
              <a:rPr lang="es-ES" b="1" dirty="0" err="1"/>
              <a:t>Elbow</a:t>
            </a:r>
            <a:endParaRPr lang="es-ES" b="1" dirty="0"/>
          </a:p>
          <a:p>
            <a:pPr>
              <a:lnSpc>
                <a:spcPct val="150000"/>
              </a:lnSpc>
            </a:pPr>
            <a:endParaRPr lang="es-ES" dirty="0">
              <a:latin typeface="Myriad Pro" panose="020B0503030403020204" pitchFamily="34" charset="0"/>
            </a:endParaRPr>
          </a:p>
        </p:txBody>
      </p:sp>
      <p:pic>
        <p:nvPicPr>
          <p:cNvPr id="6146" name="Picture 2" descr="https://www.aprendemachinelearning.com/wp-content/uploads/2018/03/ejemplo-elbow.png">
            <a:extLst>
              <a:ext uri="{FF2B5EF4-FFF2-40B4-BE49-F238E27FC236}">
                <a16:creationId xmlns:a16="http://schemas.microsoft.com/office/drawing/2014/main" id="{B572BB9D-0EA5-4193-8B20-FA4D1F9A4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69" y="1608192"/>
            <a:ext cx="8037250" cy="4411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623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1292598"/>
          </a:xfrm>
          <a:prstGeom prst="rect">
            <a:avLst/>
          </a:prstGeom>
        </p:spPr>
        <p:txBody>
          <a:bodyPr wrap="square">
            <a:spAutoFit/>
          </a:bodyPr>
          <a:lstStyle/>
          <a:p>
            <a:pPr>
              <a:lnSpc>
                <a:spcPct val="150000"/>
              </a:lnSpc>
            </a:pPr>
            <a:r>
              <a:rPr lang="es-ES" b="1" dirty="0"/>
              <a:t>Distancia</a:t>
            </a:r>
          </a:p>
          <a:p>
            <a:pPr>
              <a:lnSpc>
                <a:spcPct val="150000"/>
              </a:lnSpc>
            </a:pPr>
            <a:r>
              <a:rPr lang="es-ES" dirty="0">
                <a:latin typeface="Myriad Pro" panose="020B0503030403020204" pitchFamily="34" charset="0"/>
              </a:rPr>
              <a:t>Este algoritmo tiene una función para devolver la distancia euclídea de cada punto a cada uno de los centroides </a:t>
            </a:r>
          </a:p>
          <a:p>
            <a:pPr>
              <a:lnSpc>
                <a:spcPct val="150000"/>
              </a:lnSpc>
            </a:pPr>
            <a:endParaRPr lang="es-ES" dirty="0">
              <a:latin typeface="Myriad Pro" panose="020B0503030403020204" pitchFamily="34" charset="0"/>
            </a:endParaRPr>
          </a:p>
        </p:txBody>
      </p:sp>
      <p:pic>
        <p:nvPicPr>
          <p:cNvPr id="3" name="Imagen 2">
            <a:extLst>
              <a:ext uri="{FF2B5EF4-FFF2-40B4-BE49-F238E27FC236}">
                <a16:creationId xmlns:a16="http://schemas.microsoft.com/office/drawing/2014/main" id="{DAB6B643-C598-4E08-A683-49D6FAD1904A}"/>
              </a:ext>
            </a:extLst>
          </p:cNvPr>
          <p:cNvPicPr>
            <a:picLocks noChangeAspect="1"/>
          </p:cNvPicPr>
          <p:nvPr/>
        </p:nvPicPr>
        <p:blipFill>
          <a:blip r:embed="rId2"/>
          <a:stretch>
            <a:fillRect/>
          </a:stretch>
        </p:blipFill>
        <p:spPr>
          <a:xfrm>
            <a:off x="3900071" y="2097842"/>
            <a:ext cx="4458393" cy="1260600"/>
          </a:xfrm>
          <a:prstGeom prst="rect">
            <a:avLst/>
          </a:prstGeom>
        </p:spPr>
      </p:pic>
      <p:sp>
        <p:nvSpPr>
          <p:cNvPr id="6" name="Rectángulo 5">
            <a:extLst>
              <a:ext uri="{FF2B5EF4-FFF2-40B4-BE49-F238E27FC236}">
                <a16:creationId xmlns:a16="http://schemas.microsoft.com/office/drawing/2014/main" id="{47E5B8A2-3856-476C-B069-66A27CBF29B2}"/>
              </a:ext>
            </a:extLst>
          </p:cNvPr>
          <p:cNvSpPr/>
          <p:nvPr/>
        </p:nvSpPr>
        <p:spPr>
          <a:xfrm>
            <a:off x="615991" y="2034395"/>
            <a:ext cx="3217547" cy="369332"/>
          </a:xfrm>
          <a:prstGeom prst="rect">
            <a:avLst/>
          </a:prstGeom>
        </p:spPr>
        <p:txBody>
          <a:bodyPr wrap="none">
            <a:spAutoFit/>
          </a:bodyPr>
          <a:lstStyle/>
          <a:p>
            <a:r>
              <a:rPr lang="es-ES" dirty="0" err="1">
                <a:solidFill>
                  <a:srgbClr val="000000"/>
                </a:solidFill>
                <a:latin typeface="Courier New" panose="02070309020205020404" pitchFamily="49" charset="0"/>
              </a:rPr>
              <a:t>kmeans.transform</a:t>
            </a:r>
            <a:r>
              <a:rPr lang="es-ES" dirty="0">
                <a:solidFill>
                  <a:srgbClr val="000000"/>
                </a:solidFill>
                <a:latin typeface="Courier New" panose="02070309020205020404" pitchFamily="49" charset="0"/>
              </a:rPr>
              <a:t>(data)</a:t>
            </a:r>
            <a:endParaRPr lang="es-ES" b="0" dirty="0">
              <a:solidFill>
                <a:srgbClr val="000000"/>
              </a:solidFill>
              <a:effectLst/>
              <a:latin typeface="Courier New" panose="02070309020205020404" pitchFamily="49" charset="0"/>
            </a:endParaRPr>
          </a:p>
        </p:txBody>
      </p:sp>
      <p:pic>
        <p:nvPicPr>
          <p:cNvPr id="7" name="Imagen 6">
            <a:extLst>
              <a:ext uri="{FF2B5EF4-FFF2-40B4-BE49-F238E27FC236}">
                <a16:creationId xmlns:a16="http://schemas.microsoft.com/office/drawing/2014/main" id="{4C334F0B-8CE8-4B44-9C65-0DF4381097F4}"/>
              </a:ext>
            </a:extLst>
          </p:cNvPr>
          <p:cNvPicPr>
            <a:picLocks noChangeAspect="1"/>
          </p:cNvPicPr>
          <p:nvPr/>
        </p:nvPicPr>
        <p:blipFill>
          <a:blip r:embed="rId3"/>
          <a:stretch>
            <a:fillRect/>
          </a:stretch>
        </p:blipFill>
        <p:spPr>
          <a:xfrm>
            <a:off x="615991" y="3615894"/>
            <a:ext cx="7802064" cy="2324424"/>
          </a:xfrm>
          <a:prstGeom prst="rect">
            <a:avLst/>
          </a:prstGeom>
        </p:spPr>
      </p:pic>
    </p:spTree>
    <p:extLst>
      <p:ext uri="{BB962C8B-B14F-4D97-AF65-F5344CB8AC3E}">
        <p14:creationId xmlns:p14="http://schemas.microsoft.com/office/powerpoint/2010/main" val="1442041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1292598"/>
          </a:xfrm>
          <a:prstGeom prst="rect">
            <a:avLst/>
          </a:prstGeom>
        </p:spPr>
        <p:txBody>
          <a:bodyPr wrap="square">
            <a:spAutoFit/>
          </a:bodyPr>
          <a:lstStyle/>
          <a:p>
            <a:pPr>
              <a:lnSpc>
                <a:spcPct val="150000"/>
              </a:lnSpc>
            </a:pPr>
            <a:r>
              <a:rPr lang="es-ES" b="1" dirty="0" err="1"/>
              <a:t>Outlier</a:t>
            </a:r>
            <a:r>
              <a:rPr lang="es-ES" b="1" dirty="0"/>
              <a:t> </a:t>
            </a:r>
            <a:r>
              <a:rPr lang="es-ES" b="1" dirty="0" err="1"/>
              <a:t>fraction</a:t>
            </a:r>
            <a:endParaRPr lang="es-ES" b="1" dirty="0"/>
          </a:p>
          <a:p>
            <a:pPr>
              <a:lnSpc>
                <a:spcPct val="150000"/>
              </a:lnSpc>
            </a:pPr>
            <a:r>
              <a:rPr lang="es-ES" dirty="0">
                <a:latin typeface="Myriad Pro" panose="020B0503030403020204" pitchFamily="34" charset="0"/>
              </a:rPr>
              <a:t>Para determinar una anomalía determinamos aquellos puntos que la distancia supere el </a:t>
            </a:r>
            <a:r>
              <a:rPr lang="es-ES" dirty="0" err="1">
                <a:latin typeface="Myriad Pro" panose="020B0503030403020204" pitchFamily="34" charset="0"/>
              </a:rPr>
              <a:t>outlier</a:t>
            </a:r>
            <a:endParaRPr lang="es-ES" dirty="0">
              <a:latin typeface="Myriad Pro" panose="020B0503030403020204" pitchFamily="34" charset="0"/>
            </a:endParaRPr>
          </a:p>
          <a:p>
            <a:pPr>
              <a:lnSpc>
                <a:spcPct val="150000"/>
              </a:lnSpc>
            </a:pPr>
            <a:endParaRPr lang="es-ES" dirty="0">
              <a:latin typeface="Myriad Pro" panose="020B0503030403020204" pitchFamily="34" charset="0"/>
            </a:endParaRPr>
          </a:p>
        </p:txBody>
      </p:sp>
      <p:sp>
        <p:nvSpPr>
          <p:cNvPr id="2" name="Rectángulo 1">
            <a:extLst>
              <a:ext uri="{FF2B5EF4-FFF2-40B4-BE49-F238E27FC236}">
                <a16:creationId xmlns:a16="http://schemas.microsoft.com/office/drawing/2014/main" id="{A8AF7971-404B-4CF0-AB17-28BA54844A24}"/>
              </a:ext>
            </a:extLst>
          </p:cNvPr>
          <p:cNvSpPr/>
          <p:nvPr/>
        </p:nvSpPr>
        <p:spPr>
          <a:xfrm>
            <a:off x="615991" y="2186946"/>
            <a:ext cx="11216035" cy="584775"/>
          </a:xfrm>
          <a:prstGeom prst="rect">
            <a:avLst/>
          </a:prstGeom>
        </p:spPr>
        <p:txBody>
          <a:bodyPr wrap="square">
            <a:spAutoFit/>
          </a:bodyPr>
          <a:lstStyle/>
          <a:p>
            <a:r>
              <a:rPr lang="es-ES" sz="1600" dirty="0" err="1">
                <a:solidFill>
                  <a:srgbClr val="000000"/>
                </a:solidFill>
                <a:latin typeface="Courier New" panose="02070309020205020404" pitchFamily="49" charset="0"/>
              </a:rPr>
              <a:t>outliers_fraction</a:t>
            </a:r>
            <a:r>
              <a:rPr lang="es-ES" sz="1600" dirty="0">
                <a:solidFill>
                  <a:srgbClr val="000000"/>
                </a:solidFill>
                <a:latin typeface="Courier New" panose="02070309020205020404" pitchFamily="49" charset="0"/>
              </a:rPr>
              <a:t> = 0.01</a:t>
            </a:r>
          </a:p>
          <a:p>
            <a:r>
              <a:rPr lang="en-US" sz="1600" dirty="0" err="1">
                <a:solidFill>
                  <a:srgbClr val="000000"/>
                </a:solidFill>
                <a:latin typeface="Courier New" panose="02070309020205020404" pitchFamily="49" charset="0"/>
              </a:rPr>
              <a:t>resultado</a:t>
            </a:r>
            <a:r>
              <a:rPr lang="en-US" sz="1600" dirty="0">
                <a:solidFill>
                  <a:srgbClr val="000000"/>
                </a:solidFill>
                <a:latin typeface="Courier New" panose="02070309020205020404" pitchFamily="49" charset="0"/>
              </a:rPr>
              <a:t>[</a:t>
            </a:r>
            <a:r>
              <a:rPr lang="en-US" sz="1600" dirty="0">
                <a:solidFill>
                  <a:srgbClr val="A31515"/>
                </a:solidFill>
                <a:latin typeface="Courier New" panose="02070309020205020404" pitchFamily="49" charset="0"/>
              </a:rPr>
              <a:t>'anomaly1'</a:t>
            </a:r>
            <a:r>
              <a:rPr lang="en-US" sz="1600" dirty="0">
                <a:solidFill>
                  <a:srgbClr val="000000"/>
                </a:solidFill>
                <a:latin typeface="Courier New" panose="02070309020205020404" pitchFamily="49" charset="0"/>
              </a:rPr>
              <a:t>] = (</a:t>
            </a:r>
            <a:r>
              <a:rPr lang="en-US" sz="1600" dirty="0" err="1">
                <a:solidFill>
                  <a:srgbClr val="000000"/>
                </a:solidFill>
                <a:latin typeface="Courier New" panose="02070309020205020404" pitchFamily="49" charset="0"/>
              </a:rPr>
              <a:t>resultado</a:t>
            </a:r>
            <a:r>
              <a:rPr lang="en-US" sz="1600" dirty="0">
                <a:solidFill>
                  <a:srgbClr val="000000"/>
                </a:solidFill>
                <a:latin typeface="Courier New" panose="02070309020205020404" pitchFamily="49" charset="0"/>
              </a:rPr>
              <a:t>[</a:t>
            </a:r>
            <a:r>
              <a:rPr lang="en-US" sz="1600" dirty="0">
                <a:solidFill>
                  <a:srgbClr val="A31515"/>
                </a:solidFill>
                <a:latin typeface="Courier New" panose="02070309020205020404" pitchFamily="49" charset="0"/>
              </a:rPr>
              <a:t>'distance'</a:t>
            </a:r>
            <a:r>
              <a:rPr lang="en-US" sz="1600" dirty="0">
                <a:solidFill>
                  <a:srgbClr val="000000"/>
                </a:solidFill>
                <a:latin typeface="Courier New" panose="02070309020205020404" pitchFamily="49" charset="0"/>
              </a:rPr>
              <a:t>] &gt;= </a:t>
            </a:r>
            <a:r>
              <a:rPr lang="en-US" sz="1600" dirty="0" err="1">
                <a:solidFill>
                  <a:srgbClr val="000000"/>
                </a:solidFill>
                <a:latin typeface="Courier New" panose="02070309020205020404" pitchFamily="49" charset="0"/>
              </a:rPr>
              <a:t>outliers_fraction</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astype</a:t>
            </a:r>
            <a:r>
              <a:rPr lang="en-US" sz="1600" dirty="0">
                <a:solidFill>
                  <a:srgbClr val="000000"/>
                </a:solidFill>
                <a:latin typeface="Courier New" panose="02070309020205020404" pitchFamily="49" charset="0"/>
              </a:rPr>
              <a:t>(</a:t>
            </a:r>
            <a:r>
              <a:rPr lang="en-US" sz="1600" dirty="0">
                <a:solidFill>
                  <a:srgbClr val="267F99"/>
                </a:solidFill>
                <a:latin typeface="Courier New" panose="02070309020205020404" pitchFamily="49" charset="0"/>
              </a:rPr>
              <a:t>int</a:t>
            </a:r>
            <a:r>
              <a:rPr lang="en-US" sz="1600" dirty="0">
                <a:solidFill>
                  <a:srgbClr val="000000"/>
                </a:solidFill>
                <a:latin typeface="Courier New" panose="02070309020205020404" pitchFamily="49" charset="0"/>
              </a:rPr>
              <a:t>)</a:t>
            </a:r>
            <a:endParaRPr lang="en-US" sz="1600" b="0" dirty="0">
              <a:solidFill>
                <a:srgbClr val="000000"/>
              </a:solidFill>
              <a:effectLst/>
              <a:latin typeface="Courier New" panose="02070309020205020404" pitchFamily="49" charset="0"/>
            </a:endParaRPr>
          </a:p>
        </p:txBody>
      </p:sp>
      <p:pic>
        <p:nvPicPr>
          <p:cNvPr id="5" name="Imagen 4">
            <a:extLst>
              <a:ext uri="{FF2B5EF4-FFF2-40B4-BE49-F238E27FC236}">
                <a16:creationId xmlns:a16="http://schemas.microsoft.com/office/drawing/2014/main" id="{72C1722E-5ACB-411E-B5D0-0AB0CD21F2B1}"/>
              </a:ext>
            </a:extLst>
          </p:cNvPr>
          <p:cNvPicPr>
            <a:picLocks noChangeAspect="1"/>
          </p:cNvPicPr>
          <p:nvPr/>
        </p:nvPicPr>
        <p:blipFill>
          <a:blip r:embed="rId2"/>
          <a:stretch>
            <a:fillRect/>
          </a:stretch>
        </p:blipFill>
        <p:spPr>
          <a:xfrm>
            <a:off x="615991" y="3166989"/>
            <a:ext cx="8840434" cy="1838582"/>
          </a:xfrm>
          <a:prstGeom prst="rect">
            <a:avLst/>
          </a:prstGeom>
        </p:spPr>
      </p:pic>
    </p:spTree>
    <p:extLst>
      <p:ext uri="{BB962C8B-B14F-4D97-AF65-F5344CB8AC3E}">
        <p14:creationId xmlns:p14="http://schemas.microsoft.com/office/powerpoint/2010/main" val="1823369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2954591"/>
          </a:xfrm>
          <a:prstGeom prst="rect">
            <a:avLst/>
          </a:prstGeom>
        </p:spPr>
        <p:txBody>
          <a:bodyPr wrap="square">
            <a:spAutoFit/>
          </a:bodyPr>
          <a:lstStyle/>
          <a:p>
            <a:pPr>
              <a:lnSpc>
                <a:spcPct val="150000"/>
              </a:lnSpc>
            </a:pPr>
            <a:r>
              <a:rPr lang="es-ES" b="1" dirty="0"/>
              <a:t>Clasificación de nivel de anomalía</a:t>
            </a:r>
          </a:p>
          <a:p>
            <a:pPr>
              <a:lnSpc>
                <a:spcPct val="150000"/>
              </a:lnSpc>
            </a:pPr>
            <a:r>
              <a:rPr lang="es-ES" dirty="0">
                <a:latin typeface="Myriad Pro" panose="020B0503030403020204" pitchFamily="34" charset="0"/>
              </a:rPr>
              <a:t>Una vez que tenemos determinada que es una anomalía el siguiente paso es determinar la clasificación/gravedad de la anomalía.</a:t>
            </a:r>
          </a:p>
          <a:p>
            <a:pPr>
              <a:lnSpc>
                <a:spcPct val="150000"/>
              </a:lnSpc>
            </a:pPr>
            <a:r>
              <a:rPr lang="es-ES" dirty="0">
                <a:latin typeface="Myriad Pro" panose="020B0503030403020204" pitchFamily="34" charset="0"/>
              </a:rPr>
              <a:t>Para ello es necesario escalar la distancia entre 0 y 1 para obtener una magnitud absoluta. Al multiplicar por 100 esta distancia escalada obtenemos el porcentaje de probabilidad.</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Con la probabilidad determinamos la gravedad</a:t>
            </a:r>
          </a:p>
        </p:txBody>
      </p:sp>
      <p:graphicFrame>
        <p:nvGraphicFramePr>
          <p:cNvPr id="3" name="Tabla 2">
            <a:extLst>
              <a:ext uri="{FF2B5EF4-FFF2-40B4-BE49-F238E27FC236}">
                <a16:creationId xmlns:a16="http://schemas.microsoft.com/office/drawing/2014/main" id="{4D5A061C-8D17-4019-8FD3-D5F6799B3D1D}"/>
              </a:ext>
            </a:extLst>
          </p:cNvPr>
          <p:cNvGraphicFramePr>
            <a:graphicFrameLocks noGrp="1"/>
          </p:cNvGraphicFramePr>
          <p:nvPr>
            <p:extLst>
              <p:ext uri="{D42A27DB-BD31-4B8C-83A1-F6EECF244321}">
                <p14:modId xmlns:p14="http://schemas.microsoft.com/office/powerpoint/2010/main" val="4255335996"/>
              </p:ext>
            </p:extLst>
          </p:nvPr>
        </p:nvGraphicFramePr>
        <p:xfrm>
          <a:off x="1437196" y="4218271"/>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74045914"/>
                    </a:ext>
                  </a:extLst>
                </a:gridCol>
                <a:gridCol w="4064000">
                  <a:extLst>
                    <a:ext uri="{9D8B030D-6E8A-4147-A177-3AD203B41FA5}">
                      <a16:colId xmlns:a16="http://schemas.microsoft.com/office/drawing/2014/main" val="3228059395"/>
                    </a:ext>
                  </a:extLst>
                </a:gridCol>
              </a:tblGrid>
              <a:tr h="370840">
                <a:tc>
                  <a:txBody>
                    <a:bodyPr/>
                    <a:lstStyle/>
                    <a:p>
                      <a:r>
                        <a:rPr lang="es-ES" dirty="0"/>
                        <a:t>Probabilidad</a:t>
                      </a:r>
                    </a:p>
                  </a:txBody>
                  <a:tcPr/>
                </a:tc>
                <a:tc>
                  <a:txBody>
                    <a:bodyPr/>
                    <a:lstStyle/>
                    <a:p>
                      <a:r>
                        <a:rPr lang="es-ES" dirty="0"/>
                        <a:t>Nivel</a:t>
                      </a:r>
                    </a:p>
                  </a:txBody>
                  <a:tcPr/>
                </a:tc>
                <a:extLst>
                  <a:ext uri="{0D108BD9-81ED-4DB2-BD59-A6C34878D82A}">
                    <a16:rowId xmlns:a16="http://schemas.microsoft.com/office/drawing/2014/main" val="2328966433"/>
                  </a:ext>
                </a:extLst>
              </a:tr>
              <a:tr h="370840">
                <a:tc>
                  <a:txBody>
                    <a:bodyPr/>
                    <a:lstStyle/>
                    <a:p>
                      <a:r>
                        <a:rPr lang="es-ES" dirty="0"/>
                        <a:t>&lt;50</a:t>
                      </a:r>
                    </a:p>
                  </a:txBody>
                  <a:tcPr/>
                </a:tc>
                <a:tc>
                  <a:txBody>
                    <a:bodyPr/>
                    <a:lstStyle/>
                    <a:p>
                      <a:r>
                        <a:rPr lang="es-ES" dirty="0"/>
                        <a:t>Low</a:t>
                      </a:r>
                    </a:p>
                  </a:txBody>
                  <a:tcPr/>
                </a:tc>
                <a:extLst>
                  <a:ext uri="{0D108BD9-81ED-4DB2-BD59-A6C34878D82A}">
                    <a16:rowId xmlns:a16="http://schemas.microsoft.com/office/drawing/2014/main" val="2357409720"/>
                  </a:ext>
                </a:extLst>
              </a:tr>
              <a:tr h="370840">
                <a:tc>
                  <a:txBody>
                    <a:bodyPr/>
                    <a:lstStyle/>
                    <a:p>
                      <a:r>
                        <a:rPr lang="es-ES" dirty="0"/>
                        <a:t>Entre 50-60</a:t>
                      </a:r>
                    </a:p>
                  </a:txBody>
                  <a:tcPr/>
                </a:tc>
                <a:tc>
                  <a:txBody>
                    <a:bodyPr/>
                    <a:lstStyle/>
                    <a:p>
                      <a:r>
                        <a:rPr lang="es-ES" dirty="0"/>
                        <a:t>Medium</a:t>
                      </a:r>
                    </a:p>
                  </a:txBody>
                  <a:tcPr/>
                </a:tc>
                <a:extLst>
                  <a:ext uri="{0D108BD9-81ED-4DB2-BD59-A6C34878D82A}">
                    <a16:rowId xmlns:a16="http://schemas.microsoft.com/office/drawing/2014/main" val="559535451"/>
                  </a:ext>
                </a:extLst>
              </a:tr>
              <a:tr h="370840">
                <a:tc>
                  <a:txBody>
                    <a:bodyPr/>
                    <a:lstStyle/>
                    <a:p>
                      <a:r>
                        <a:rPr lang="es-ES" dirty="0"/>
                        <a:t>61-75</a:t>
                      </a:r>
                    </a:p>
                  </a:txBody>
                  <a:tcPr/>
                </a:tc>
                <a:tc>
                  <a:txBody>
                    <a:bodyPr/>
                    <a:lstStyle/>
                    <a:p>
                      <a:r>
                        <a:rPr lang="es-ES" dirty="0"/>
                        <a:t>High</a:t>
                      </a:r>
                    </a:p>
                  </a:txBody>
                  <a:tcPr/>
                </a:tc>
                <a:extLst>
                  <a:ext uri="{0D108BD9-81ED-4DB2-BD59-A6C34878D82A}">
                    <a16:rowId xmlns:a16="http://schemas.microsoft.com/office/drawing/2014/main" val="412086005"/>
                  </a:ext>
                </a:extLst>
              </a:tr>
              <a:tr h="370840">
                <a:tc>
                  <a:txBody>
                    <a:bodyPr/>
                    <a:lstStyle/>
                    <a:p>
                      <a:r>
                        <a:rPr lang="es-ES" dirty="0"/>
                        <a:t>&gt;75</a:t>
                      </a:r>
                    </a:p>
                  </a:txBody>
                  <a:tcPr/>
                </a:tc>
                <a:tc>
                  <a:txBody>
                    <a:bodyPr/>
                    <a:lstStyle/>
                    <a:p>
                      <a:r>
                        <a:rPr lang="es-ES" dirty="0" err="1"/>
                        <a:t>Critical</a:t>
                      </a:r>
                      <a:endParaRPr lang="es-ES" dirty="0"/>
                    </a:p>
                  </a:txBody>
                  <a:tcPr/>
                </a:tc>
                <a:extLst>
                  <a:ext uri="{0D108BD9-81ED-4DB2-BD59-A6C34878D82A}">
                    <a16:rowId xmlns:a16="http://schemas.microsoft.com/office/drawing/2014/main" val="1141472824"/>
                  </a:ext>
                </a:extLst>
              </a:tr>
            </a:tbl>
          </a:graphicData>
        </a:graphic>
      </p:graphicFrame>
    </p:spTree>
    <p:extLst>
      <p:ext uri="{BB962C8B-B14F-4D97-AF65-F5344CB8AC3E}">
        <p14:creationId xmlns:p14="http://schemas.microsoft.com/office/powerpoint/2010/main" val="4290494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372642"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K-</a:t>
            </a:r>
            <a:r>
              <a:rPr lang="es-ES" sz="3200" b="1" dirty="0" err="1">
                <a:solidFill>
                  <a:srgbClr val="E6007E"/>
                </a:solidFill>
                <a:latin typeface="Myriad Pro" panose="020B0503030403020204" pitchFamily="34" charset="0"/>
              </a:rPr>
              <a:t>means</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088046"/>
            <a:ext cx="11129165" cy="464871"/>
          </a:xfrm>
          <a:prstGeom prst="rect">
            <a:avLst/>
          </a:prstGeom>
        </p:spPr>
        <p:txBody>
          <a:bodyPr wrap="square">
            <a:spAutoFit/>
          </a:bodyPr>
          <a:lstStyle/>
          <a:p>
            <a:pPr>
              <a:lnSpc>
                <a:spcPct val="150000"/>
              </a:lnSpc>
            </a:pPr>
            <a:r>
              <a:rPr lang="es-ES" b="1" dirty="0"/>
              <a:t>Resultados</a:t>
            </a:r>
          </a:p>
        </p:txBody>
      </p:sp>
      <p:pic>
        <p:nvPicPr>
          <p:cNvPr id="2" name="Imagen 1">
            <a:extLst>
              <a:ext uri="{FF2B5EF4-FFF2-40B4-BE49-F238E27FC236}">
                <a16:creationId xmlns:a16="http://schemas.microsoft.com/office/drawing/2014/main" id="{598425A0-332A-4AD1-804C-F6F1EF2E4D8C}"/>
              </a:ext>
            </a:extLst>
          </p:cNvPr>
          <p:cNvPicPr>
            <a:picLocks noChangeAspect="1"/>
          </p:cNvPicPr>
          <p:nvPr/>
        </p:nvPicPr>
        <p:blipFill>
          <a:blip r:embed="rId2"/>
          <a:stretch>
            <a:fillRect/>
          </a:stretch>
        </p:blipFill>
        <p:spPr>
          <a:xfrm>
            <a:off x="398091" y="2016121"/>
            <a:ext cx="11564964" cy="3820058"/>
          </a:xfrm>
          <a:prstGeom prst="rect">
            <a:avLst/>
          </a:prstGeom>
        </p:spPr>
      </p:pic>
    </p:spTree>
    <p:extLst>
      <p:ext uri="{BB962C8B-B14F-4D97-AF65-F5344CB8AC3E}">
        <p14:creationId xmlns:p14="http://schemas.microsoft.com/office/powerpoint/2010/main" val="999743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6156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a:t>
            </a:r>
            <a:r>
              <a:rPr lang="es-ES" sz="3200" b="1" dirty="0" err="1">
                <a:solidFill>
                  <a:srgbClr val="E6007E"/>
                </a:solidFill>
                <a:latin typeface="Myriad Pro" panose="020B0503030403020204" pitchFamily="34" charset="0"/>
              </a:rPr>
              <a:t>Isolation</a:t>
            </a:r>
            <a:r>
              <a:rPr lang="es-ES" sz="3200" b="1" dirty="0">
                <a:solidFill>
                  <a:srgbClr val="E6007E"/>
                </a:solidFill>
                <a:latin typeface="Myriad Pro" panose="020B0503030403020204" pitchFamily="34" charset="0"/>
              </a:rPr>
              <a:t> Forest</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2" y="1335140"/>
            <a:ext cx="6305308" cy="4616585"/>
          </a:xfrm>
          <a:prstGeom prst="rect">
            <a:avLst/>
          </a:prstGeom>
        </p:spPr>
        <p:txBody>
          <a:bodyPr wrap="square">
            <a:spAutoFit/>
          </a:bodyPr>
          <a:lstStyle/>
          <a:p>
            <a:pPr>
              <a:lnSpc>
                <a:spcPct val="150000"/>
              </a:lnSpc>
            </a:pPr>
            <a:r>
              <a:rPr lang="es-ES" dirty="0">
                <a:latin typeface="Myriad Pro" panose="020B0503030403020204" pitchFamily="34" charset="0"/>
              </a:rPr>
              <a:t>Su funcionamiento está inspirado en el algoritmo de clasificación y regresión </a:t>
            </a:r>
            <a:r>
              <a:rPr lang="es-ES" dirty="0" err="1">
                <a:latin typeface="Myriad Pro" panose="020B0503030403020204" pitchFamily="34" charset="0"/>
              </a:rPr>
              <a:t>Random</a:t>
            </a:r>
            <a:r>
              <a:rPr lang="es-ES" dirty="0">
                <a:latin typeface="Myriad Pro" panose="020B0503030403020204" pitchFamily="34" charset="0"/>
              </a:rPr>
              <a:t> Forest. Al igual que en </a:t>
            </a:r>
            <a:r>
              <a:rPr lang="es-ES" dirty="0" err="1">
                <a:latin typeface="Myriad Pro" panose="020B0503030403020204" pitchFamily="34" charset="0"/>
              </a:rPr>
              <a:t>Random</a:t>
            </a:r>
            <a:r>
              <a:rPr lang="es-ES" dirty="0">
                <a:latin typeface="Myriad Pro" panose="020B0503030403020204" pitchFamily="34" charset="0"/>
              </a:rPr>
              <a:t> Forest, un modelo </a:t>
            </a:r>
            <a:r>
              <a:rPr lang="es-ES" dirty="0" err="1">
                <a:latin typeface="Myriad Pro" panose="020B0503030403020204" pitchFamily="34" charset="0"/>
              </a:rPr>
              <a:t>Isolation</a:t>
            </a:r>
            <a:r>
              <a:rPr lang="es-ES" dirty="0">
                <a:latin typeface="Myriad Pro" panose="020B0503030403020204" pitchFamily="34" charset="0"/>
              </a:rPr>
              <a:t> Forest está formado por la combinación de múltiples árboles llamados </a:t>
            </a:r>
            <a:r>
              <a:rPr lang="es-ES" dirty="0" err="1">
                <a:latin typeface="Myriad Pro" panose="020B0503030403020204" pitchFamily="34" charset="0"/>
              </a:rPr>
              <a:t>isolation</a:t>
            </a:r>
            <a:r>
              <a:rPr lang="es-ES" dirty="0">
                <a:latin typeface="Myriad Pro" panose="020B0503030403020204" pitchFamily="34" charset="0"/>
              </a:rPr>
              <a:t> </a:t>
            </a:r>
            <a:r>
              <a:rPr lang="es-ES" dirty="0" err="1">
                <a:latin typeface="Myriad Pro" panose="020B0503030403020204" pitchFamily="34" charset="0"/>
              </a:rPr>
              <a:t>trees</a:t>
            </a:r>
            <a:r>
              <a:rPr lang="es-ES" dirty="0">
                <a:latin typeface="Myriad Pro" panose="020B0503030403020204" pitchFamily="34" charset="0"/>
              </a:rPr>
              <a:t>. </a:t>
            </a:r>
          </a:p>
          <a:p>
            <a:pPr>
              <a:lnSpc>
                <a:spcPct val="150000"/>
              </a:lnSpc>
            </a:pPr>
            <a:endParaRPr lang="es-ES" dirty="0">
              <a:latin typeface="Myriad Pro" panose="020B0503030403020204" pitchFamily="34" charset="0"/>
            </a:endParaRPr>
          </a:p>
          <a:p>
            <a:pPr>
              <a:lnSpc>
                <a:spcPct val="150000"/>
              </a:lnSpc>
            </a:pPr>
            <a:r>
              <a:rPr lang="es-ES" dirty="0">
                <a:latin typeface="Myriad Pro" panose="020B0503030403020204" pitchFamily="34" charset="0"/>
              </a:rPr>
              <a:t>Estos árboles se crean de forma similar a los de clasificación-regresión: las observaciones de entrenamiento se van separando de forma recursiva creando las ramas del árbol hasta que cada observación queda aislada en un nodo terminal.</a:t>
            </a:r>
          </a:p>
          <a:p>
            <a:pPr>
              <a:lnSpc>
                <a:spcPct val="150000"/>
              </a:lnSpc>
            </a:pPr>
            <a:endParaRPr lang="es-ES" dirty="0">
              <a:latin typeface="Myriad Pro" panose="020B0503030403020204" pitchFamily="34" charset="0"/>
            </a:endParaRPr>
          </a:p>
          <a:p>
            <a:pPr>
              <a:lnSpc>
                <a:spcPct val="150000"/>
              </a:lnSpc>
              <a:buFont typeface="Arial" panose="020B0604020202020204" pitchFamily="34" charset="0"/>
              <a:buChar char="•"/>
            </a:pPr>
            <a:endParaRPr lang="es-ES" dirty="0">
              <a:latin typeface="Myriad Pro" panose="020B0503030403020204" pitchFamily="34" charset="0"/>
            </a:endParaRPr>
          </a:p>
        </p:txBody>
      </p:sp>
      <p:pic>
        <p:nvPicPr>
          <p:cNvPr id="4098" name="Picture 2" descr="Cómo realizar la detección de anomalías con el algoritmo Isolation Forest">
            <a:extLst>
              <a:ext uri="{FF2B5EF4-FFF2-40B4-BE49-F238E27FC236}">
                <a16:creationId xmlns:a16="http://schemas.microsoft.com/office/drawing/2014/main" id="{541AF075-A6A7-45D0-9AC8-1DD078FB8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615" y="1855901"/>
            <a:ext cx="4142596" cy="24941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78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6156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a:t>
            </a:r>
            <a:r>
              <a:rPr lang="es-ES" sz="3200" b="1" dirty="0" err="1">
                <a:solidFill>
                  <a:srgbClr val="E6007E"/>
                </a:solidFill>
                <a:latin typeface="Myriad Pro" panose="020B0503030403020204" pitchFamily="34" charset="0"/>
              </a:rPr>
              <a:t>Isolation</a:t>
            </a:r>
            <a:r>
              <a:rPr lang="es-ES" sz="3200" b="1" dirty="0">
                <a:solidFill>
                  <a:srgbClr val="E6007E"/>
                </a:solidFill>
                <a:latin typeface="Myriad Pro" panose="020B0503030403020204" pitchFamily="34" charset="0"/>
              </a:rPr>
              <a:t> Forest</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335140"/>
            <a:ext cx="11381243" cy="1708096"/>
          </a:xfrm>
          <a:prstGeom prst="rect">
            <a:avLst/>
          </a:prstGeom>
        </p:spPr>
        <p:txBody>
          <a:bodyPr wrap="square">
            <a:spAutoFit/>
          </a:bodyPr>
          <a:lstStyle/>
          <a:p>
            <a:pPr>
              <a:lnSpc>
                <a:spcPct val="150000"/>
              </a:lnSpc>
            </a:pPr>
            <a:r>
              <a:rPr lang="es-ES" dirty="0">
                <a:latin typeface="Myriad Pro" panose="020B0503030403020204" pitchFamily="34" charset="0"/>
              </a:rPr>
              <a:t>Sin embargo, en los </a:t>
            </a:r>
            <a:r>
              <a:rPr lang="es-ES" dirty="0" err="1">
                <a:latin typeface="Myriad Pro" panose="020B0503030403020204" pitchFamily="34" charset="0"/>
              </a:rPr>
              <a:t>isolation</a:t>
            </a:r>
            <a:r>
              <a:rPr lang="es-ES" dirty="0">
                <a:latin typeface="Myriad Pro" panose="020B0503030403020204" pitchFamily="34" charset="0"/>
              </a:rPr>
              <a:t> </a:t>
            </a:r>
            <a:r>
              <a:rPr lang="es-ES" dirty="0" err="1">
                <a:latin typeface="Myriad Pro" panose="020B0503030403020204" pitchFamily="34" charset="0"/>
              </a:rPr>
              <a:t>tree</a:t>
            </a:r>
            <a:r>
              <a:rPr lang="es-ES" dirty="0">
                <a:latin typeface="Myriad Pro" panose="020B0503030403020204" pitchFamily="34" charset="0"/>
              </a:rPr>
              <a:t>, la selección de los puntos de división se hace de forma aleatoria. Aquellas observaciones con características distintas al resto, quedarán aisladas a las pocas divisiones, por lo que el número de nodos necesarios para llegar a estas observación desde el inicio del árbol (profundidad) es menor que para el resto.</a:t>
            </a:r>
          </a:p>
          <a:p>
            <a:pPr>
              <a:lnSpc>
                <a:spcPct val="150000"/>
              </a:lnSpc>
              <a:buFont typeface="Arial" panose="020B0604020202020204" pitchFamily="34" charset="0"/>
              <a:buChar char="•"/>
            </a:pPr>
            <a:endParaRPr lang="es-ES" dirty="0">
              <a:latin typeface="Myriad Pro" panose="020B0503030403020204" pitchFamily="34" charset="0"/>
            </a:endParaRPr>
          </a:p>
        </p:txBody>
      </p:sp>
      <p:pic>
        <p:nvPicPr>
          <p:cNvPr id="15362" name="Picture 2" descr="https://upload.wikimedia.org/wikipedia/commons/thumb/c/ce/Isolating_a_Non-Anomalous_Point.png/300px-Isolating_a_Non-Anomalous_Point.png">
            <a:extLst>
              <a:ext uri="{FF2B5EF4-FFF2-40B4-BE49-F238E27FC236}">
                <a16:creationId xmlns:a16="http://schemas.microsoft.com/office/drawing/2014/main" id="{59FD1EE4-CAAB-42AC-B0FF-DF3964053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91" y="3008190"/>
            <a:ext cx="4654302" cy="308735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Isolating an Anomalous Point">
            <a:extLst>
              <a:ext uri="{FF2B5EF4-FFF2-40B4-BE49-F238E27FC236}">
                <a16:creationId xmlns:a16="http://schemas.microsoft.com/office/drawing/2014/main" id="{CED8189D-933A-4958-809E-7A5C20FBB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708" y="3008190"/>
            <a:ext cx="4743549" cy="314655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C4E59DD-BCE4-417A-A93A-CEE23BDD50A8}"/>
              </a:ext>
            </a:extLst>
          </p:cNvPr>
          <p:cNvSpPr txBox="1"/>
          <p:nvPr/>
        </p:nvSpPr>
        <p:spPr>
          <a:xfrm>
            <a:off x="2379216" y="6023346"/>
            <a:ext cx="1382558" cy="369332"/>
          </a:xfrm>
          <a:prstGeom prst="rect">
            <a:avLst/>
          </a:prstGeom>
          <a:noFill/>
        </p:spPr>
        <p:txBody>
          <a:bodyPr wrap="none" rtlCol="0">
            <a:spAutoFit/>
          </a:bodyPr>
          <a:lstStyle/>
          <a:p>
            <a:r>
              <a:rPr lang="es-ES" b="1" dirty="0"/>
              <a:t>Dato normal</a:t>
            </a:r>
          </a:p>
        </p:txBody>
      </p:sp>
      <p:sp>
        <p:nvSpPr>
          <p:cNvPr id="7" name="CuadroTexto 6">
            <a:extLst>
              <a:ext uri="{FF2B5EF4-FFF2-40B4-BE49-F238E27FC236}">
                <a16:creationId xmlns:a16="http://schemas.microsoft.com/office/drawing/2014/main" id="{88E8AD7C-AC47-452B-875C-8FE23A9C4AF4}"/>
              </a:ext>
            </a:extLst>
          </p:cNvPr>
          <p:cNvSpPr txBox="1"/>
          <p:nvPr/>
        </p:nvSpPr>
        <p:spPr>
          <a:xfrm>
            <a:off x="9047826" y="5964146"/>
            <a:ext cx="1098378" cy="369332"/>
          </a:xfrm>
          <a:prstGeom prst="rect">
            <a:avLst/>
          </a:prstGeom>
          <a:noFill/>
        </p:spPr>
        <p:txBody>
          <a:bodyPr wrap="none" rtlCol="0">
            <a:spAutoFit/>
          </a:bodyPr>
          <a:lstStyle/>
          <a:p>
            <a:r>
              <a:rPr lang="es-ES" b="1" dirty="0"/>
              <a:t>Anomalía</a:t>
            </a:r>
          </a:p>
        </p:txBody>
      </p:sp>
    </p:spTree>
    <p:extLst>
      <p:ext uri="{BB962C8B-B14F-4D97-AF65-F5344CB8AC3E}">
        <p14:creationId xmlns:p14="http://schemas.microsoft.com/office/powerpoint/2010/main" val="378697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6156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a:t>
            </a:r>
            <a:r>
              <a:rPr lang="es-ES" sz="3200" b="1" dirty="0" err="1">
                <a:solidFill>
                  <a:srgbClr val="E6007E"/>
                </a:solidFill>
                <a:latin typeface="Myriad Pro" panose="020B0503030403020204" pitchFamily="34" charset="0"/>
              </a:rPr>
              <a:t>Isolation</a:t>
            </a:r>
            <a:r>
              <a:rPr lang="es-ES" sz="3200" b="1" dirty="0">
                <a:solidFill>
                  <a:srgbClr val="E6007E"/>
                </a:solidFill>
                <a:latin typeface="Myriad Pro" panose="020B0503030403020204" pitchFamily="34" charset="0"/>
              </a:rPr>
              <a:t> Forest</a:t>
            </a:r>
            <a:endParaRPr lang="es-ES" sz="3200" b="1" dirty="0">
              <a:latin typeface="Myriad Pro" panose="020B0503030403020204" pitchFamily="34" charset="0"/>
            </a:endParaRPr>
          </a:p>
        </p:txBody>
      </p:sp>
      <p:sp>
        <p:nvSpPr>
          <p:cNvPr id="4" name="Rectángulo 3">
            <a:extLst>
              <a:ext uri="{FF2B5EF4-FFF2-40B4-BE49-F238E27FC236}">
                <a16:creationId xmlns:a16="http://schemas.microsoft.com/office/drawing/2014/main" id="{CD084FED-45B9-4F7F-8642-9CF74518A86D}"/>
              </a:ext>
            </a:extLst>
          </p:cNvPr>
          <p:cNvSpPr/>
          <p:nvPr/>
        </p:nvSpPr>
        <p:spPr>
          <a:xfrm>
            <a:off x="615991" y="1335140"/>
            <a:ext cx="11381243" cy="2677592"/>
          </a:xfrm>
          <a:prstGeom prst="rect">
            <a:avLst/>
          </a:prstGeom>
        </p:spPr>
        <p:txBody>
          <a:bodyPr wrap="square">
            <a:spAutoFit/>
          </a:bodyPr>
          <a:lstStyle/>
          <a:p>
            <a:r>
              <a:rPr lang="es-ES" b="1" dirty="0">
                <a:latin typeface="Myriad Pro" panose="020B0503030403020204" pitchFamily="34" charset="0"/>
              </a:rPr>
              <a:t>Algoritmo </a:t>
            </a:r>
            <a:r>
              <a:rPr lang="es-ES" b="1" dirty="0" err="1">
                <a:latin typeface="Myriad Pro" panose="020B0503030403020204" pitchFamily="34" charset="0"/>
              </a:rPr>
              <a:t>Isolation</a:t>
            </a:r>
            <a:r>
              <a:rPr lang="es-ES" b="1" dirty="0">
                <a:latin typeface="Myriad Pro" panose="020B0503030403020204" pitchFamily="34" charset="0"/>
              </a:rPr>
              <a:t> Forest</a:t>
            </a:r>
            <a:br>
              <a:rPr lang="es-ES" dirty="0">
                <a:latin typeface="Myriad Pro" panose="020B0503030403020204" pitchFamily="34" charset="0"/>
              </a:rPr>
            </a:br>
            <a:endParaRPr lang="es-ES" dirty="0">
              <a:latin typeface="Myriad Pro" panose="020B0503030403020204" pitchFamily="34" charset="0"/>
            </a:endParaRPr>
          </a:p>
          <a:p>
            <a:pPr>
              <a:lnSpc>
                <a:spcPct val="150000"/>
              </a:lnSpc>
            </a:pPr>
            <a:r>
              <a:rPr lang="es-ES" dirty="0" err="1">
                <a:latin typeface="Myriad Pro" panose="020B0503030403020204" pitchFamily="34" charset="0"/>
              </a:rPr>
              <a:t>Eĺ</a:t>
            </a:r>
            <a:r>
              <a:rPr lang="es-ES" dirty="0">
                <a:latin typeface="Myriad Pro" panose="020B0503030403020204" pitchFamily="34" charset="0"/>
              </a:rPr>
              <a:t> modelo </a:t>
            </a:r>
            <a:r>
              <a:rPr lang="es-ES" b="1" dirty="0" err="1">
                <a:latin typeface="Myriad Pro" panose="020B0503030403020204" pitchFamily="34" charset="0"/>
              </a:rPr>
              <a:t>Isolation</a:t>
            </a:r>
            <a:r>
              <a:rPr lang="es-ES" b="1" dirty="0">
                <a:latin typeface="Myriad Pro" panose="020B0503030403020204" pitchFamily="34" charset="0"/>
              </a:rPr>
              <a:t> Forest</a:t>
            </a:r>
            <a:r>
              <a:rPr lang="es-ES" dirty="0">
                <a:latin typeface="Myriad Pro" panose="020B0503030403020204" pitchFamily="34" charset="0"/>
              </a:rPr>
              <a:t> se obtiene al combinar múltiples </a:t>
            </a:r>
            <a:r>
              <a:rPr lang="es-ES" i="1" dirty="0" err="1">
                <a:latin typeface="Myriad Pro" panose="020B0503030403020204" pitchFamily="34" charset="0"/>
              </a:rPr>
              <a:t>isolation</a:t>
            </a:r>
            <a:r>
              <a:rPr lang="es-ES" i="1" dirty="0">
                <a:latin typeface="Myriad Pro" panose="020B0503030403020204" pitchFamily="34" charset="0"/>
              </a:rPr>
              <a:t> </a:t>
            </a:r>
            <a:r>
              <a:rPr lang="es-ES" i="1" dirty="0" err="1">
                <a:latin typeface="Myriad Pro" panose="020B0503030403020204" pitchFamily="34" charset="0"/>
              </a:rPr>
              <a:t>tree</a:t>
            </a:r>
            <a:r>
              <a:rPr lang="es-ES" dirty="0">
                <a:latin typeface="Myriad Pro" panose="020B0503030403020204" pitchFamily="34" charset="0"/>
              </a:rPr>
              <a:t>, cada uno entrenado con una muestra distinta generada por </a:t>
            </a:r>
            <a:r>
              <a:rPr lang="es-ES" i="1" dirty="0" err="1">
                <a:latin typeface="Myriad Pro" panose="020B0503030403020204" pitchFamily="34" charset="0"/>
              </a:rPr>
              <a:t>bootstrapping</a:t>
            </a:r>
            <a:r>
              <a:rPr lang="es-ES" dirty="0">
                <a:latin typeface="Myriad Pro" panose="020B0503030403020204" pitchFamily="34" charset="0"/>
              </a:rPr>
              <a:t> a partir de los datos originales. </a:t>
            </a:r>
          </a:p>
          <a:p>
            <a:pPr>
              <a:lnSpc>
                <a:spcPct val="150000"/>
              </a:lnSpc>
            </a:pPr>
            <a:endParaRPr lang="es-ES" dirty="0">
              <a:latin typeface="Myriad Pro" panose="020B0503030403020204" pitchFamily="34" charset="0"/>
            </a:endParaRPr>
          </a:p>
          <a:p>
            <a:pPr>
              <a:lnSpc>
                <a:spcPct val="150000"/>
              </a:lnSpc>
            </a:pPr>
            <a:endParaRPr lang="es-ES" dirty="0">
              <a:latin typeface="Myriad Pro" panose="020B0503030403020204" pitchFamily="34" charset="0"/>
            </a:endParaRPr>
          </a:p>
          <a:p>
            <a:pPr>
              <a:lnSpc>
                <a:spcPct val="150000"/>
              </a:lnSpc>
              <a:buFont typeface="Arial" panose="020B0604020202020204" pitchFamily="34" charset="0"/>
              <a:buChar char="•"/>
            </a:pPr>
            <a:endParaRPr lang="es-ES" dirty="0">
              <a:latin typeface="Myriad Pro" panose="020B0503030403020204" pitchFamily="34" charset="0"/>
            </a:endParaRPr>
          </a:p>
        </p:txBody>
      </p:sp>
      <p:pic>
        <p:nvPicPr>
          <p:cNvPr id="3" name="Imagen 2">
            <a:extLst>
              <a:ext uri="{FF2B5EF4-FFF2-40B4-BE49-F238E27FC236}">
                <a16:creationId xmlns:a16="http://schemas.microsoft.com/office/drawing/2014/main" id="{E771DF56-C1C6-4796-88E2-FEDF66CAAC15}"/>
              </a:ext>
            </a:extLst>
          </p:cNvPr>
          <p:cNvPicPr>
            <a:picLocks noChangeAspect="1"/>
          </p:cNvPicPr>
          <p:nvPr/>
        </p:nvPicPr>
        <p:blipFill>
          <a:blip r:embed="rId2"/>
          <a:stretch>
            <a:fillRect/>
          </a:stretch>
        </p:blipFill>
        <p:spPr>
          <a:xfrm>
            <a:off x="6375884" y="3175076"/>
            <a:ext cx="5723988" cy="2520768"/>
          </a:xfrm>
          <a:prstGeom prst="rect">
            <a:avLst/>
          </a:prstGeom>
        </p:spPr>
      </p:pic>
      <p:sp>
        <p:nvSpPr>
          <p:cNvPr id="5" name="Rectángulo 4">
            <a:extLst>
              <a:ext uri="{FF2B5EF4-FFF2-40B4-BE49-F238E27FC236}">
                <a16:creationId xmlns:a16="http://schemas.microsoft.com/office/drawing/2014/main" id="{2CF986E8-D39C-44CE-8FCD-D60B4482ADC1}"/>
              </a:ext>
            </a:extLst>
          </p:cNvPr>
          <p:cNvSpPr/>
          <p:nvPr/>
        </p:nvSpPr>
        <p:spPr>
          <a:xfrm>
            <a:off x="615991" y="3212806"/>
            <a:ext cx="5944607" cy="2957861"/>
          </a:xfrm>
          <a:prstGeom prst="rect">
            <a:avLst/>
          </a:prstGeom>
        </p:spPr>
        <p:txBody>
          <a:bodyPr wrap="square">
            <a:spAutoFit/>
          </a:bodyPr>
          <a:lstStyle/>
          <a:p>
            <a:pPr>
              <a:lnSpc>
                <a:spcPct val="150000"/>
              </a:lnSpc>
            </a:pPr>
            <a:r>
              <a:rPr lang="es-ES" dirty="0">
                <a:latin typeface="Myriad Pro" panose="020B0503030403020204" pitchFamily="34" charset="0"/>
              </a:rPr>
              <a:t>El valor predicho para cada observación es el número de divisiones promedio que se han necesitado para aislar dicha observación en el conjunto de árboles. Cuanto menor es este valor, mayor es la probabilidad de que se trate de una anomalía. Con frecuencia, se utiliza el término distancia para hacer referencia al número de divisiones promedio.</a:t>
            </a:r>
            <a:br>
              <a:rPr lang="es-ES" dirty="0"/>
            </a:br>
            <a:endParaRPr lang="es-ES" dirty="0"/>
          </a:p>
        </p:txBody>
      </p:sp>
    </p:spTree>
    <p:extLst>
      <p:ext uri="{BB962C8B-B14F-4D97-AF65-F5344CB8AC3E}">
        <p14:creationId xmlns:p14="http://schemas.microsoft.com/office/powerpoint/2010/main" val="1402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pic>
        <p:nvPicPr>
          <p:cNvPr id="2" name="Imagen 1">
            <a:extLst>
              <a:ext uri="{FF2B5EF4-FFF2-40B4-BE49-F238E27FC236}">
                <a16:creationId xmlns:a16="http://schemas.microsoft.com/office/drawing/2014/main" id="{854A4837-CE7C-44C0-9C53-3DF3E2D84AE4}"/>
              </a:ext>
            </a:extLst>
          </p:cNvPr>
          <p:cNvPicPr>
            <a:picLocks noChangeAspect="1"/>
          </p:cNvPicPr>
          <p:nvPr/>
        </p:nvPicPr>
        <p:blipFill>
          <a:blip r:embed="rId2"/>
          <a:stretch>
            <a:fillRect/>
          </a:stretch>
        </p:blipFill>
        <p:spPr>
          <a:xfrm>
            <a:off x="165646" y="1745492"/>
            <a:ext cx="5944774" cy="3367016"/>
          </a:xfrm>
          <a:prstGeom prst="rect">
            <a:avLst/>
          </a:prstGeom>
        </p:spPr>
      </p:pic>
      <p:pic>
        <p:nvPicPr>
          <p:cNvPr id="6" name="Imagen 5">
            <a:extLst>
              <a:ext uri="{FF2B5EF4-FFF2-40B4-BE49-F238E27FC236}">
                <a16:creationId xmlns:a16="http://schemas.microsoft.com/office/drawing/2014/main" id="{7D76CB76-CB8F-480B-9F46-2D33721AD73D}"/>
              </a:ext>
            </a:extLst>
          </p:cNvPr>
          <p:cNvPicPr>
            <a:picLocks noChangeAspect="1"/>
          </p:cNvPicPr>
          <p:nvPr/>
        </p:nvPicPr>
        <p:blipFill>
          <a:blip r:embed="rId3"/>
          <a:stretch>
            <a:fillRect/>
          </a:stretch>
        </p:blipFill>
        <p:spPr>
          <a:xfrm>
            <a:off x="5923823" y="1825877"/>
            <a:ext cx="5819067" cy="3286631"/>
          </a:xfrm>
          <a:prstGeom prst="rect">
            <a:avLst/>
          </a:prstGeom>
        </p:spPr>
      </p:pic>
    </p:spTree>
    <p:extLst>
      <p:ext uri="{BB962C8B-B14F-4D97-AF65-F5344CB8AC3E}">
        <p14:creationId xmlns:p14="http://schemas.microsoft.com/office/powerpoint/2010/main" val="3202868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6156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a:t>
            </a:r>
            <a:r>
              <a:rPr lang="es-ES" sz="3200" b="1" dirty="0" err="1">
                <a:solidFill>
                  <a:srgbClr val="E6007E"/>
                </a:solidFill>
                <a:latin typeface="Myriad Pro" panose="020B0503030403020204" pitchFamily="34" charset="0"/>
              </a:rPr>
              <a:t>Isolation</a:t>
            </a:r>
            <a:r>
              <a:rPr lang="es-ES" sz="3200" b="1" dirty="0">
                <a:solidFill>
                  <a:srgbClr val="E6007E"/>
                </a:solidFill>
                <a:latin typeface="Myriad Pro" panose="020B0503030403020204" pitchFamily="34" charset="0"/>
              </a:rPr>
              <a:t> Forest</a:t>
            </a:r>
            <a:endParaRPr lang="es-ES" sz="3200" b="1" dirty="0">
              <a:latin typeface="Myriad Pro" panose="020B0503030403020204" pitchFamily="34" charset="0"/>
            </a:endParaRPr>
          </a:p>
        </p:txBody>
      </p:sp>
      <p:sp>
        <p:nvSpPr>
          <p:cNvPr id="6" name="CuadroTexto 5">
            <a:extLst>
              <a:ext uri="{FF2B5EF4-FFF2-40B4-BE49-F238E27FC236}">
                <a16:creationId xmlns:a16="http://schemas.microsoft.com/office/drawing/2014/main" id="{F76C898F-F708-4162-9411-A4748104DFAE}"/>
              </a:ext>
            </a:extLst>
          </p:cNvPr>
          <p:cNvSpPr txBox="1"/>
          <p:nvPr/>
        </p:nvSpPr>
        <p:spPr>
          <a:xfrm>
            <a:off x="492711" y="1361835"/>
            <a:ext cx="11083593" cy="4524315"/>
          </a:xfrm>
          <a:prstGeom prst="rect">
            <a:avLst/>
          </a:prstGeom>
          <a:noFill/>
        </p:spPr>
        <p:txBody>
          <a:bodyPr wrap="square" rtlCol="0">
            <a:spAutoFit/>
          </a:bodyPr>
          <a:lstStyle/>
          <a:p>
            <a:r>
              <a:rPr lang="es-ES" b="1" dirty="0">
                <a:latin typeface="Myriad Pro" panose="020B0503030403020204" pitchFamily="34" charset="0"/>
              </a:rPr>
              <a:t>Modelo</a:t>
            </a:r>
          </a:p>
          <a:p>
            <a:endParaRPr lang="es-ES" dirty="0">
              <a:latin typeface="Myriad Pro" panose="020B0503030403020204" pitchFamily="34" charset="0"/>
            </a:endParaRPr>
          </a:p>
          <a:p>
            <a:r>
              <a:rPr lang="es-ES" dirty="0">
                <a:latin typeface="Myriad Pro" panose="020B0503030403020204" pitchFamily="34" charset="0"/>
              </a:rPr>
              <a:t>La clase </a:t>
            </a:r>
            <a:r>
              <a:rPr lang="es-ES" b="1" i="1" dirty="0" err="1">
                <a:latin typeface="Myriad Pro" panose="020B0503030403020204" pitchFamily="34" charset="0"/>
              </a:rPr>
              <a:t>sklearn.ensemble.IsolationForest</a:t>
            </a:r>
            <a:r>
              <a:rPr lang="es-ES" b="1" i="1" dirty="0">
                <a:latin typeface="Myriad Pro" panose="020B0503030403020204" pitchFamily="34" charset="0"/>
              </a:rPr>
              <a:t> </a:t>
            </a:r>
            <a:r>
              <a:rPr lang="es-ES" dirty="0">
                <a:latin typeface="Myriad Pro" panose="020B0503030403020204" pitchFamily="34" charset="0"/>
              </a:rPr>
              <a:t>incorpora las principales funcionalidades que se necesitan a la hora de trabajar con modelos </a:t>
            </a:r>
            <a:r>
              <a:rPr lang="es-ES" dirty="0" err="1">
                <a:latin typeface="Myriad Pro" panose="020B0503030403020204" pitchFamily="34" charset="0"/>
              </a:rPr>
              <a:t>Isolation</a:t>
            </a:r>
            <a:r>
              <a:rPr lang="es-ES" dirty="0">
                <a:latin typeface="Myriad Pro" panose="020B0503030403020204" pitchFamily="34" charset="0"/>
              </a:rPr>
              <a:t> Forest. </a:t>
            </a:r>
          </a:p>
          <a:p>
            <a:endParaRPr lang="es-ES" dirty="0">
              <a:latin typeface="Myriad Pro" panose="020B0503030403020204" pitchFamily="34" charset="0"/>
            </a:endParaRPr>
          </a:p>
          <a:p>
            <a:r>
              <a:rPr lang="es-ES" dirty="0">
                <a:latin typeface="Myriad Pro" panose="020B0503030403020204" pitchFamily="34" charset="0"/>
              </a:rPr>
              <a:t>Los principales argumentos para entrenar este tipo de modelos son:</a:t>
            </a:r>
          </a:p>
          <a:p>
            <a:endParaRPr lang="es-ES" dirty="0">
              <a:latin typeface="Myriad Pro" panose="020B0503030403020204" pitchFamily="34" charset="0"/>
            </a:endParaRPr>
          </a:p>
          <a:p>
            <a:r>
              <a:rPr lang="es-ES" b="1" dirty="0" err="1">
                <a:latin typeface="Myriad Pro" panose="020B0503030403020204" pitchFamily="34" charset="0"/>
              </a:rPr>
              <a:t>n_estimators</a:t>
            </a:r>
            <a:r>
              <a:rPr lang="es-ES" dirty="0">
                <a:latin typeface="Myriad Pro" panose="020B0503030403020204" pitchFamily="34" charset="0"/>
              </a:rPr>
              <a:t>: número de árboles que forman el modelo.</a:t>
            </a:r>
          </a:p>
          <a:p>
            <a:endParaRPr lang="es-ES" dirty="0">
              <a:latin typeface="Myriad Pro" panose="020B0503030403020204" pitchFamily="34" charset="0"/>
            </a:endParaRPr>
          </a:p>
          <a:p>
            <a:r>
              <a:rPr lang="es-ES" b="1" dirty="0" err="1">
                <a:latin typeface="Myriad Pro" panose="020B0503030403020204" pitchFamily="34" charset="0"/>
              </a:rPr>
              <a:t>max_samples</a:t>
            </a:r>
            <a:r>
              <a:rPr lang="es-ES" dirty="0">
                <a:latin typeface="Myriad Pro" panose="020B0503030403020204" pitchFamily="34" charset="0"/>
              </a:rPr>
              <a:t>: número de observaciones empleadas para entrenar cada árbol.</a:t>
            </a:r>
          </a:p>
          <a:p>
            <a:endParaRPr lang="es-ES" dirty="0">
              <a:latin typeface="Myriad Pro" panose="020B0503030403020204" pitchFamily="34" charset="0"/>
            </a:endParaRPr>
          </a:p>
          <a:p>
            <a:r>
              <a:rPr lang="es-ES" b="1" dirty="0" err="1">
                <a:latin typeface="Myriad Pro" panose="020B0503030403020204" pitchFamily="34" charset="0"/>
              </a:rPr>
              <a:t>contamination</a:t>
            </a:r>
            <a:r>
              <a:rPr lang="es-ES" dirty="0">
                <a:latin typeface="Myriad Pro" panose="020B0503030403020204" pitchFamily="34" charset="0"/>
              </a:rPr>
              <a:t>: proporción de anomalías esperadas en los datos de entrenamiento. </a:t>
            </a:r>
          </a:p>
          <a:p>
            <a:r>
              <a:rPr lang="es-ES" dirty="0">
                <a:latin typeface="Myriad Pro" panose="020B0503030403020204" pitchFamily="34" charset="0"/>
              </a:rPr>
              <a:t>En base a este valor, se establece el límite acorde al cual se clasifican las observaciones en normales o anómalas.</a:t>
            </a:r>
          </a:p>
          <a:p>
            <a:endParaRPr lang="es-ES" dirty="0">
              <a:latin typeface="Myriad Pro" panose="020B0503030403020204" pitchFamily="34" charset="0"/>
            </a:endParaRPr>
          </a:p>
          <a:p>
            <a:r>
              <a:rPr lang="es-ES" b="1" dirty="0" err="1">
                <a:latin typeface="Myriad Pro" panose="020B0503030403020204" pitchFamily="34" charset="0"/>
              </a:rPr>
              <a:t>random_state</a:t>
            </a:r>
            <a:r>
              <a:rPr lang="es-ES" dirty="0">
                <a:latin typeface="Myriad Pro" panose="020B0503030403020204" pitchFamily="34" charset="0"/>
              </a:rPr>
              <a:t>: semilla para garantizar la reproducibilidad de los resultados.</a:t>
            </a:r>
          </a:p>
          <a:p>
            <a:endParaRPr lang="es-ES" dirty="0"/>
          </a:p>
        </p:txBody>
      </p:sp>
    </p:spTree>
    <p:extLst>
      <p:ext uri="{BB962C8B-B14F-4D97-AF65-F5344CB8AC3E}">
        <p14:creationId xmlns:p14="http://schemas.microsoft.com/office/powerpoint/2010/main" val="712356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6156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Detección anomalias con </a:t>
            </a:r>
            <a:r>
              <a:rPr lang="es-ES" sz="3200" b="1" dirty="0" err="1">
                <a:solidFill>
                  <a:srgbClr val="E6007E"/>
                </a:solidFill>
                <a:latin typeface="Myriad Pro" panose="020B0503030403020204" pitchFamily="34" charset="0"/>
              </a:rPr>
              <a:t>Isolation</a:t>
            </a:r>
            <a:r>
              <a:rPr lang="es-ES" sz="3200" b="1" dirty="0">
                <a:solidFill>
                  <a:srgbClr val="E6007E"/>
                </a:solidFill>
                <a:latin typeface="Myriad Pro" panose="020B0503030403020204" pitchFamily="34" charset="0"/>
              </a:rPr>
              <a:t> Forest</a:t>
            </a:r>
            <a:endParaRPr lang="es-ES" sz="3200" b="1" dirty="0">
              <a:latin typeface="Myriad Pro" panose="020B0503030403020204" pitchFamily="34" charset="0"/>
            </a:endParaRPr>
          </a:p>
        </p:txBody>
      </p:sp>
      <p:sp>
        <p:nvSpPr>
          <p:cNvPr id="6" name="CuadroTexto 5">
            <a:extLst>
              <a:ext uri="{FF2B5EF4-FFF2-40B4-BE49-F238E27FC236}">
                <a16:creationId xmlns:a16="http://schemas.microsoft.com/office/drawing/2014/main" id="{F76C898F-F708-4162-9411-A4748104DFAE}"/>
              </a:ext>
            </a:extLst>
          </p:cNvPr>
          <p:cNvSpPr txBox="1"/>
          <p:nvPr/>
        </p:nvSpPr>
        <p:spPr>
          <a:xfrm>
            <a:off x="492711" y="1361835"/>
            <a:ext cx="11083593" cy="3970318"/>
          </a:xfrm>
          <a:prstGeom prst="rect">
            <a:avLst/>
          </a:prstGeom>
          <a:noFill/>
        </p:spPr>
        <p:txBody>
          <a:bodyPr wrap="square" rtlCol="0">
            <a:spAutoFit/>
          </a:bodyPr>
          <a:lstStyle/>
          <a:p>
            <a:r>
              <a:rPr lang="es-ES" b="1" dirty="0">
                <a:latin typeface="Myriad Pro" panose="020B0503030403020204" pitchFamily="34" charset="0"/>
              </a:rPr>
              <a:t>Predicción</a:t>
            </a:r>
          </a:p>
          <a:p>
            <a:endParaRPr lang="es-ES" dirty="0">
              <a:latin typeface="Myriad Pro" panose="020B0503030403020204" pitchFamily="34" charset="0"/>
            </a:endParaRPr>
          </a:p>
          <a:p>
            <a:r>
              <a:rPr lang="es-ES" dirty="0">
                <a:latin typeface="Myriad Pro" panose="020B0503030403020204" pitchFamily="34" charset="0"/>
              </a:rPr>
              <a:t>Los modelos </a:t>
            </a:r>
            <a:r>
              <a:rPr lang="es-ES" dirty="0" err="1">
                <a:latin typeface="Myriad Pro" panose="020B0503030403020204" pitchFamily="34" charset="0"/>
              </a:rPr>
              <a:t>IsolationForest</a:t>
            </a:r>
            <a:r>
              <a:rPr lang="es-ES" dirty="0">
                <a:latin typeface="Myriad Pro" panose="020B0503030403020204" pitchFamily="34" charset="0"/>
              </a:rPr>
              <a:t> tienen dos métodos de predicción con los que se obtiene distinta información.</a:t>
            </a:r>
          </a:p>
          <a:p>
            <a:endParaRPr lang="es-ES" dirty="0">
              <a:latin typeface="Myriad Pro" panose="020B0503030403020204" pitchFamily="34" charset="0"/>
            </a:endParaRPr>
          </a:p>
          <a:p>
            <a:r>
              <a:rPr lang="es-ES" dirty="0">
                <a:latin typeface="Myriad Pro" panose="020B0503030403020204" pitchFamily="34" charset="0"/>
              </a:rPr>
              <a:t>Con el método </a:t>
            </a:r>
            <a:r>
              <a:rPr lang="es-ES" b="1" dirty="0" err="1">
                <a:latin typeface="Myriad Pro" panose="020B0503030403020204" pitchFamily="34" charset="0"/>
              </a:rPr>
              <a:t>predict</a:t>
            </a:r>
            <a:r>
              <a:rPr lang="es-ES" b="1" dirty="0">
                <a:latin typeface="Myriad Pro" panose="020B0503030403020204" pitchFamily="34" charset="0"/>
              </a:rPr>
              <a:t>() </a:t>
            </a:r>
            <a:r>
              <a:rPr lang="es-ES" dirty="0">
                <a:latin typeface="Myriad Pro" panose="020B0503030403020204" pitchFamily="34" charset="0"/>
              </a:rPr>
              <a:t>se devuelve directamente la clasificación de anomalía (-1) o no anomalía (1) acorde a la proporción de contaminación que se ha indicado en la definición del modelo.</a:t>
            </a:r>
          </a:p>
          <a:p>
            <a:endParaRPr lang="es-ES" dirty="0">
              <a:latin typeface="Myriad Pro" panose="020B0503030403020204" pitchFamily="34" charset="0"/>
            </a:endParaRPr>
          </a:p>
          <a:p>
            <a:r>
              <a:rPr lang="es-ES" dirty="0"/>
              <a:t>Con el método </a:t>
            </a:r>
            <a:r>
              <a:rPr lang="es-ES" b="1" dirty="0" err="1"/>
              <a:t>score_samples</a:t>
            </a:r>
            <a:r>
              <a:rPr lang="es-ES" b="1" dirty="0"/>
              <a:t>(), </a:t>
            </a:r>
            <a:r>
              <a:rPr lang="es-ES" dirty="0"/>
              <a:t>en lugar de la clasificación, se obtiene el valor de anomalía predicho por el modelo. Es importante destacar que este valor no es la distancia de aislamiento promedio, sino una normalización de la misma propuesta en el </a:t>
            </a:r>
            <a:r>
              <a:rPr lang="es-ES" dirty="0" err="1"/>
              <a:t>paper</a:t>
            </a:r>
            <a:r>
              <a:rPr lang="es-ES" dirty="0"/>
              <a:t> original.</a:t>
            </a:r>
          </a:p>
          <a:p>
            <a:endParaRPr lang="es-ES" dirty="0"/>
          </a:p>
          <a:p>
            <a:r>
              <a:rPr lang="es-ES" dirty="0"/>
              <a:t>Como resultado de la normalización, y de multiplicarla por -1, los valores de anomalía quedan acotados en el rango [-1, 0]. Cuanto más próximo a -1 es el valor, mayor evidencia de anomalía. Valores entre -0.5 y 0 son los esperados para observaciones normales.</a:t>
            </a:r>
          </a:p>
        </p:txBody>
      </p:sp>
    </p:spTree>
    <p:extLst>
      <p:ext uri="{BB962C8B-B14F-4D97-AF65-F5344CB8AC3E}">
        <p14:creationId xmlns:p14="http://schemas.microsoft.com/office/powerpoint/2010/main" val="168727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56654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la detección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2261132"/>
          </a:xfrm>
          <a:prstGeom prst="rect">
            <a:avLst/>
          </a:prstGeom>
        </p:spPr>
        <p:txBody>
          <a:bodyPr wrap="square">
            <a:spAutoFit/>
          </a:bodyPr>
          <a:lstStyle/>
          <a:p>
            <a:pPr algn="just">
              <a:lnSpc>
                <a:spcPct val="119000"/>
              </a:lnSpc>
            </a:pPr>
            <a:r>
              <a:rPr lang="es-ES" sz="2400" dirty="0">
                <a:latin typeface="Myriad Pro" panose="020B0503030403020204" pitchFamily="34" charset="0"/>
              </a:rPr>
              <a:t>En el análisis de datos, la detección de anomalías (también conocida como detección de valores atípicos) generalmente se entiende como la identificación de elementos, eventos u observaciones raros que se desvían significativamente de la mayoría de los datos</a:t>
            </a:r>
            <a:r>
              <a:rPr lang="es-ES" sz="2400" kern="1400" dirty="0">
                <a:solidFill>
                  <a:srgbClr val="000000"/>
                </a:solidFill>
                <a:latin typeface="Myriad Pro" panose="020B0503030403020204" pitchFamily="34" charset="0"/>
              </a:rPr>
              <a:t>. </a:t>
            </a:r>
          </a:p>
          <a:p>
            <a:pPr>
              <a:lnSpc>
                <a:spcPct val="119000"/>
              </a:lnSpc>
              <a:spcAft>
                <a:spcPts val="600"/>
              </a:spcAft>
            </a:pPr>
            <a:r>
              <a:rPr lang="es-ES" sz="2400" kern="1400" dirty="0">
                <a:solidFill>
                  <a:srgbClr val="000000"/>
                </a:solidFill>
                <a:latin typeface="Myriad Pro" panose="020B0503030403020204" pitchFamily="34" charset="0"/>
              </a:rPr>
              <a:t> </a:t>
            </a:r>
          </a:p>
        </p:txBody>
      </p:sp>
    </p:spTree>
    <p:extLst>
      <p:ext uri="{BB962C8B-B14F-4D97-AF65-F5344CB8AC3E}">
        <p14:creationId xmlns:p14="http://schemas.microsoft.com/office/powerpoint/2010/main" val="172200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6838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Tipos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6522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puntuales. </a:t>
            </a:r>
            <a:r>
              <a:rPr lang="es-ES" sz="1600" dirty="0">
                <a:latin typeface="Myriad Pro" panose="020B0503030403020204" pitchFamily="34" charset="0"/>
              </a:rPr>
              <a:t>Si una instancia de datos individuales puede considerarse anómala con respecto al resto de los datos (por ejemplo, compras con un gran valor de transacción)</a:t>
            </a:r>
          </a:p>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contextuales. </a:t>
            </a:r>
            <a:r>
              <a:rPr lang="es-ES" sz="1600" dirty="0">
                <a:latin typeface="Myriad Pro" panose="020B0503030403020204" pitchFamily="34" charset="0"/>
              </a:rPr>
              <a:t>Si una instancia de datos es anómala en un contexto específico, pero no de otra manera . O si se produce en un momento determinado o en una determinada región. Por ejemplo, unas compras elevadas en una determinada semana que no es </a:t>
            </a:r>
            <a:r>
              <a:rPr lang="es-ES" sz="1600" dirty="0" err="1">
                <a:latin typeface="Myriad Pro" panose="020B0503030403020204" pitchFamily="34" charset="0"/>
              </a:rPr>
              <a:t>blackfriday</a:t>
            </a:r>
            <a:r>
              <a:rPr lang="es-ES" sz="1600" dirty="0">
                <a:latin typeface="Myriad Pro" panose="020B0503030403020204" pitchFamily="34" charset="0"/>
              </a:rPr>
              <a:t>.</a:t>
            </a:r>
          </a:p>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colectivas</a:t>
            </a:r>
            <a:r>
              <a:rPr lang="es-ES" sz="2000" dirty="0">
                <a:latin typeface="Myriad Pro" panose="020B0503030403020204" pitchFamily="34" charset="0"/>
              </a:rPr>
              <a:t>. </a:t>
            </a:r>
            <a:r>
              <a:rPr lang="es-ES" sz="1600" dirty="0">
                <a:latin typeface="Myriad Pro" panose="020B0503030403020204" pitchFamily="34" charset="0"/>
              </a:rPr>
              <a:t>Si una recopilación de instancias de datos relacionadas es anómala con respecto al conjunto de datos completo, pero no a valores individuales. Tienen dos variaciones.</a:t>
            </a:r>
          </a:p>
          <a:p>
            <a:pPr marL="800100" lvl="1" indent="-342900" algn="just">
              <a:lnSpc>
                <a:spcPct val="150000"/>
              </a:lnSpc>
              <a:buFont typeface="Arial" panose="020B0604020202020204" pitchFamily="34" charset="0"/>
              <a:buChar char="•"/>
            </a:pPr>
            <a:r>
              <a:rPr lang="es-ES" sz="1600" dirty="0">
                <a:latin typeface="Myriad Pro" panose="020B0503030403020204" pitchFamily="34" charset="0"/>
              </a:rPr>
              <a:t>Anomalias detectadas en eventos ordenados (por ejemplo, el ritmo del corazón en un electrocardiograma)</a:t>
            </a:r>
          </a:p>
          <a:p>
            <a:pPr marL="800100" lvl="1" indent="-342900" algn="just">
              <a:lnSpc>
                <a:spcPct val="150000"/>
              </a:lnSpc>
              <a:buFont typeface="Arial" panose="020B0604020202020204" pitchFamily="34" charset="0"/>
              <a:buChar char="•"/>
            </a:pPr>
            <a:r>
              <a:rPr lang="es-ES" sz="1600" dirty="0">
                <a:latin typeface="Myriad Pro" panose="020B0503030403020204" pitchFamily="34" charset="0"/>
              </a:rPr>
              <a:t>Anomalias detectadas en eventos no ordenados ( por ejemplo precios excesivamente altos en habitaciones de hotel)</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59592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288016"/>
          </a:xfrm>
          <a:prstGeom prst="rect">
            <a:avLst/>
          </a:prstGeom>
        </p:spPr>
        <p:txBody>
          <a:bodyPr wrap="square">
            <a:spAutoFit/>
          </a:bodyPr>
          <a:lstStyle/>
          <a:p>
            <a:pPr algn="just">
              <a:lnSpc>
                <a:spcPct val="150000"/>
              </a:lnSpc>
            </a:pPr>
            <a:r>
              <a:rPr lang="es-ES" dirty="0">
                <a:latin typeface="Myriad Pro" panose="020B0503030403020204" pitchFamily="34" charset="0"/>
              </a:rPr>
              <a:t>Las anomalías basadas en puntos de datos pueden parecer comparables a valores atípicos u </a:t>
            </a:r>
            <a:r>
              <a:rPr lang="es-ES" dirty="0" err="1">
                <a:latin typeface="Myriad Pro" panose="020B0503030403020204" pitchFamily="34" charset="0"/>
              </a:rPr>
              <a:t>outliers</a:t>
            </a: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Sin embargo, las anomalías y los valores atípicos no son lo mismo. Los valores atípicos son puntos de datos que se espera que estén presente en el conjunto de datos y puede ser causado por errores aleatorios inevitables o de errores sistemáticos relacionados con la forma en que se muestrearon los datos. </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Por el contrario las anomalías son valores atípicos u otros valores que uno no espera que existan. </a:t>
            </a:r>
          </a:p>
          <a:p>
            <a:pPr algn="just">
              <a:lnSpc>
                <a:spcPct val="150000"/>
              </a:lnSpc>
            </a:pPr>
            <a:endParaRPr lang="es-ES" dirty="0">
              <a:latin typeface="Myriad Pro" panose="020B0503030403020204" pitchFamily="34" charset="0"/>
            </a:endParaRPr>
          </a:p>
          <a:p>
            <a:pPr algn="just">
              <a:lnSpc>
                <a:spcPct val="150000"/>
              </a:lnSpc>
            </a:pPr>
            <a:endParaRPr lang="es-ES" sz="1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42261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5032083"/>
          </a:xfrm>
          <a:prstGeom prst="rect">
            <a:avLst/>
          </a:prstGeom>
        </p:spPr>
        <p:txBody>
          <a:bodyPr wrap="square">
            <a:spAutoFit/>
          </a:bodyPr>
          <a:lstStyle/>
          <a:p>
            <a:pPr algn="just">
              <a:lnSpc>
                <a:spcPct val="150000"/>
              </a:lnSpc>
            </a:pPr>
            <a:r>
              <a:rPr lang="es-ES" dirty="0">
                <a:latin typeface="Myriad Pro" panose="020B0503030403020204" pitchFamily="34" charset="0"/>
              </a:rPr>
              <a:t>Un ejemplo de anomalía puntual es un conjunto de datos de valores de diagnóstico de tiroides, donde la mayoría de los puntos de datos son indicativos de la funcionalidad normal de la tiroides. En este caso, la anomalía representa tiroides enfermas. Si bien no son necesariamente valores atípicos, tienen una baja probabilidad de existir cuando se tienen en cuenta todos los datos normales.</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Otro claro ejemplo de anomalías puntuales son compras individuales que suman cantidades excesivas y se etiquetan como anomalías ya que, por definición, no se espera que ocurran o tienen una muy baja probabilidad de ocurrencia. </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En este caso, se etiquetan como transacciones fraudulentas se contacta al titular de la tarjeta para asegurar la validez de la compra.</a:t>
            </a:r>
          </a:p>
          <a:p>
            <a:pPr algn="just">
              <a:lnSpc>
                <a:spcPct val="150000"/>
              </a:lnSpc>
            </a:pPr>
            <a:endParaRPr lang="es-ES" dirty="0">
              <a:latin typeface="Myriad Pro" panose="020B0503030403020204" pitchFamily="34" charset="0"/>
            </a:endParaRPr>
          </a:p>
        </p:txBody>
      </p:sp>
    </p:spTree>
    <p:extLst>
      <p:ext uri="{BB962C8B-B14F-4D97-AF65-F5344CB8AC3E}">
        <p14:creationId xmlns:p14="http://schemas.microsoft.com/office/powerpoint/2010/main" val="35346329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898a396-3212-4d71-91ad-7ce016bf0ee6">
      <UserInfo>
        <DisplayName>Luís Martín | NUNSYS</DisplayName>
        <AccountId>553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9FA84A6980606469A53399FC29C2A9E" ma:contentTypeVersion="13" ma:contentTypeDescription="Crear nuevo documento." ma:contentTypeScope="" ma:versionID="e1106dad4c7937e9ea02a30fa6e8becc">
  <xsd:schema xmlns:xsd="http://www.w3.org/2001/XMLSchema" xmlns:xs="http://www.w3.org/2001/XMLSchema" xmlns:p="http://schemas.microsoft.com/office/2006/metadata/properties" xmlns:ns3="b4a39d85-fc84-4ac6-a778-97979c318145" xmlns:ns4="2898a396-3212-4d71-91ad-7ce016bf0ee6" targetNamespace="http://schemas.microsoft.com/office/2006/metadata/properties" ma:root="true" ma:fieldsID="e9611362f0b3e96ed4212c10a11e8983" ns3:_="" ns4:_="">
    <xsd:import namespace="b4a39d85-fc84-4ac6-a778-97979c318145"/>
    <xsd:import namespace="2898a396-3212-4d71-91ad-7ce016bf0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39d85-fc84-4ac6-a778-97979c3181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98a396-3212-4d71-91ad-7ce016bf0ee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D1EF25-32DF-4C79-9C63-82D2191B34ED}">
  <ds:schemaRefs>
    <ds:schemaRef ds:uri="http://schemas.microsoft.com/sharepoint/v3/contenttype/forms"/>
  </ds:schemaRefs>
</ds:datastoreItem>
</file>

<file path=customXml/itemProps2.xml><?xml version="1.0" encoding="utf-8"?>
<ds:datastoreItem xmlns:ds="http://schemas.openxmlformats.org/officeDocument/2006/customXml" ds:itemID="{DE865355-F828-44C0-BB9D-50DF9BCDABA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898a396-3212-4d71-91ad-7ce016bf0ee6"/>
    <ds:schemaRef ds:uri="http://purl.org/dc/elements/1.1/"/>
    <ds:schemaRef ds:uri="http://schemas.microsoft.com/office/2006/metadata/properties"/>
    <ds:schemaRef ds:uri="b4a39d85-fc84-4ac6-a778-97979c318145"/>
    <ds:schemaRef ds:uri="http://www.w3.org/XML/1998/namespace"/>
    <ds:schemaRef ds:uri="http://purl.org/dc/dcmitype/"/>
  </ds:schemaRefs>
</ds:datastoreItem>
</file>

<file path=customXml/itemProps3.xml><?xml version="1.0" encoding="utf-8"?>
<ds:datastoreItem xmlns:ds="http://schemas.openxmlformats.org/officeDocument/2006/customXml" ds:itemID="{4BDA24BD-CC6D-4B5E-BFD9-35AF643A8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39d85-fc84-4ac6-a778-97979c318145"/>
    <ds:schemaRef ds:uri="2898a396-3212-4d71-91ad-7ce016bf0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12328</TotalTime>
  <Words>3613</Words>
  <Application>Microsoft Office PowerPoint</Application>
  <PresentationFormat>Panorámica</PresentationFormat>
  <Paragraphs>307</Paragraphs>
  <Slides>51</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51</vt:i4>
      </vt:variant>
    </vt:vector>
  </HeadingPairs>
  <TitlesOfParts>
    <vt:vector size="60" baseType="lpstr">
      <vt:lpstr>Arial</vt:lpstr>
      <vt:lpstr>Calibri</vt:lpstr>
      <vt:lpstr>Calibri Light</vt:lpstr>
      <vt:lpstr>Courier New</vt:lpstr>
      <vt:lpstr>GeoSlab703 Lt BT Light</vt:lpstr>
      <vt:lpstr>GeoSlab703 Md BT</vt:lpstr>
      <vt:lpstr>Myriad Pro</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Capel | NUNSYS</dc:creator>
  <cp:lastModifiedBy>Jorge Capel | NUNSYS</cp:lastModifiedBy>
  <cp:revision>127</cp:revision>
  <dcterms:created xsi:type="dcterms:W3CDTF">2021-10-04T15:57:48Z</dcterms:created>
  <dcterms:modified xsi:type="dcterms:W3CDTF">2022-03-25T12:55:57Z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0x010100E9FA84A6980606469A53399FC29C2A9E</vt:lpwstr>
  </property>
  <property fmtid="{D5CDD505-2E9C-101B-9397-08002B2CF9AE}" pid="3" name="MediaServiceImageTags">
    <vt:lpwstr/>
  </property>
</Properties>
</file>