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1053" r:id="rId5"/>
    <p:sldId id="1971" r:id="rId6"/>
    <p:sldId id="2017" r:id="rId7"/>
    <p:sldId id="2026" r:id="rId8"/>
    <p:sldId id="2027" r:id="rId9"/>
    <p:sldId id="2020" r:id="rId10"/>
    <p:sldId id="2021" r:id="rId11"/>
    <p:sldId id="2022" r:id="rId12"/>
    <p:sldId id="2025" r:id="rId13"/>
    <p:sldId id="2028" r:id="rId14"/>
    <p:sldId id="2023" r:id="rId15"/>
    <p:sldId id="2029" r:id="rId16"/>
    <p:sldId id="2024" r:id="rId17"/>
    <p:sldId id="2031" r:id="rId18"/>
    <p:sldId id="2032" r:id="rId19"/>
    <p:sldId id="2033" r:id="rId20"/>
    <p:sldId id="2030" r:id="rId21"/>
    <p:sldId id="2034" r:id="rId22"/>
    <p:sldId id="2043" r:id="rId23"/>
    <p:sldId id="2035" r:id="rId24"/>
    <p:sldId id="2036" r:id="rId25"/>
    <p:sldId id="2037" r:id="rId26"/>
    <p:sldId id="2039" r:id="rId27"/>
    <p:sldId id="2040" r:id="rId28"/>
    <p:sldId id="2041" r:id="rId29"/>
    <p:sldId id="2042" r:id="rId30"/>
    <p:sldId id="2044" r:id="rId31"/>
    <p:sldId id="2045" r:id="rId32"/>
    <p:sldId id="2047" r:id="rId33"/>
    <p:sldId id="2046"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7E"/>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37309-841B-4FAF-8A3D-91895DDA146A}" type="datetimeFigureOut">
              <a:rPr lang="es-ES" smtClean="0"/>
              <a:t>01/03/2022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1B758-318F-4A5E-A22F-1DB64130C4EB}" type="slidenum">
              <a:rPr lang="es-ES" smtClean="0"/>
              <a:t>‹Nº›</a:t>
            </a:fld>
            <a:endParaRPr lang="es-ES"/>
          </a:p>
        </p:txBody>
      </p:sp>
    </p:spTree>
    <p:extLst>
      <p:ext uri="{BB962C8B-B14F-4D97-AF65-F5344CB8AC3E}">
        <p14:creationId xmlns:p14="http://schemas.microsoft.com/office/powerpoint/2010/main" val="172380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2C3A000-5F9E-4300-8C4C-8A0C9C444A70}" type="slidenum">
              <a:rPr lang="es-ES" smtClean="0"/>
              <a:t>2</a:t>
            </a:fld>
            <a:endParaRPr lang="es-ES"/>
          </a:p>
        </p:txBody>
      </p:sp>
    </p:spTree>
    <p:extLst>
      <p:ext uri="{BB962C8B-B14F-4D97-AF65-F5344CB8AC3E}">
        <p14:creationId xmlns:p14="http://schemas.microsoft.com/office/powerpoint/2010/main" val="302265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E0BBE-BF1F-4250-9CCA-D436A9CED23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6A223BC-7D2A-4E95-9E2E-CD5871D8A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7523BDC-7BEA-4AC5-942D-EB075BF68DB9}"/>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5" name="Marcador de pie de página 4">
            <a:extLst>
              <a:ext uri="{FF2B5EF4-FFF2-40B4-BE49-F238E27FC236}">
                <a16:creationId xmlns:a16="http://schemas.microsoft.com/office/drawing/2014/main" id="{3C35F33F-CF14-490D-AF85-A63D52905F9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8C3DFADC-111A-4779-85D6-8E721C24E15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06341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D9462-682D-4556-B58F-3B71C928B10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E7ED4B-E7C6-4F90-AE3F-BD74BD7A02A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E5E118D-A8AE-4EBE-B6D3-F56B59FF4C39}"/>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5" name="Marcador de pie de página 4">
            <a:extLst>
              <a:ext uri="{FF2B5EF4-FFF2-40B4-BE49-F238E27FC236}">
                <a16:creationId xmlns:a16="http://schemas.microsoft.com/office/drawing/2014/main" id="{2176ED7A-0E89-4722-86D1-1D7A1319DF7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AEF76F3-1E24-4F2E-855D-543264EDD23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24083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E46AD2-86E7-4CD2-84C1-1EFCC36CF9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D657F9-82D2-4678-90D9-24DF84B4501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FCE933-0196-42F8-AAC1-E9FED8828478}"/>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5" name="Marcador de pie de página 4">
            <a:extLst>
              <a:ext uri="{FF2B5EF4-FFF2-40B4-BE49-F238E27FC236}">
                <a16:creationId xmlns:a16="http://schemas.microsoft.com/office/drawing/2014/main" id="{F00B5022-31A0-4D14-9CE4-934C4D2E391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60C0B654-E45D-4D6D-998B-2322479C7E1D}"/>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37881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263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contenido">
    <p:spTree>
      <p:nvGrpSpPr>
        <p:cNvPr id="1" name=""/>
        <p:cNvGrpSpPr/>
        <p:nvPr/>
      </p:nvGrpSpPr>
      <p:grpSpPr>
        <a:xfrm>
          <a:off x="0" y="0"/>
          <a:ext cx="0" cy="0"/>
          <a:chOff x="0" y="0"/>
          <a:chExt cx="0" cy="0"/>
        </a:xfrm>
      </p:grpSpPr>
      <p:cxnSp>
        <p:nvCxnSpPr>
          <p:cNvPr id="8" name="Conector recto 7"/>
          <p:cNvCxnSpPr>
            <a:cxnSpLocks/>
          </p:cNvCxnSpPr>
          <p:nvPr userDrawn="1"/>
        </p:nvCxnSpPr>
        <p:spPr>
          <a:xfrm>
            <a:off x="-59267" y="6309320"/>
            <a:ext cx="12251267" cy="0"/>
          </a:xfrm>
          <a:prstGeom prst="line">
            <a:avLst/>
          </a:prstGeom>
          <a:ln>
            <a:solidFill>
              <a:srgbClr val="E6007E"/>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89C1A32-7239-4D4E-A89B-DFF07309DBCF}"/>
              </a:ext>
            </a:extLst>
          </p:cNvPr>
          <p:cNvSpPr>
            <a:spLocks noGrp="1"/>
          </p:cNvSpPr>
          <p:nvPr>
            <p:ph type="title"/>
          </p:nvPr>
        </p:nvSpPr>
        <p:spPr>
          <a:xfrm>
            <a:off x="2824497" y="1244357"/>
            <a:ext cx="6718852" cy="462214"/>
          </a:xfrm>
          <a:prstGeom prst="rect">
            <a:avLst/>
          </a:prstGeom>
        </p:spPr>
        <p:txBody>
          <a:bodyPr/>
          <a:lstStyle>
            <a:lvl1pPr algn="ctr">
              <a:defRPr sz="2800" b="1">
                <a:solidFill>
                  <a:srgbClr val="4A4A46"/>
                </a:solidFill>
                <a:latin typeface="GeoSlab703 Lt BT Light" panose="02060403020205020403" pitchFamily="18" charset="0"/>
              </a:defRPr>
            </a:lvl1pPr>
          </a:lstStyle>
          <a:p>
            <a:r>
              <a:rPr lang="es-ES" dirty="0"/>
              <a:t>Haga clic para modificar el estilo de título del patrón</a:t>
            </a:r>
          </a:p>
        </p:txBody>
      </p:sp>
      <p:pic>
        <p:nvPicPr>
          <p:cNvPr id="7" name="Imagen 6">
            <a:extLst>
              <a:ext uri="{FF2B5EF4-FFF2-40B4-BE49-F238E27FC236}">
                <a16:creationId xmlns:a16="http://schemas.microsoft.com/office/drawing/2014/main" id="{E6A240B2-6FA6-694F-B360-60078FEE2DA4}"/>
              </a:ext>
            </a:extLst>
          </p:cNvPr>
          <p:cNvPicPr>
            <a:picLocks noChangeAspect="1"/>
          </p:cNvPicPr>
          <p:nvPr userDrawn="1"/>
        </p:nvPicPr>
        <p:blipFill>
          <a:blip r:embed="rId2"/>
          <a:stretch>
            <a:fillRect/>
          </a:stretch>
        </p:blipFill>
        <p:spPr>
          <a:xfrm>
            <a:off x="10920536" y="6443351"/>
            <a:ext cx="1118253" cy="342931"/>
          </a:xfrm>
          <a:prstGeom prst="rect">
            <a:avLst/>
          </a:prstGeom>
        </p:spPr>
      </p:pic>
    </p:spTree>
    <p:extLst>
      <p:ext uri="{BB962C8B-B14F-4D97-AF65-F5344CB8AC3E}">
        <p14:creationId xmlns:p14="http://schemas.microsoft.com/office/powerpoint/2010/main" val="177987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B6FAC-FB8A-4009-8C04-8A9BEB2082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47A489-B694-4DAB-A7E2-658A844DFC7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78FC17-D303-4BF6-87CF-C673DD8DC04A}"/>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5" name="Marcador de pie de página 4">
            <a:extLst>
              <a:ext uri="{FF2B5EF4-FFF2-40B4-BE49-F238E27FC236}">
                <a16:creationId xmlns:a16="http://schemas.microsoft.com/office/drawing/2014/main" id="{C39CF23D-C721-452A-B156-3D5C7152CCF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1E442A9-32C9-4E53-9EB2-32BEE0024403}"/>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1906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1FF51-CDE8-4253-9AC7-F9EADFD195A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F963939-9949-41CD-A153-F9E6DA65D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8F881A9-AE69-48DD-B481-17A3FB91EDA6}"/>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5" name="Marcador de pie de página 4">
            <a:extLst>
              <a:ext uri="{FF2B5EF4-FFF2-40B4-BE49-F238E27FC236}">
                <a16:creationId xmlns:a16="http://schemas.microsoft.com/office/drawing/2014/main" id="{4D9F21A6-1E9E-4FA8-BCBB-CC8BA6C6844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D0458C16-1AEC-478B-96C9-A3D0AF02632E}"/>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98907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31BD2-039C-4B4A-86A1-D0659B74D6A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FA9783B-72A8-4004-B332-763A071AC07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BD8937F-99E2-42CA-B058-E662834D77B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4BC646D-EF49-4A28-B05D-FEFA020A6551}"/>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6" name="Marcador de pie de página 5">
            <a:extLst>
              <a:ext uri="{FF2B5EF4-FFF2-40B4-BE49-F238E27FC236}">
                <a16:creationId xmlns:a16="http://schemas.microsoft.com/office/drawing/2014/main" id="{D745242A-5C2A-426A-990D-D183BC7F47F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6ED339CE-9AD6-4C15-B885-E554B263AFA8}"/>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155623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3C4F2-C8D3-4002-BECA-343269DF6A3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9B38D1-1F9F-4B01-93B5-F16C6EA67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21875E6-FFD4-448A-B092-4D45EF89856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8A3318C-2751-4822-8F8D-A3745F50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2848509-06F9-431D-B5DA-66D78779F72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F0D41BE-6D52-4C59-BFAD-A4EEC13F7920}"/>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8" name="Marcador de pie de página 7">
            <a:extLst>
              <a:ext uri="{FF2B5EF4-FFF2-40B4-BE49-F238E27FC236}">
                <a16:creationId xmlns:a16="http://schemas.microsoft.com/office/drawing/2014/main" id="{532536E7-F8E2-4118-A279-B56203FAB891}"/>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0EFF01B3-08EE-42FE-8CD7-D1F11EAF780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54016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F7983-ABDD-4FEE-A69D-1B1C71C46EB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B8E45D8-4166-4A48-9CCA-D43328E18F90}"/>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4" name="Marcador de pie de página 3">
            <a:extLst>
              <a:ext uri="{FF2B5EF4-FFF2-40B4-BE49-F238E27FC236}">
                <a16:creationId xmlns:a16="http://schemas.microsoft.com/office/drawing/2014/main" id="{DCB0D00B-62E4-4711-8F71-C37AFB313CA1}"/>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281E2EFC-30F3-4B5C-B158-EB8CBB56F519}"/>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340413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E6A16B-DD95-48CE-BC30-0138118EE3E7}"/>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3" name="Marcador de pie de página 2">
            <a:extLst>
              <a:ext uri="{FF2B5EF4-FFF2-40B4-BE49-F238E27FC236}">
                <a16:creationId xmlns:a16="http://schemas.microsoft.com/office/drawing/2014/main" id="{426FFB44-F272-4684-825F-259C70F047D4}"/>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5DB12D9-173A-4D33-8000-5BC88AB1E929}"/>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7225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6D4EF-5C9E-4D6D-8E1C-092D2770E4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916DCC-4408-40B7-A7C2-A2F067E83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B083EA0-670D-470C-B8F7-0D3A568CD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A9F8107-5CA6-43D8-B51D-AE233325C08D}"/>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6" name="Marcador de pie de página 5">
            <a:extLst>
              <a:ext uri="{FF2B5EF4-FFF2-40B4-BE49-F238E27FC236}">
                <a16:creationId xmlns:a16="http://schemas.microsoft.com/office/drawing/2014/main" id="{2C28A277-2EED-44EF-AD60-1F8D12F6F590}"/>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01620FAA-0F69-44C1-8BFB-923953E6FCF7}"/>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187294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91982-1A79-4D5E-8080-B165C6C322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27A69F-A037-4C5C-A3AF-58DD4F6FF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136FBD19-12B8-43A3-ABCE-AAE62865B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F6FC0AB-C411-4446-9F89-3D49419EC578}"/>
              </a:ext>
            </a:extLst>
          </p:cNvPr>
          <p:cNvSpPr>
            <a:spLocks noGrp="1"/>
          </p:cNvSpPr>
          <p:nvPr>
            <p:ph type="dt" sz="half" idx="10"/>
          </p:nvPr>
        </p:nvSpPr>
        <p:spPr/>
        <p:txBody>
          <a:bodyPr/>
          <a:lstStyle/>
          <a:p>
            <a:fld id="{F6F12AAF-955C-4FB4-AD7F-241CD6BFE109}" type="datetimeFigureOut">
              <a:rPr lang="es-ES" smtClean="0"/>
              <a:t>01/03/2022</a:t>
            </a:fld>
            <a:endParaRPr lang="es-ES" dirty="0"/>
          </a:p>
        </p:txBody>
      </p:sp>
      <p:sp>
        <p:nvSpPr>
          <p:cNvPr id="6" name="Marcador de pie de página 5">
            <a:extLst>
              <a:ext uri="{FF2B5EF4-FFF2-40B4-BE49-F238E27FC236}">
                <a16:creationId xmlns:a16="http://schemas.microsoft.com/office/drawing/2014/main" id="{60661649-89E7-49EE-9E7C-EA63A1046E5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5DB516D-179E-4426-893E-13EA0D35F212}"/>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399862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F8EFBF-E24A-445E-9AA4-E255B6FC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BCBEA6-C54F-43AB-9BDB-09B1D8112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181C59-4F52-4A76-877F-4EAA470AD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12AAF-955C-4FB4-AD7F-241CD6BFE109}" type="datetimeFigureOut">
              <a:rPr lang="es-ES" smtClean="0"/>
              <a:t>01/03/2022</a:t>
            </a:fld>
            <a:endParaRPr lang="es-ES" dirty="0"/>
          </a:p>
        </p:txBody>
      </p:sp>
      <p:sp>
        <p:nvSpPr>
          <p:cNvPr id="5" name="Marcador de pie de página 4">
            <a:extLst>
              <a:ext uri="{FF2B5EF4-FFF2-40B4-BE49-F238E27FC236}">
                <a16:creationId xmlns:a16="http://schemas.microsoft.com/office/drawing/2014/main" id="{920937F1-21A8-48EC-BF16-C08CF2BBC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3380726B-48A4-428F-8743-87BA31D51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2C230-0BCA-4761-AADA-284591FF1E1A}" type="slidenum">
              <a:rPr lang="es-ES" smtClean="0"/>
              <a:t>‹Nº›</a:t>
            </a:fld>
            <a:endParaRPr lang="es-ES" dirty="0"/>
          </a:p>
        </p:txBody>
      </p:sp>
    </p:spTree>
    <p:extLst>
      <p:ext uri="{BB962C8B-B14F-4D97-AF65-F5344CB8AC3E}">
        <p14:creationId xmlns:p14="http://schemas.microsoft.com/office/powerpoint/2010/main" val="66439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www.bzarg.com/p/how-a-kalman-filter-works-in-pictures" TargetMode="External"/><Relationship Id="rId2" Type="http://schemas.openxmlformats.org/officeDocument/2006/relationships/hyperlink" Target="https://blogs.oracle.com/ai-and-datascience/post/introduction-to-anomaly-detection"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B450812-9EEB-4B8D-9830-B4C308ADAAEA}"/>
              </a:ext>
            </a:extLst>
          </p:cNvPr>
          <p:cNvSpPr/>
          <p:nvPr/>
        </p:nvSpPr>
        <p:spPr>
          <a:xfrm>
            <a:off x="0" y="0"/>
            <a:ext cx="12192000" cy="6858000"/>
          </a:xfrm>
          <a:prstGeom prst="rect">
            <a:avLst/>
          </a:prstGeom>
          <a:solidFill>
            <a:srgbClr val="E600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Imagen 3">
            <a:extLst>
              <a:ext uri="{FF2B5EF4-FFF2-40B4-BE49-F238E27FC236}">
                <a16:creationId xmlns:a16="http://schemas.microsoft.com/office/drawing/2014/main" id="{F6FF07CA-479F-46F4-B2D9-97C99F5C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25" y="2267671"/>
            <a:ext cx="5754913" cy="2322658"/>
          </a:xfrm>
          <a:prstGeom prst="rect">
            <a:avLst/>
          </a:prstGeom>
        </p:spPr>
      </p:pic>
      <p:sp>
        <p:nvSpPr>
          <p:cNvPr id="5" name="AutoShape 2" descr="Universidad Europea">
            <a:extLst>
              <a:ext uri="{FF2B5EF4-FFF2-40B4-BE49-F238E27FC236}">
                <a16:creationId xmlns:a16="http://schemas.microsoft.com/office/drawing/2014/main" id="{D4E41052-2042-4E31-AE5C-ACF5D03A5777}"/>
              </a:ext>
            </a:extLst>
          </p:cNvPr>
          <p:cNvSpPr>
            <a:spLocks noChangeAspect="1" noChangeArrowheads="1"/>
          </p:cNvSpPr>
          <p:nvPr/>
        </p:nvSpPr>
        <p:spPr bwMode="auto">
          <a:xfrm>
            <a:off x="5943599" y="3276599"/>
            <a:ext cx="1926077" cy="19260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6" name="CuadroTexto 5">
            <a:extLst>
              <a:ext uri="{FF2B5EF4-FFF2-40B4-BE49-F238E27FC236}">
                <a16:creationId xmlns:a16="http://schemas.microsoft.com/office/drawing/2014/main" id="{57E7EE5D-73FE-4536-993E-34C46E44E709}"/>
              </a:ext>
            </a:extLst>
          </p:cNvPr>
          <p:cNvSpPr txBox="1"/>
          <p:nvPr/>
        </p:nvSpPr>
        <p:spPr>
          <a:xfrm>
            <a:off x="4220326" y="5306869"/>
            <a:ext cx="4515852" cy="584775"/>
          </a:xfrm>
          <a:prstGeom prst="rect">
            <a:avLst/>
          </a:prstGeom>
          <a:noFill/>
        </p:spPr>
        <p:txBody>
          <a:bodyPr wrap="none" rtlCol="0">
            <a:spAutoFit/>
          </a:bodyPr>
          <a:lstStyle/>
          <a:p>
            <a:r>
              <a:rPr lang="es-ES" sz="3200" b="1" dirty="0">
                <a:solidFill>
                  <a:schemeClr val="bg1"/>
                </a:solidFill>
                <a:latin typeface="Myriad Pro" panose="020B0503030403020204" pitchFamily="34" charset="0"/>
              </a:rPr>
              <a:t>Detección de anomalías</a:t>
            </a:r>
          </a:p>
        </p:txBody>
      </p:sp>
    </p:spTree>
    <p:extLst>
      <p:ext uri="{BB962C8B-B14F-4D97-AF65-F5344CB8AC3E}">
        <p14:creationId xmlns:p14="http://schemas.microsoft.com/office/powerpoint/2010/main" val="202100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pic>
        <p:nvPicPr>
          <p:cNvPr id="4" name="Imagen 3">
            <a:extLst>
              <a:ext uri="{FF2B5EF4-FFF2-40B4-BE49-F238E27FC236}">
                <a16:creationId xmlns:a16="http://schemas.microsoft.com/office/drawing/2014/main" id="{E42B9F60-3321-44FD-84FE-2A48DDF18841}"/>
              </a:ext>
            </a:extLst>
          </p:cNvPr>
          <p:cNvPicPr>
            <a:picLocks noChangeAspect="1"/>
          </p:cNvPicPr>
          <p:nvPr/>
        </p:nvPicPr>
        <p:blipFill>
          <a:blip r:embed="rId2"/>
          <a:stretch>
            <a:fillRect/>
          </a:stretch>
        </p:blipFill>
        <p:spPr>
          <a:xfrm>
            <a:off x="5510019" y="1491131"/>
            <a:ext cx="6681981" cy="3985466"/>
          </a:xfrm>
          <a:prstGeom prst="rect">
            <a:avLst/>
          </a:prstGeom>
        </p:spPr>
      </p:pic>
      <p:pic>
        <p:nvPicPr>
          <p:cNvPr id="5" name="Imagen 4">
            <a:extLst>
              <a:ext uri="{FF2B5EF4-FFF2-40B4-BE49-F238E27FC236}">
                <a16:creationId xmlns:a16="http://schemas.microsoft.com/office/drawing/2014/main" id="{FD3E9058-CFC2-4511-B1A7-D14A8BDDEB84}"/>
              </a:ext>
            </a:extLst>
          </p:cNvPr>
          <p:cNvPicPr>
            <a:picLocks noChangeAspect="1"/>
          </p:cNvPicPr>
          <p:nvPr/>
        </p:nvPicPr>
        <p:blipFill>
          <a:blip r:embed="rId3"/>
          <a:stretch>
            <a:fillRect/>
          </a:stretch>
        </p:blipFill>
        <p:spPr>
          <a:xfrm>
            <a:off x="351489" y="1669823"/>
            <a:ext cx="5517514" cy="3751910"/>
          </a:xfrm>
          <a:prstGeom prst="rect">
            <a:avLst/>
          </a:prstGeom>
        </p:spPr>
      </p:pic>
    </p:spTree>
    <p:extLst>
      <p:ext uri="{BB962C8B-B14F-4D97-AF65-F5344CB8AC3E}">
        <p14:creationId xmlns:p14="http://schemas.microsoft.com/office/powerpoint/2010/main" val="296881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5466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contextuales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4195892"/>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basadas en el contexto consisten en datos que pueden parecer normales al principio, pero se consideran anomalías en sus respectivos contextos. </a:t>
            </a:r>
          </a:p>
          <a:p>
            <a:pPr algn="just">
              <a:lnSpc>
                <a:spcPct val="150000"/>
              </a:lnSpc>
            </a:pPr>
            <a:r>
              <a:rPr lang="es-ES" sz="2000" dirty="0">
                <a:latin typeface="Myriad Pro" panose="020B0503030403020204" pitchFamily="34" charset="0"/>
              </a:rPr>
              <a:t>Por ejemplo, podría esperar un aumento repentino en las compras cerca de ciertos días festivos, pero estas compras pueden parecer fuera de lugar a mediados de agosto. </a:t>
            </a:r>
          </a:p>
          <a:p>
            <a:pPr algn="just">
              <a:lnSpc>
                <a:spcPct val="150000"/>
              </a:lnSpc>
            </a:pPr>
            <a:endParaRPr lang="es-ES" sz="2000" dirty="0">
              <a:latin typeface="Myriad Pro" panose="020B0503030403020204" pitchFamily="34" charset="0"/>
            </a:endParaRPr>
          </a:p>
          <a:p>
            <a:pPr algn="just">
              <a:lnSpc>
                <a:spcPct val="150000"/>
              </a:lnSpc>
            </a:pPr>
            <a:r>
              <a:rPr lang="es-ES" sz="2000" dirty="0">
                <a:latin typeface="Myriad Pro" panose="020B0503030403020204" pitchFamily="34" charset="0"/>
              </a:rPr>
              <a:t>Otro claro ejemplo de anomalía contextual seria una persona que se desplaza en coche eléctrico a su trabajo y repentinamente realiza compras de gasolina en dichas horas. Estas compras estarían fuera de lugar dado el contexto.  Comprar gasolina es algo bastante normal para todos, pero en este contexto, es una anomalía.</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65370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5466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contextuales</a:t>
            </a:r>
            <a:endParaRPr lang="es-ES" sz="3200" b="1" dirty="0">
              <a:latin typeface="Myriad Pro" panose="020B0503030403020204" pitchFamily="34" charset="0"/>
            </a:endParaRPr>
          </a:p>
        </p:txBody>
      </p:sp>
      <p:pic>
        <p:nvPicPr>
          <p:cNvPr id="4" name="Imagen 3">
            <a:extLst>
              <a:ext uri="{FF2B5EF4-FFF2-40B4-BE49-F238E27FC236}">
                <a16:creationId xmlns:a16="http://schemas.microsoft.com/office/drawing/2014/main" id="{54E1A547-9B21-46B5-95C2-DA114DF70B58}"/>
              </a:ext>
            </a:extLst>
          </p:cNvPr>
          <p:cNvPicPr>
            <a:picLocks noChangeAspect="1"/>
          </p:cNvPicPr>
          <p:nvPr/>
        </p:nvPicPr>
        <p:blipFill>
          <a:blip r:embed="rId2"/>
          <a:stretch>
            <a:fillRect/>
          </a:stretch>
        </p:blipFill>
        <p:spPr>
          <a:xfrm>
            <a:off x="165646" y="1745492"/>
            <a:ext cx="5944774" cy="3367016"/>
          </a:xfrm>
          <a:prstGeom prst="rect">
            <a:avLst/>
          </a:prstGeom>
        </p:spPr>
      </p:pic>
      <p:pic>
        <p:nvPicPr>
          <p:cNvPr id="5" name="Imagen 4">
            <a:extLst>
              <a:ext uri="{FF2B5EF4-FFF2-40B4-BE49-F238E27FC236}">
                <a16:creationId xmlns:a16="http://schemas.microsoft.com/office/drawing/2014/main" id="{18BCD549-5EAC-4D5F-8D3D-B8BF560C1410}"/>
              </a:ext>
            </a:extLst>
          </p:cNvPr>
          <p:cNvPicPr>
            <a:picLocks noChangeAspect="1"/>
          </p:cNvPicPr>
          <p:nvPr/>
        </p:nvPicPr>
        <p:blipFill>
          <a:blip r:embed="rId3"/>
          <a:stretch>
            <a:fillRect/>
          </a:stretch>
        </p:blipFill>
        <p:spPr>
          <a:xfrm>
            <a:off x="5923823" y="1825877"/>
            <a:ext cx="5819067" cy="3286631"/>
          </a:xfrm>
          <a:prstGeom prst="rect">
            <a:avLst/>
          </a:prstGeom>
        </p:spPr>
      </p:pic>
    </p:spTree>
    <p:extLst>
      <p:ext uri="{BB962C8B-B14F-4D97-AF65-F5344CB8AC3E}">
        <p14:creationId xmlns:p14="http://schemas.microsoft.com/office/powerpoint/2010/main" val="321274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1805559"/>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colectiva o basadas en patrones son aquellas datos anómalos que no cumplen el patrón de los datos históricos.</a:t>
            </a:r>
          </a:p>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 name="Imagen 1">
            <a:extLst>
              <a:ext uri="{FF2B5EF4-FFF2-40B4-BE49-F238E27FC236}">
                <a16:creationId xmlns:a16="http://schemas.microsoft.com/office/drawing/2014/main" id="{D0EF3069-60AC-4024-9EDD-7C87BB30D809}"/>
              </a:ext>
            </a:extLst>
          </p:cNvPr>
          <p:cNvPicPr>
            <a:picLocks noChangeAspect="1"/>
          </p:cNvPicPr>
          <p:nvPr/>
        </p:nvPicPr>
        <p:blipFill>
          <a:blip r:embed="rId2"/>
          <a:stretch>
            <a:fillRect/>
          </a:stretch>
        </p:blipFill>
        <p:spPr>
          <a:xfrm>
            <a:off x="358066" y="2353045"/>
            <a:ext cx="8221222" cy="3962953"/>
          </a:xfrm>
          <a:prstGeom prst="rect">
            <a:avLst/>
          </a:prstGeom>
        </p:spPr>
      </p:pic>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5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1805559"/>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colectiva o basadas en patrones son aquellas datos anómalos que no cumplen el patrón de los datos históricos.</a:t>
            </a:r>
          </a:p>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B535B61-6550-4C1E-B8B0-AF872B76572E}"/>
              </a:ext>
            </a:extLst>
          </p:cNvPr>
          <p:cNvPicPr>
            <a:picLocks noChangeAspect="1"/>
          </p:cNvPicPr>
          <p:nvPr/>
        </p:nvPicPr>
        <p:blipFill>
          <a:blip r:embed="rId3"/>
          <a:stretch>
            <a:fillRect/>
          </a:stretch>
        </p:blipFill>
        <p:spPr>
          <a:xfrm>
            <a:off x="615992" y="2415191"/>
            <a:ext cx="8125959" cy="3772426"/>
          </a:xfrm>
          <a:prstGeom prst="rect">
            <a:avLst/>
          </a:prstGeom>
        </p:spPr>
      </p:pic>
    </p:spTree>
    <p:extLst>
      <p:ext uri="{BB962C8B-B14F-4D97-AF65-F5344CB8AC3E}">
        <p14:creationId xmlns:p14="http://schemas.microsoft.com/office/powerpoint/2010/main" val="287732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882229"/>
          </a:xfrm>
          <a:prstGeom prst="rect">
            <a:avLst/>
          </a:prstGeom>
        </p:spPr>
        <p:txBody>
          <a:bodyPr wrap="square">
            <a:spAutoFit/>
          </a:bodyPr>
          <a:lstStyle/>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6FE4E78E-BA02-4F1D-A29D-851893DD058A}"/>
              </a:ext>
            </a:extLst>
          </p:cNvPr>
          <p:cNvPicPr>
            <a:picLocks noChangeAspect="1"/>
          </p:cNvPicPr>
          <p:nvPr/>
        </p:nvPicPr>
        <p:blipFill>
          <a:blip r:embed="rId3"/>
          <a:stretch>
            <a:fillRect/>
          </a:stretch>
        </p:blipFill>
        <p:spPr>
          <a:xfrm>
            <a:off x="532016" y="1488938"/>
            <a:ext cx="8249801" cy="4182059"/>
          </a:xfrm>
          <a:prstGeom prst="rect">
            <a:avLst/>
          </a:prstGeom>
        </p:spPr>
      </p:pic>
    </p:spTree>
    <p:extLst>
      <p:ext uri="{BB962C8B-B14F-4D97-AF65-F5344CB8AC3E}">
        <p14:creationId xmlns:p14="http://schemas.microsoft.com/office/powerpoint/2010/main" val="363672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882229"/>
          </a:xfrm>
          <a:prstGeom prst="rect">
            <a:avLst/>
          </a:prstGeom>
        </p:spPr>
        <p:txBody>
          <a:bodyPr wrap="square">
            <a:spAutoFit/>
          </a:bodyPr>
          <a:lstStyle/>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6CFE408-637D-4042-9F96-B2F3223CD323}"/>
              </a:ext>
            </a:extLst>
          </p:cNvPr>
          <p:cNvPicPr>
            <a:picLocks noChangeAspect="1"/>
          </p:cNvPicPr>
          <p:nvPr/>
        </p:nvPicPr>
        <p:blipFill>
          <a:blip r:embed="rId3"/>
          <a:stretch>
            <a:fillRect/>
          </a:stretch>
        </p:blipFill>
        <p:spPr>
          <a:xfrm>
            <a:off x="677048" y="1562311"/>
            <a:ext cx="7830643" cy="4105848"/>
          </a:xfrm>
          <a:prstGeom prst="rect">
            <a:avLst/>
          </a:prstGeom>
        </p:spPr>
      </p:pic>
    </p:spTree>
    <p:extLst>
      <p:ext uri="{BB962C8B-B14F-4D97-AF65-F5344CB8AC3E}">
        <p14:creationId xmlns:p14="http://schemas.microsoft.com/office/powerpoint/2010/main" val="169088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272563"/>
          </a:xfrm>
          <a:prstGeom prst="rect">
            <a:avLst/>
          </a:prstGeom>
        </p:spPr>
        <p:txBody>
          <a:bodyPr wrap="square">
            <a:spAutoFit/>
          </a:bodyPr>
          <a:lstStyle/>
          <a:p>
            <a:pPr algn="just">
              <a:lnSpc>
                <a:spcPct val="150000"/>
              </a:lnSpc>
            </a:pPr>
            <a:r>
              <a:rPr lang="es-ES" sz="2000" dirty="0">
                <a:latin typeface="Myriad Pro" panose="020B0503030403020204" pitchFamily="34" charset="0"/>
              </a:rPr>
              <a:t>De manera similar, cuando se monitoriza el tráfico de la red de un lugar de trabajo, se espera patrones de tráfico de red que se obtienen de datos de varios meses o incluso años para algunas empresas. </a:t>
            </a:r>
          </a:p>
          <a:p>
            <a:pPr algn="just">
              <a:lnSpc>
                <a:spcPct val="150000"/>
              </a:lnSpc>
            </a:pPr>
            <a:r>
              <a:rPr lang="es-ES" sz="2000" dirty="0">
                <a:latin typeface="Myriad Pro" panose="020B0503030403020204" pitchFamily="34" charset="0"/>
              </a:rPr>
              <a:t>Cuando un empleado intenta descargar o cargar grandes volúmenes de datos, generará un cierto patrón en la red que podría considerarse anómalo si se desvía de la conducta habitual del empleado.</a:t>
            </a:r>
          </a:p>
          <a:p>
            <a:pPr algn="just">
              <a:lnSpc>
                <a:spcPct val="150000"/>
              </a:lnSpc>
            </a:pPr>
            <a:r>
              <a:rPr lang="es-ES" sz="2000" dirty="0">
                <a:latin typeface="Myriad Pro" panose="020B0503030403020204" pitchFamily="34" charset="0"/>
              </a:rPr>
              <a:t>Si un hacker externo decide hacer DDOS en el sitio web de la empresa (DDOS, o un ataque de denegación de servicio distribuido) cada intento se registraría como un pico inusual en tráfico de red. </a:t>
            </a:r>
          </a:p>
          <a:p>
            <a:pPr algn="just">
              <a:lnSpc>
                <a:spcPct val="150000"/>
              </a:lnSpc>
            </a:pPr>
            <a:r>
              <a:rPr lang="es-ES" sz="2000" dirty="0">
                <a:latin typeface="Myriad Pro" panose="020B0503030403020204" pitchFamily="34" charset="0"/>
              </a:rPr>
              <a:t>Todos estos picos se desvían claramente del tráfico normal y serían considerados anómalos.</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343130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77443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Casos de uso reales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390863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intrusiones</a:t>
            </a:r>
            <a:r>
              <a:rPr lang="en-US" altLang="es-ES" sz="2400" dirty="0">
                <a:latin typeface="Myriad Pro" panose="020B0503030403020204" pitchFamily="34" charset="0"/>
              </a:rPr>
              <a:t> / </a:t>
            </a:r>
            <a:r>
              <a:rPr lang="en-US" altLang="es-ES" sz="2400" dirty="0" err="1">
                <a:latin typeface="Myriad Pro" panose="020B0503030403020204" pitchFamily="34" charset="0"/>
              </a:rPr>
              <a:t>brechas</a:t>
            </a:r>
            <a:r>
              <a:rPr lang="en-US" altLang="es-ES" sz="2400" dirty="0">
                <a:latin typeface="Myriad Pro" panose="020B0503030403020204" pitchFamily="34" charset="0"/>
              </a:rPr>
              <a:t> de </a:t>
            </a:r>
            <a:r>
              <a:rPr lang="en-US" altLang="es-ES" sz="2400" dirty="0" err="1">
                <a:latin typeface="Myriad Pro" panose="020B0503030403020204" pitchFamily="34" charset="0"/>
              </a:rPr>
              <a:t>seguridad</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fraude</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a:t>
            </a:r>
            <a:r>
              <a:rPr lang="en-US" altLang="es-ES" sz="2400" dirty="0" err="1">
                <a:latin typeface="Myriad Pro" panose="020B0503030403020204" pitchFamily="34" charset="0"/>
              </a:rPr>
              <a:t>compras</a:t>
            </a:r>
            <a:r>
              <a:rPr lang="en-US" altLang="es-ES" sz="2400" dirty="0">
                <a:latin typeface="Myriad Pro" panose="020B0503030403020204" pitchFamily="34" charset="0"/>
              </a:rPr>
              <a:t> ( </a:t>
            </a:r>
            <a:r>
              <a:rPr lang="en-US" altLang="es-ES" sz="2400" dirty="0" err="1">
                <a:latin typeface="Myriad Pro" panose="020B0503030403020204" pitchFamily="34" charset="0"/>
              </a:rPr>
              <a:t>tarjetas</a:t>
            </a:r>
            <a:r>
              <a:rPr lang="en-US" altLang="es-ES" sz="2400" dirty="0">
                <a:latin typeface="Myriad Pro" panose="020B0503030403020204" pitchFamily="34" charset="0"/>
              </a:rPr>
              <a:t> de </a:t>
            </a:r>
            <a:r>
              <a:rPr lang="en-US" altLang="es-ES" sz="2400" dirty="0" err="1">
                <a:latin typeface="Myriad Pro" panose="020B0503030403020204" pitchFamily="34" charset="0"/>
              </a:rPr>
              <a:t>crédito</a:t>
            </a:r>
            <a:r>
              <a:rPr lang="en-US" altLang="es-ES" sz="2400" dirty="0">
                <a:latin typeface="Myriad Pro" panose="020B0503030403020204" pitchFamily="34" charset="0"/>
              </a:rPr>
              <a:t>)</a:t>
            </a: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Diagnóstico</a:t>
            </a:r>
            <a:r>
              <a:rPr lang="en-US" altLang="es-ES" sz="2400" dirty="0">
                <a:latin typeface="Myriad Pro" panose="020B0503030403020204" pitchFamily="34" charset="0"/>
              </a:rPr>
              <a:t> de </a:t>
            </a:r>
            <a:r>
              <a:rPr lang="en-US" altLang="es-ES" sz="2400" dirty="0" err="1">
                <a:latin typeface="Myriad Pro" panose="020B0503030403020204" pitchFamily="34" charset="0"/>
              </a:rPr>
              <a:t>enfermedades</a:t>
            </a:r>
            <a:r>
              <a:rPr lang="en-US" altLang="es-ES" sz="2400" dirty="0">
                <a:latin typeface="Myriad Pro" panose="020B0503030403020204" pitchFamily="34" charset="0"/>
              </a:rPr>
              <a:t> de </a:t>
            </a:r>
            <a:r>
              <a:rPr lang="en-US" altLang="es-ES" sz="2400" dirty="0" err="1">
                <a:latin typeface="Myriad Pro" panose="020B0503030403020204" pitchFamily="34" charset="0"/>
              </a:rPr>
              <a:t>corazón</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cancer </a:t>
            </a:r>
            <a:r>
              <a:rPr lang="en-US" altLang="es-ES" sz="2400" dirty="0" err="1">
                <a:latin typeface="Myriad Pro" panose="020B0503030403020204" pitchFamily="34" charset="0"/>
              </a:rPr>
              <a:t>mediante</a:t>
            </a:r>
            <a:r>
              <a:rPr lang="en-US" altLang="es-ES" sz="2400" dirty="0">
                <a:latin typeface="Myriad Pro" panose="020B0503030403020204" pitchFamily="34" charset="0"/>
              </a:rPr>
              <a:t> </a:t>
            </a:r>
            <a:r>
              <a:rPr lang="en-US" altLang="es-ES" sz="2400" dirty="0" err="1">
                <a:latin typeface="Myriad Pro" panose="020B0503030403020204" pitchFamily="34" charset="0"/>
              </a:rPr>
              <a:t>radiodiagnóstico</a:t>
            </a:r>
            <a:r>
              <a:rPr lang="en-US" altLang="es-ES" sz="2400" dirty="0">
                <a:latin typeface="Myriad Pro" panose="020B0503030403020204" pitchFamily="34" charset="0"/>
              </a:rPr>
              <a:t> de </a:t>
            </a:r>
            <a:r>
              <a:rPr lang="en-US" altLang="es-ES" sz="2400" dirty="0" err="1">
                <a:latin typeface="Myriad Pro" panose="020B0503030403020204" pitchFamily="34" charset="0"/>
              </a:rPr>
              <a:t>imágenes</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averías</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a:t>
            </a:r>
            <a:r>
              <a:rPr lang="en-US" altLang="es-ES" sz="2400" dirty="0" err="1">
                <a:latin typeface="Myriad Pro" panose="020B0503030403020204" pitchFamily="34" charset="0"/>
              </a:rPr>
              <a:t>máquinas</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a:latin typeface="Myriad Pro" panose="020B0503030403020204" pitchFamily="34" charset="0"/>
              </a:rPr>
              <a:t>Video </a:t>
            </a:r>
            <a:r>
              <a:rPr lang="en-US" altLang="es-ES" sz="2400" dirty="0" err="1">
                <a:latin typeface="Myriad Pro" panose="020B0503030403020204" pitchFamily="34" charset="0"/>
              </a:rPr>
              <a:t>vigilancia</a:t>
            </a:r>
            <a:r>
              <a:rPr lang="en-US" altLang="es-ES" sz="2400" dirty="0">
                <a:latin typeface="Myriad Pro" panose="020B0503030403020204" pitchFamily="34" charset="0"/>
              </a:rPr>
              <a:t> – </a:t>
            </a:r>
            <a:r>
              <a:rPr lang="en-US" altLang="es-ES" sz="2400" dirty="0" err="1">
                <a:latin typeface="Myriad Pro" panose="020B0503030403020204" pitchFamily="34" charset="0"/>
              </a:rPr>
              <a:t>Patrones</a:t>
            </a:r>
            <a:r>
              <a:rPr lang="en-US" altLang="es-ES" sz="2400" dirty="0">
                <a:latin typeface="Myriad Pro" panose="020B0503030403020204" pitchFamily="34" charset="0"/>
              </a:rPr>
              <a:t> </a:t>
            </a:r>
            <a:r>
              <a:rPr lang="en-US" altLang="es-ES" sz="2400" dirty="0" err="1">
                <a:latin typeface="Myriad Pro" panose="020B0503030403020204" pitchFamily="34" charset="0"/>
              </a:rPr>
              <a:t>anomalos</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el </a:t>
            </a:r>
            <a:r>
              <a:rPr lang="en-US" altLang="es-ES" sz="2400" dirty="0" err="1">
                <a:latin typeface="Myriad Pro" panose="020B0503030403020204" pitchFamily="34" charset="0"/>
              </a:rPr>
              <a:t>comportamiento</a:t>
            </a:r>
            <a:r>
              <a:rPr lang="en-US" altLang="es-ES" sz="2400" dirty="0">
                <a:latin typeface="Myriad Pro" panose="020B0503030403020204" pitchFamily="34" charset="0"/>
              </a:rPr>
              <a:t> </a:t>
            </a:r>
            <a:r>
              <a:rPr lang="en-US" altLang="es-ES" sz="2400" dirty="0" err="1">
                <a:latin typeface="Myriad Pro" panose="020B0503030403020204" pitchFamily="34" charset="0"/>
              </a:rPr>
              <a:t>humano</a:t>
            </a:r>
            <a:r>
              <a:rPr lang="en-US" altLang="es-ES" sz="2400" dirty="0">
                <a:latin typeface="Myriad Pro" panose="020B0503030403020204" pitchFamily="34" charset="0"/>
              </a:rPr>
              <a:t> o de </a:t>
            </a:r>
            <a:r>
              <a:rPr lang="en-US" altLang="es-ES" sz="2400" dirty="0" err="1">
                <a:latin typeface="Myriad Pro" panose="020B0503030403020204" pitchFamily="34" charset="0"/>
              </a:rPr>
              <a:t>vehículos</a:t>
            </a:r>
            <a:endParaRPr lang="en-US" altLang="es-ES" sz="2400" dirty="0">
              <a:latin typeface="Myriad Pro" panose="020B0503030403020204" pitchFamily="34" charset="0"/>
            </a:endParaRPr>
          </a:p>
        </p:txBody>
      </p:sp>
    </p:spTree>
    <p:extLst>
      <p:ext uri="{BB962C8B-B14F-4D97-AF65-F5344CB8AC3E}">
        <p14:creationId xmlns:p14="http://schemas.microsoft.com/office/powerpoint/2010/main" val="105256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77225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Tareas relacionadas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2256708"/>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anomalías es el proceso en el cual un algoritmo avanzado identifica ciertos datos o patrones de datos como anómalos.</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Estrechamente relacionadas con la detección de anomalías están las tareas de detección de valores atípicos, eliminación de ruido y detección de novedades. </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5753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AEAC75D5-A157-49A6-826A-9C3F044F30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9266" y="5911558"/>
            <a:ext cx="2330672" cy="946442"/>
          </a:xfrm>
          <a:prstGeom prst="rect">
            <a:avLst/>
          </a:prstGeom>
        </p:spPr>
      </p:pic>
      <p:sp>
        <p:nvSpPr>
          <p:cNvPr id="5" name="CuadroTexto 4">
            <a:extLst>
              <a:ext uri="{FF2B5EF4-FFF2-40B4-BE49-F238E27FC236}">
                <a16:creationId xmlns:a16="http://schemas.microsoft.com/office/drawing/2014/main" id="{2341C90B-00B8-4CB1-AFE6-393F51345B31}"/>
              </a:ext>
            </a:extLst>
          </p:cNvPr>
          <p:cNvSpPr txBox="1"/>
          <p:nvPr/>
        </p:nvSpPr>
        <p:spPr>
          <a:xfrm>
            <a:off x="5625543" y="3758963"/>
            <a:ext cx="3249800" cy="400110"/>
          </a:xfrm>
          <a:prstGeom prst="rect">
            <a:avLst/>
          </a:prstGeom>
          <a:noFill/>
        </p:spPr>
        <p:txBody>
          <a:bodyPr wrap="none" rtlCol="0">
            <a:spAutoFit/>
          </a:bodyPr>
          <a:lstStyle/>
          <a:p>
            <a:r>
              <a:rPr lang="es-ES" sz="2000" dirty="0">
                <a:solidFill>
                  <a:srgbClr val="595959"/>
                </a:solidFill>
                <a:latin typeface="Myriad Pro" panose="020B0503030403020204" pitchFamily="34" charset="0"/>
              </a:rPr>
              <a:t>linkedin.com/in/jorge-capel/</a:t>
            </a:r>
          </a:p>
        </p:txBody>
      </p:sp>
      <p:sp>
        <p:nvSpPr>
          <p:cNvPr id="6" name="CuadroTexto 5">
            <a:extLst>
              <a:ext uri="{FF2B5EF4-FFF2-40B4-BE49-F238E27FC236}">
                <a16:creationId xmlns:a16="http://schemas.microsoft.com/office/drawing/2014/main" id="{08449155-8363-42A6-AF9E-8D23FEEF4500}"/>
              </a:ext>
            </a:extLst>
          </p:cNvPr>
          <p:cNvSpPr txBox="1"/>
          <p:nvPr/>
        </p:nvSpPr>
        <p:spPr>
          <a:xfrm>
            <a:off x="5625543" y="4120370"/>
            <a:ext cx="2850652" cy="400110"/>
          </a:xfrm>
          <a:prstGeom prst="rect">
            <a:avLst/>
          </a:prstGeom>
          <a:noFill/>
        </p:spPr>
        <p:txBody>
          <a:bodyPr wrap="none" rtlCol="0">
            <a:spAutoFit/>
          </a:bodyPr>
          <a:lstStyle/>
          <a:p>
            <a:r>
              <a:rPr lang="es-ES" sz="2000" dirty="0">
                <a:solidFill>
                  <a:srgbClr val="595959"/>
                </a:solidFill>
                <a:latin typeface="Myriad Pro" panose="020B0503030403020204" pitchFamily="34" charset="0"/>
              </a:rPr>
              <a:t>Jorge.capel@nunsys.com</a:t>
            </a:r>
          </a:p>
        </p:txBody>
      </p:sp>
      <p:pic>
        <p:nvPicPr>
          <p:cNvPr id="7" name="Gráfico 6">
            <a:extLst>
              <a:ext uri="{FF2B5EF4-FFF2-40B4-BE49-F238E27FC236}">
                <a16:creationId xmlns:a16="http://schemas.microsoft.com/office/drawing/2014/main" id="{0217A8EF-A938-47AE-95DD-E1389EF23A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9533" y="4195123"/>
            <a:ext cx="260622" cy="260622"/>
          </a:xfrm>
          <a:prstGeom prst="rect">
            <a:avLst/>
          </a:prstGeom>
        </p:spPr>
      </p:pic>
      <p:pic>
        <p:nvPicPr>
          <p:cNvPr id="8" name="Gráfico 7">
            <a:extLst>
              <a:ext uri="{FF2B5EF4-FFF2-40B4-BE49-F238E27FC236}">
                <a16:creationId xmlns:a16="http://schemas.microsoft.com/office/drawing/2014/main" id="{01D9F564-589A-408B-8683-0FF816CF84E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9533" y="3828707"/>
            <a:ext cx="228045" cy="260621"/>
          </a:xfrm>
          <a:prstGeom prst="rect">
            <a:avLst/>
          </a:prstGeom>
        </p:spPr>
      </p:pic>
      <p:pic>
        <p:nvPicPr>
          <p:cNvPr id="9" name="Gráfico 8">
            <a:extLst>
              <a:ext uri="{FF2B5EF4-FFF2-40B4-BE49-F238E27FC236}">
                <a16:creationId xmlns:a16="http://schemas.microsoft.com/office/drawing/2014/main" id="{4CB24656-2E08-4401-AC82-29DB78FE84C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9533" y="3479404"/>
            <a:ext cx="170467" cy="272748"/>
          </a:xfrm>
          <a:prstGeom prst="rect">
            <a:avLst/>
          </a:prstGeom>
        </p:spPr>
      </p:pic>
      <p:sp>
        <p:nvSpPr>
          <p:cNvPr id="10" name="CuadroTexto 9">
            <a:extLst>
              <a:ext uri="{FF2B5EF4-FFF2-40B4-BE49-F238E27FC236}">
                <a16:creationId xmlns:a16="http://schemas.microsoft.com/office/drawing/2014/main" id="{A02ECC85-2EDA-47DF-B2F3-A10C990A4CDE}"/>
              </a:ext>
            </a:extLst>
          </p:cNvPr>
          <p:cNvSpPr txBox="1"/>
          <p:nvPr/>
        </p:nvSpPr>
        <p:spPr>
          <a:xfrm>
            <a:off x="5645166" y="3397556"/>
            <a:ext cx="1531188" cy="400110"/>
          </a:xfrm>
          <a:prstGeom prst="rect">
            <a:avLst/>
          </a:prstGeom>
          <a:noFill/>
        </p:spPr>
        <p:txBody>
          <a:bodyPr wrap="none" rtlCol="0">
            <a:spAutoFit/>
          </a:bodyPr>
          <a:lstStyle/>
          <a:p>
            <a:pPr lvl="0"/>
            <a:r>
              <a:rPr lang="is-IS" sz="2000" dirty="0">
                <a:solidFill>
                  <a:prstClr val="black">
                    <a:lumMod val="65000"/>
                    <a:lumOff val="35000"/>
                  </a:prstClr>
                </a:solidFill>
                <a:latin typeface="Myriad Pro" panose="020B0503030403020204" pitchFamily="34" charset="0"/>
              </a:rPr>
              <a:t>625 34 67 70</a:t>
            </a:r>
          </a:p>
        </p:txBody>
      </p:sp>
      <p:sp>
        <p:nvSpPr>
          <p:cNvPr id="12" name="CuadroTexto 11">
            <a:extLst>
              <a:ext uri="{FF2B5EF4-FFF2-40B4-BE49-F238E27FC236}">
                <a16:creationId xmlns:a16="http://schemas.microsoft.com/office/drawing/2014/main" id="{6F89B299-9D4A-4601-B45F-003DB1DCA1BF}"/>
              </a:ext>
            </a:extLst>
          </p:cNvPr>
          <p:cNvSpPr txBox="1"/>
          <p:nvPr/>
        </p:nvSpPr>
        <p:spPr>
          <a:xfrm>
            <a:off x="5139266" y="2121617"/>
            <a:ext cx="5006683" cy="1138773"/>
          </a:xfrm>
          <a:prstGeom prst="rect">
            <a:avLst/>
          </a:prstGeom>
          <a:noFill/>
        </p:spPr>
        <p:txBody>
          <a:bodyPr wrap="square" rtlCol="0">
            <a:spAutoFit/>
          </a:bodyPr>
          <a:lstStyle/>
          <a:p>
            <a:r>
              <a:rPr lang="es-ES" sz="2800" b="1" dirty="0">
                <a:solidFill>
                  <a:srgbClr val="CC0066"/>
                </a:solidFill>
                <a:latin typeface="Myriad Pro" panose="020B0503030403020204" pitchFamily="34" charset="0"/>
              </a:rPr>
              <a:t>Jorge Capel Planells</a:t>
            </a:r>
          </a:p>
          <a:p>
            <a:r>
              <a:rPr lang="es-ES" sz="2000" dirty="0">
                <a:solidFill>
                  <a:prstClr val="black">
                    <a:lumMod val="65000"/>
                    <a:lumOff val="35000"/>
                  </a:prstClr>
                </a:solidFill>
                <a:highlight>
                  <a:srgbClr val="FFFF00"/>
                </a:highlight>
                <a:latin typeface="Myriad Pro" panose="020B0503030403020204" pitchFamily="34" charset="0"/>
              </a:rPr>
              <a:t>Responsable técnico SmartCity</a:t>
            </a:r>
          </a:p>
          <a:p>
            <a:r>
              <a:rPr lang="es-ES" sz="2000" dirty="0">
                <a:solidFill>
                  <a:prstClr val="black">
                    <a:lumMod val="65000"/>
                    <a:lumOff val="35000"/>
                  </a:prstClr>
                </a:solidFill>
                <a:highlight>
                  <a:srgbClr val="FFFF00"/>
                </a:highlight>
                <a:latin typeface="Myriad Pro" panose="020B0503030403020204" pitchFamily="34" charset="0"/>
              </a:rPr>
              <a:t> &amp; Arquitectura de Soluciones</a:t>
            </a:r>
          </a:p>
        </p:txBody>
      </p:sp>
      <p:pic>
        <p:nvPicPr>
          <p:cNvPr id="2050" name="Picture 2" descr="image185965">
            <a:extLst>
              <a:ext uri="{FF2B5EF4-FFF2-40B4-BE49-F238E27FC236}">
                <a16:creationId xmlns:a16="http://schemas.microsoft.com/office/drawing/2014/main" id="{020E25D2-A828-403E-AEDA-00297E6E13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4227" y="2240661"/>
            <a:ext cx="2215084" cy="221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25795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1645450"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Outliers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5333063"/>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valores atípicos es una técnica que tiene como objetivo detectar valores atípicos anómalos dentro de un conjunto de datos.</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Existen tres métodos que se pueden aplicar a esta situación :</a:t>
            </a:r>
          </a:p>
          <a:p>
            <a:pPr algn="just">
              <a:lnSpc>
                <a:spcPct val="119000"/>
              </a:lnSpc>
            </a:pPr>
            <a:endParaRPr lang="es-ES" sz="2400" dirty="0">
              <a:latin typeface="Myriad Pro" panose="020B0503030403020204" pitchFamily="34" charset="0"/>
            </a:endParaRP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Entrenar modelo solo en datos normales </a:t>
            </a:r>
            <a:r>
              <a:rPr lang="es-ES" sz="2400" dirty="0">
                <a:latin typeface="Myriad Pro" panose="020B0503030403020204" pitchFamily="34" charset="0"/>
              </a:rPr>
              <a:t>para identificar anomalías por un alto error de reconstrucción</a:t>
            </a: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Modelar una distribución de probabilidad </a:t>
            </a:r>
            <a:r>
              <a:rPr lang="es-ES" sz="2400" dirty="0">
                <a:latin typeface="Myriad Pro" panose="020B0503030403020204" pitchFamily="34" charset="0"/>
              </a:rPr>
              <a:t>en la que las anomalías se etiquetan en función de su asociación con probabilidades realmente bajas</a:t>
            </a: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Entrenar un modelo para reconocer anomalías </a:t>
            </a:r>
            <a:r>
              <a:rPr lang="es-ES" sz="2400" dirty="0">
                <a:latin typeface="Myriad Pro" panose="020B0503030403020204" pitchFamily="34" charset="0"/>
              </a:rPr>
              <a:t>enseñándole lo que un aspecto de la anomalía y el aspecto de un punto normal.</a:t>
            </a:r>
          </a:p>
          <a:p>
            <a:pPr algn="just">
              <a:lnSpc>
                <a:spcPct val="119000"/>
              </a:lnSpc>
            </a:pP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1978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2884316"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Noise</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Removal</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136574"/>
            <a:ext cx="10383441" cy="2696187"/>
          </a:xfrm>
          <a:prstGeom prst="rect">
            <a:avLst/>
          </a:prstGeom>
        </p:spPr>
        <p:txBody>
          <a:bodyPr wrap="square">
            <a:spAutoFit/>
          </a:bodyPr>
          <a:lstStyle/>
          <a:p>
            <a:pPr algn="just">
              <a:lnSpc>
                <a:spcPct val="119000"/>
              </a:lnSpc>
            </a:pPr>
            <a:r>
              <a:rPr lang="es-ES" sz="2400" dirty="0">
                <a:latin typeface="Myriad Pro" panose="020B0503030403020204" pitchFamily="34" charset="0"/>
              </a:rPr>
              <a:t>Imagina que estás en una fiesta y estás hablando con tu amigo. Hay mucho</a:t>
            </a:r>
          </a:p>
          <a:p>
            <a:pPr algn="just">
              <a:lnSpc>
                <a:spcPct val="119000"/>
              </a:lnSpc>
            </a:pPr>
            <a:r>
              <a:rPr lang="es-ES" sz="2400" dirty="0">
                <a:latin typeface="Myriad Pro" panose="020B0503030403020204" pitchFamily="34" charset="0"/>
              </a:rPr>
              <a:t>ruido de fondo, pero tu cerebro se enfoca en la voz de tu amigo y la aísla porque</a:t>
            </a:r>
          </a:p>
          <a:p>
            <a:pPr algn="just">
              <a:lnSpc>
                <a:spcPct val="119000"/>
              </a:lnSpc>
            </a:pPr>
            <a:r>
              <a:rPr lang="es-ES" sz="2400" dirty="0">
                <a:latin typeface="Myriad Pro" panose="020B0503030403020204" pitchFamily="34" charset="0"/>
              </a:rPr>
              <a:t>eso es lo que quieres escuchar. </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De manera similar, podemos emplear técnicas de eliminación de ruido en los datos originales para que el modelo aprenda de una manera eficiente</a:t>
            </a:r>
          </a:p>
        </p:txBody>
      </p:sp>
    </p:spTree>
    <p:extLst>
      <p:ext uri="{BB962C8B-B14F-4D97-AF65-F5344CB8AC3E}">
        <p14:creationId xmlns:p14="http://schemas.microsoft.com/office/powerpoint/2010/main" val="74530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450240"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Novelty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4014625"/>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novedades es muy similar a la detección de valores atípicos. </a:t>
            </a:r>
          </a:p>
          <a:p>
            <a:pPr algn="just">
              <a:lnSpc>
                <a:spcPct val="119000"/>
              </a:lnSpc>
            </a:pPr>
            <a:r>
              <a:rPr lang="es-ES" sz="2400" dirty="0">
                <a:latin typeface="Myriad Pro" panose="020B0503030403020204" pitchFamily="34" charset="0"/>
              </a:rPr>
              <a:t>En este caso, una novedad es un dato fuera del conjunto de entrenamiento. </a:t>
            </a:r>
          </a:p>
          <a:p>
            <a:pPr algn="just">
              <a:lnSpc>
                <a:spcPct val="119000"/>
              </a:lnSpc>
            </a:pPr>
            <a:r>
              <a:rPr lang="es-ES" sz="2400" dirty="0">
                <a:latin typeface="Myriad Pro" panose="020B0503030403020204" pitchFamily="34" charset="0"/>
              </a:rPr>
              <a:t>La diferencia clave entre la novedad y detección de valores atípicos es que en la detección de valores atípicos, el trabajo del modelo es determinar qué es una anomalía dentro del conjunto de datos de entrenamiento. </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En la detección de novedades, el modelo aprende qué es un punto de datos normal y qué no, y trata de clasificar las anomalías en un nuevo conjunto de datos que nunca ha visto antes.</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421267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905209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Diferentes estilos para la detección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4585871"/>
          </a:xfrm>
          <a:prstGeom prst="rect">
            <a:avLst/>
          </a:prstGeom>
        </p:spPr>
        <p:txBody>
          <a:bodyPr wrap="square">
            <a:spAutoFit/>
          </a:bodyPr>
          <a:lstStyle/>
          <a:p>
            <a:r>
              <a:rPr lang="es-ES" sz="2800" dirty="0">
                <a:latin typeface="Myriad Pro" panose="020B0503030403020204" pitchFamily="34" charset="0"/>
              </a:rPr>
              <a:t>• </a:t>
            </a:r>
            <a:r>
              <a:rPr lang="es-ES" sz="2800" b="1" dirty="0" err="1">
                <a:latin typeface="Myriad Pro" panose="020B0503030403020204" pitchFamily="34" charset="0"/>
              </a:rPr>
              <a:t>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sz="2000" dirty="0">
                <a:latin typeface="Myriad Pro" panose="020B0503030403020204" pitchFamily="34" charset="0"/>
              </a:rPr>
              <a:t>Los datos están etiquetas tanto los datos normales como las anomalías</a:t>
            </a:r>
          </a:p>
          <a:p>
            <a:endParaRPr lang="es-ES" sz="2000" dirty="0">
              <a:latin typeface="Myriad Pro" panose="020B0503030403020204" pitchFamily="34" charset="0"/>
            </a:endParaRPr>
          </a:p>
          <a:p>
            <a:r>
              <a:rPr lang="es-ES" sz="2800" dirty="0">
                <a:latin typeface="Myriad Pro" panose="020B0503030403020204" pitchFamily="34" charset="0"/>
              </a:rPr>
              <a:t>• </a:t>
            </a:r>
            <a:r>
              <a:rPr lang="es-ES" sz="2800" b="1" dirty="0" err="1">
                <a:latin typeface="Myriad Pro" panose="020B0503030403020204" pitchFamily="34" charset="0"/>
              </a:rPr>
              <a:t>Semi-supervised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sz="2000" dirty="0">
                <a:latin typeface="Myriad Pro" panose="020B0503030403020204" pitchFamily="34" charset="0"/>
              </a:rPr>
              <a:t>Solo los datos normales están etiquetados</a:t>
            </a:r>
          </a:p>
          <a:p>
            <a:endParaRPr lang="es-ES" sz="2800" b="1" dirty="0">
              <a:latin typeface="Myriad Pro" panose="020B0503030403020204" pitchFamily="34" charset="0"/>
            </a:endParaRPr>
          </a:p>
          <a:p>
            <a:r>
              <a:rPr lang="es-ES" sz="2800" dirty="0">
                <a:latin typeface="Myriad Pro" panose="020B0503030403020204" pitchFamily="34" charset="0"/>
              </a:rPr>
              <a:t>• </a:t>
            </a:r>
            <a:r>
              <a:rPr lang="es-ES" sz="2800" b="1" dirty="0" err="1">
                <a:latin typeface="Myriad Pro" panose="020B0503030403020204" pitchFamily="34" charset="0"/>
              </a:rPr>
              <a:t>Unsupervised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kern="1400" dirty="0">
                <a:solidFill>
                  <a:srgbClr val="000000"/>
                </a:solidFill>
                <a:latin typeface="Myriad Pro" panose="020B0503030403020204" pitchFamily="34" charset="0"/>
              </a:rPr>
              <a:t>L</a:t>
            </a:r>
            <a:r>
              <a:rPr lang="es-ES" kern="1400" dirty="0">
                <a:solidFill>
                  <a:srgbClr val="000000"/>
                </a:solidFill>
                <a:latin typeface="Myriad Pro" panose="020B0503030403020204" pitchFamily="34" charset="0"/>
              </a:rPr>
              <a:t>os datos no están etiquetados. Se parte de la premisa son muy poco probables comparadas con los datos normales</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5349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5755358"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4195892"/>
          </a:xfrm>
          <a:prstGeom prst="rect">
            <a:avLst/>
          </a:prstGeom>
        </p:spPr>
        <p:txBody>
          <a:bodyPr wrap="square">
            <a:spAutoFit/>
          </a:bodyPr>
          <a:lstStyle/>
          <a:p>
            <a:r>
              <a:rPr lang="es-ES" sz="2000" dirty="0">
                <a:latin typeface="Myriad Pro" panose="020B0503030403020204" pitchFamily="34" charset="0"/>
              </a:rPr>
              <a:t>Es una técnica en la que los datos de entrenamiento tienen etiquetas tanto para anomalías como para puntos de datos normales. </a:t>
            </a:r>
          </a:p>
          <a:p>
            <a:endParaRPr lang="es-ES" sz="2000" dirty="0">
              <a:latin typeface="Myriad Pro" panose="020B0503030403020204" pitchFamily="34" charset="0"/>
            </a:endParaRPr>
          </a:p>
          <a:p>
            <a:r>
              <a:rPr lang="es-ES" sz="2000" dirty="0">
                <a:latin typeface="Myriad Pro" panose="020B0503030403020204" pitchFamily="34" charset="0"/>
              </a:rPr>
              <a:t>Básicamente, le dices al modelo durante el proceso de entrenamiento si un punto de datos es una anomalía o no. </a:t>
            </a:r>
          </a:p>
          <a:p>
            <a:endParaRPr lang="es-ES" sz="2000" dirty="0">
              <a:latin typeface="Myriad Pro" panose="020B0503030403020204" pitchFamily="34" charset="0"/>
            </a:endParaRPr>
          </a:p>
          <a:p>
            <a:r>
              <a:rPr lang="es-ES" sz="2000" dirty="0">
                <a:latin typeface="Myriad Pro" panose="020B0503030403020204" pitchFamily="34" charset="0"/>
              </a:rPr>
              <a:t>Desafortunadamente, este no es lo más método más práctico y eficiente, especialmente porque es necesario procesar todo el conjunto de datos y clasificar/etiquetar todos los datos. </a:t>
            </a:r>
          </a:p>
          <a:p>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Dado que la detección supervisada de anomalías es básicamente un tipo de tarea de clasificación binaria,  es decir , los datos deben categorizarse como normales o anómalos, se puede usar cualquier modelo de clasificación para la tarea, aunque el rendimiento depende del modelo utilizado</a:t>
            </a:r>
            <a:endParaRPr lang="es-ES" sz="28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4272518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95889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Semi - </a:t>
            </a:r>
            <a:r>
              <a:rPr lang="es-ES" sz="3200" b="1" dirty="0" err="1">
                <a:solidFill>
                  <a:srgbClr val="E6007E"/>
                </a:solidFill>
                <a:latin typeface="Myriad Pro" panose="020B0503030403020204" pitchFamily="34" charset="0"/>
              </a:rPr>
              <a:t>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734227"/>
          </a:xfrm>
          <a:prstGeom prst="rect">
            <a:avLst/>
          </a:prstGeom>
        </p:spPr>
        <p:txBody>
          <a:bodyPr wrap="square">
            <a:spAutoFit/>
          </a:bodyPr>
          <a:lstStyle/>
          <a:p>
            <a:pPr>
              <a:lnSpc>
                <a:spcPct val="150000"/>
              </a:lnSpc>
            </a:pPr>
            <a:r>
              <a:rPr lang="es-ES" sz="2000" dirty="0">
                <a:latin typeface="Myriad Pro" panose="020B0503030403020204" pitchFamily="34" charset="0"/>
              </a:rPr>
              <a:t>Implica etiquetar parcialmente los datos de entrenamiento.  En el contexto de la detección de anomalías, este puede ser un caso en el que solo los datos normales están etiquetados.</a:t>
            </a:r>
          </a:p>
          <a:p>
            <a:pPr>
              <a:lnSpc>
                <a:spcPct val="150000"/>
              </a:lnSpc>
            </a:pPr>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Idealmente, el modelo aprenderá cómo se ven los datos normales, de modo que el modelo puede marcar puntos de datos anómalos como anomalías, ya que difieren de los datos normales</a:t>
            </a:r>
          </a:p>
          <a:p>
            <a:pPr>
              <a:lnSpc>
                <a:spcPct val="150000"/>
              </a:lnSpc>
            </a:pPr>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Ejemplos de modelos que pueden utilizar el aprendizaje </a:t>
            </a:r>
            <a:r>
              <a:rPr lang="es-ES" sz="2000" dirty="0" err="1">
                <a:latin typeface="Myriad Pro" panose="020B0503030403020204" pitchFamily="34" charset="0"/>
              </a:rPr>
              <a:t>semisupervisado</a:t>
            </a:r>
            <a:r>
              <a:rPr lang="es-ES" sz="2000" dirty="0">
                <a:latin typeface="Myriad Pro" panose="020B0503030403020204" pitchFamily="34" charset="0"/>
              </a:rPr>
              <a:t> para la detección de anomalías son los </a:t>
            </a:r>
            <a:r>
              <a:rPr lang="es-ES" sz="2000" dirty="0" err="1">
                <a:latin typeface="Myriad Pro" panose="020B0503030403020204" pitchFamily="34" charset="0"/>
              </a:rPr>
              <a:t>autoencoders</a:t>
            </a:r>
            <a:endParaRPr lang="es-ES" sz="28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578199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276334"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Unsupervised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354636"/>
          </a:xfrm>
          <a:prstGeom prst="rect">
            <a:avLst/>
          </a:prstGeom>
        </p:spPr>
        <p:txBody>
          <a:bodyPr wrap="square">
            <a:spAutoFit/>
          </a:bodyPr>
          <a:lstStyle/>
          <a:p>
            <a:pPr>
              <a:lnSpc>
                <a:spcPct val="150000"/>
              </a:lnSpc>
            </a:pPr>
            <a:r>
              <a:rPr lang="es-ES" sz="2400" kern="1400" dirty="0">
                <a:solidFill>
                  <a:srgbClr val="000000"/>
                </a:solidFill>
                <a:latin typeface="Myriad Pro" panose="020B0503030403020204" pitchFamily="34" charset="0"/>
              </a:rPr>
              <a:t>Implica entrenar al modelo con datos no etiquetados. </a:t>
            </a:r>
          </a:p>
          <a:p>
            <a:pPr>
              <a:lnSpc>
                <a:spcPct val="150000"/>
              </a:lnSpc>
            </a:pPr>
            <a:r>
              <a:rPr lang="es-ES" sz="2400" kern="1400" dirty="0">
                <a:solidFill>
                  <a:srgbClr val="000000"/>
                </a:solidFill>
                <a:latin typeface="Myriad Pro" panose="020B0503030403020204" pitchFamily="34" charset="0"/>
              </a:rPr>
              <a:t>Después del proceso de entrenamiento, se espera que el modelo sepa qué datos son normales y qué datos son anómalos dentro del conjunto de datos.</a:t>
            </a:r>
          </a:p>
          <a:p>
            <a:pPr>
              <a:lnSpc>
                <a:spcPct val="150000"/>
              </a:lnSpc>
            </a:pPr>
            <a:r>
              <a:rPr lang="es-ES" sz="2400" kern="1400" dirty="0">
                <a:solidFill>
                  <a:srgbClr val="000000"/>
                </a:solidFill>
                <a:latin typeface="Myriad Pro" panose="020B0503030403020204" pitchFamily="34" charset="0"/>
              </a:rPr>
              <a:t>Se parte de la premisa son muy poco probables comparadas con los datos normales</a:t>
            </a:r>
            <a:endParaRPr lang="es-ES" sz="3200" kern="1400" dirty="0">
              <a:solidFill>
                <a:srgbClr val="000000"/>
              </a:solidFill>
              <a:latin typeface="Myriad Pro" panose="020B0503030403020204" pitchFamily="34" charset="0"/>
            </a:endParaRPr>
          </a:p>
          <a:p>
            <a:pPr>
              <a:lnSpc>
                <a:spcPct val="150000"/>
              </a:lnSpc>
            </a:pPr>
            <a:endParaRPr lang="es-ES" sz="2400" kern="1400" dirty="0">
              <a:solidFill>
                <a:srgbClr val="000000"/>
              </a:solidFill>
              <a:latin typeface="Myriad Pro" panose="020B0503030403020204" pitchFamily="34" charset="0"/>
            </a:endParaRPr>
          </a:p>
          <a:p>
            <a:pPr>
              <a:lnSpc>
                <a:spcPct val="150000"/>
              </a:lnSpc>
            </a:pPr>
            <a:r>
              <a:rPr lang="es-ES" sz="2400" kern="1400" dirty="0">
                <a:solidFill>
                  <a:srgbClr val="000000"/>
                </a:solidFill>
                <a:latin typeface="Myriad Pro" panose="020B0503030403020204" pitchFamily="34" charset="0"/>
              </a:rPr>
              <a:t>Normalmente se utilizan técnicas de </a:t>
            </a:r>
            <a:r>
              <a:rPr lang="es-ES" sz="2400" kern="1400" dirty="0" err="1">
                <a:solidFill>
                  <a:srgbClr val="000000"/>
                </a:solidFill>
                <a:latin typeface="Myriad Pro" panose="020B0503030403020204" pitchFamily="34" charset="0"/>
              </a:rPr>
              <a:t>clusterización</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117038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908634"/>
          </a:xfrm>
          <a:prstGeom prst="rect">
            <a:avLst/>
          </a:prstGeom>
        </p:spPr>
        <p:txBody>
          <a:bodyPr wrap="square">
            <a:spAutoFit/>
          </a:bodyPr>
          <a:lstStyle/>
          <a:p>
            <a:pPr>
              <a:lnSpc>
                <a:spcPct val="150000"/>
              </a:lnSpc>
            </a:pPr>
            <a:r>
              <a:rPr lang="es-ES" sz="2400" kern="1400" dirty="0">
                <a:solidFill>
                  <a:srgbClr val="000000"/>
                </a:solidFill>
                <a:latin typeface="Myriad Pro" panose="020B0503030403020204" pitchFamily="34" charset="0"/>
              </a:rPr>
              <a:t>Existen dos tipos bien diferenciados para detectar anomalías en los datos. Por una parte están los </a:t>
            </a:r>
            <a:r>
              <a:rPr lang="es-ES" sz="2400" b="1" kern="1400" dirty="0">
                <a:solidFill>
                  <a:srgbClr val="000000"/>
                </a:solidFill>
                <a:latin typeface="Myriad Pro" panose="020B0503030403020204" pitchFamily="34" charset="0"/>
              </a:rPr>
              <a:t>métodos estadísticos tradicionales </a:t>
            </a:r>
            <a:r>
              <a:rPr lang="es-ES" sz="2400" kern="1400" dirty="0">
                <a:solidFill>
                  <a:srgbClr val="000000"/>
                </a:solidFill>
                <a:latin typeface="Myriad Pro" panose="020B0503030403020204" pitchFamily="34" charset="0"/>
              </a:rPr>
              <a:t>y por otra parte la </a:t>
            </a:r>
            <a:r>
              <a:rPr lang="es-ES" sz="2400" b="1" kern="1400" dirty="0">
                <a:solidFill>
                  <a:srgbClr val="000000"/>
                </a:solidFill>
                <a:latin typeface="Myriad Pro" panose="020B0503030403020204" pitchFamily="34" charset="0"/>
              </a:rPr>
              <a:t>inteligencia artificial</a:t>
            </a:r>
            <a:r>
              <a:rPr lang="es-ES" sz="2400" kern="1400" dirty="0">
                <a:solidFill>
                  <a:srgbClr val="000000"/>
                </a:solidFill>
                <a:latin typeface="Myriad Pro" panose="020B0503030403020204" pitchFamily="34" charset="0"/>
              </a:rPr>
              <a:t>.</a:t>
            </a:r>
          </a:p>
          <a:p>
            <a:pPr>
              <a:lnSpc>
                <a:spcPct val="150000"/>
              </a:lnSpc>
            </a:pPr>
            <a:endParaRPr lang="es-ES" sz="2400" kern="1400" dirty="0">
              <a:solidFill>
                <a:srgbClr val="000000"/>
              </a:solidFill>
              <a:latin typeface="Myriad Pro" panose="020B0503030403020204" pitchFamily="34" charset="0"/>
            </a:endParaRPr>
          </a:p>
          <a:p>
            <a:pPr>
              <a:lnSpc>
                <a:spcPct val="150000"/>
              </a:lnSpc>
            </a:pPr>
            <a:r>
              <a:rPr lang="es-ES" sz="2400" b="1" kern="1400" dirty="0">
                <a:solidFill>
                  <a:srgbClr val="000000"/>
                </a:solidFill>
                <a:latin typeface="Myriad Pro" panose="020B0503030403020204" pitchFamily="34" charset="0"/>
              </a:rPr>
              <a:t>Métodos estadísticos ( Simple </a:t>
            </a:r>
            <a:r>
              <a:rPr lang="es-ES" sz="2400" b="1" kern="1400" dirty="0" err="1">
                <a:solidFill>
                  <a:srgbClr val="000000"/>
                </a:solidFill>
                <a:latin typeface="Myriad Pro" panose="020B0503030403020204" pitchFamily="34" charset="0"/>
              </a:rPr>
              <a:t>Statistical</a:t>
            </a:r>
            <a:r>
              <a:rPr lang="es-ES" sz="2400" b="1" kern="1400" dirty="0">
                <a:solidFill>
                  <a:srgbClr val="000000"/>
                </a:solidFill>
                <a:latin typeface="Myriad Pro" panose="020B0503030403020204" pitchFamily="34" charset="0"/>
              </a:rPr>
              <a:t> </a:t>
            </a:r>
            <a:r>
              <a:rPr lang="es-ES" sz="2400" b="1" kern="1400" dirty="0" err="1">
                <a:solidFill>
                  <a:srgbClr val="000000"/>
                </a:solidFill>
                <a:latin typeface="Myriad Pro" panose="020B0503030403020204" pitchFamily="34" charset="0"/>
              </a:rPr>
              <a:t>Methods</a:t>
            </a:r>
            <a:r>
              <a:rPr lang="es-ES" sz="2400" b="1" kern="1400" dirty="0">
                <a:solidFill>
                  <a:srgbClr val="000000"/>
                </a:solidFill>
                <a:latin typeface="Myriad Pro" panose="020B0503030403020204" pitchFamily="34" charset="0"/>
              </a:rPr>
              <a:t>)</a:t>
            </a: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Point </a:t>
            </a:r>
            <a:r>
              <a:rPr lang="es-ES" sz="2400" kern="1400" dirty="0" err="1">
                <a:solidFill>
                  <a:srgbClr val="000000"/>
                </a:solidFill>
                <a:latin typeface="Myriad Pro" panose="020B0503030403020204" pitchFamily="34" charset="0"/>
              </a:rPr>
              <a:t>Anomalies</a:t>
            </a:r>
            <a:r>
              <a:rPr lang="es-ES" sz="2400" kern="1400" dirty="0">
                <a:solidFill>
                  <a:srgbClr val="000000"/>
                </a:solidFill>
                <a:latin typeface="Myriad Pro" panose="020B0503030403020204" pitchFamily="34" charset="0"/>
              </a:rPr>
              <a:t> (</a:t>
            </a:r>
            <a:r>
              <a:rPr lang="es-ES" dirty="0"/>
              <a:t>mean, median, </a:t>
            </a:r>
            <a:r>
              <a:rPr lang="es-ES" dirty="0" err="1"/>
              <a:t>mode</a:t>
            </a:r>
            <a:r>
              <a:rPr lang="es-ES" dirty="0"/>
              <a:t>, and </a:t>
            </a:r>
            <a:r>
              <a:rPr lang="es-ES" dirty="0" err="1"/>
              <a:t>quantiles</a:t>
            </a:r>
            <a:r>
              <a:rPr lang="es-ES" dirty="0"/>
              <a:t>)</a:t>
            </a:r>
            <a:endParaRPr lang="es-ES" sz="2400"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Low </a:t>
            </a:r>
            <a:r>
              <a:rPr lang="es-ES" sz="2400" kern="1400" dirty="0" err="1">
                <a:solidFill>
                  <a:srgbClr val="000000"/>
                </a:solidFill>
                <a:latin typeface="Myriad Pro" panose="020B0503030403020204" pitchFamily="34" charset="0"/>
              </a:rPr>
              <a:t>pass</a:t>
            </a:r>
            <a:r>
              <a:rPr lang="es-ES" sz="2400" kern="1400" dirty="0">
                <a:solidFill>
                  <a:srgbClr val="000000"/>
                </a:solidFill>
                <a:latin typeface="Myriad Pro" panose="020B0503030403020204" pitchFamily="34" charset="0"/>
              </a:rPr>
              <a:t> </a:t>
            </a:r>
            <a:r>
              <a:rPr lang="es-ES" sz="2400" kern="1400" dirty="0" err="1">
                <a:solidFill>
                  <a:srgbClr val="000000"/>
                </a:solidFill>
                <a:latin typeface="Myriad Pro" panose="020B0503030403020204" pitchFamily="34" charset="0"/>
              </a:rPr>
              <a:t>filter</a:t>
            </a:r>
            <a:r>
              <a:rPr lang="es-ES" sz="2400" kern="1400" dirty="0">
                <a:solidFill>
                  <a:srgbClr val="000000"/>
                </a:solidFill>
                <a:latin typeface="Myriad Pro" panose="020B0503030403020204" pitchFamily="34" charset="0"/>
              </a:rPr>
              <a:t> (</a:t>
            </a:r>
            <a:r>
              <a:rPr lang="es-ES" dirty="0" err="1"/>
              <a:t>rolling</a:t>
            </a:r>
            <a:r>
              <a:rPr lang="es-ES" dirty="0"/>
              <a:t> </a:t>
            </a:r>
            <a:r>
              <a:rPr lang="es-ES" dirty="0" err="1"/>
              <a:t>window</a:t>
            </a:r>
            <a:r>
              <a:rPr lang="es-ES" dirty="0"/>
              <a:t>)</a:t>
            </a:r>
            <a:endParaRPr lang="es-ES" sz="2400"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Kalman </a:t>
            </a:r>
            <a:r>
              <a:rPr lang="es-ES" sz="2400" kern="1400" dirty="0" err="1">
                <a:solidFill>
                  <a:srgbClr val="000000"/>
                </a:solidFill>
                <a:latin typeface="Myriad Pro" panose="020B0503030403020204" pitchFamily="34" charset="0"/>
              </a:rPr>
              <a:t>filter</a:t>
            </a:r>
            <a:r>
              <a:rPr lang="es-ES" sz="2400" kern="1400" dirty="0">
                <a:solidFill>
                  <a:srgbClr val="000000"/>
                </a:solidFill>
                <a:latin typeface="Myriad Pro" panose="020B0503030403020204" pitchFamily="34" charset="0"/>
              </a:rPr>
              <a:t> </a:t>
            </a:r>
            <a:endParaRPr lang="es-ES" sz="800" kern="1400" dirty="0">
              <a:solidFill>
                <a:srgbClr val="000000"/>
              </a:solidFill>
              <a:latin typeface="Myriad Pro" panose="020B0503030403020204" pitchFamily="34" charset="0"/>
            </a:endParaRPr>
          </a:p>
        </p:txBody>
      </p:sp>
      <p:sp>
        <p:nvSpPr>
          <p:cNvPr id="2" name="Rectángulo 1">
            <a:extLst>
              <a:ext uri="{FF2B5EF4-FFF2-40B4-BE49-F238E27FC236}">
                <a16:creationId xmlns:a16="http://schemas.microsoft.com/office/drawing/2014/main" id="{13E0C165-8D6B-408C-B367-C045FAEADA8F}"/>
              </a:ext>
            </a:extLst>
          </p:cNvPr>
          <p:cNvSpPr/>
          <p:nvPr/>
        </p:nvSpPr>
        <p:spPr>
          <a:xfrm>
            <a:off x="358066" y="5366134"/>
            <a:ext cx="11475867" cy="1292598"/>
          </a:xfrm>
          <a:prstGeom prst="rect">
            <a:avLst/>
          </a:prstGeom>
        </p:spPr>
        <p:txBody>
          <a:bodyPr wrap="square">
            <a:spAutoFit/>
          </a:bodyPr>
          <a:lstStyle/>
          <a:p>
            <a:pPr>
              <a:lnSpc>
                <a:spcPct val="150000"/>
              </a:lnSpc>
            </a:pPr>
            <a:r>
              <a:rPr lang="es-ES" kern="1400" dirty="0">
                <a:solidFill>
                  <a:srgbClr val="000000"/>
                </a:solidFill>
                <a:latin typeface="Myriad Pro" panose="020B0503030403020204" pitchFamily="34" charset="0"/>
                <a:hlinkClick r:id="rId2"/>
              </a:rPr>
              <a:t>https://blogs.oracle.com/ai-and-datascience/post/introduction-to-anomaly-detection</a:t>
            </a:r>
            <a:endParaRPr lang="es-ES" kern="1400" dirty="0">
              <a:solidFill>
                <a:srgbClr val="000000"/>
              </a:solidFill>
              <a:latin typeface="Myriad Pro" panose="020B0503030403020204" pitchFamily="34" charset="0"/>
            </a:endParaRPr>
          </a:p>
          <a:p>
            <a:pPr>
              <a:lnSpc>
                <a:spcPct val="150000"/>
              </a:lnSpc>
            </a:pPr>
            <a:r>
              <a:rPr lang="es-ES" kern="1400" dirty="0">
                <a:solidFill>
                  <a:srgbClr val="000000"/>
                </a:solidFill>
                <a:latin typeface="Myriad Pro" panose="020B0503030403020204" pitchFamily="34" charset="0"/>
                <a:hlinkClick r:id="rId3"/>
              </a:rPr>
              <a:t>http://www.bzarg.com/p/how-a-kalman-filter-works-in-pictures</a:t>
            </a:r>
            <a:endParaRPr lang="es-ES" kern="1400" dirty="0">
              <a:solidFill>
                <a:srgbClr val="000000"/>
              </a:solidFill>
              <a:latin typeface="Myriad Pro" panose="020B0503030403020204" pitchFamily="34" charset="0"/>
            </a:endParaRPr>
          </a:p>
          <a:p>
            <a:pPr>
              <a:lnSpc>
                <a:spcPct val="150000"/>
              </a:lnSpc>
            </a:pPr>
            <a:endParaRPr lang="es-ES"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660813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912412"/>
            <a:ext cx="11395495" cy="5032083"/>
          </a:xfrm>
          <a:prstGeom prst="rect">
            <a:avLst/>
          </a:prstGeom>
        </p:spPr>
        <p:txBody>
          <a:bodyPr wrap="square">
            <a:spAutoFit/>
          </a:bodyPr>
          <a:lstStyle/>
          <a:p>
            <a:pPr>
              <a:lnSpc>
                <a:spcPct val="150000"/>
              </a:lnSpc>
            </a:pPr>
            <a:r>
              <a:rPr lang="es-ES" kern="1400" dirty="0">
                <a:solidFill>
                  <a:srgbClr val="000000"/>
                </a:solidFill>
                <a:latin typeface="Myriad Pro" panose="020B0503030403020204" pitchFamily="34" charset="0"/>
              </a:rPr>
              <a:t>Machine Learning</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Density-Based</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Anomaly</a:t>
            </a:r>
            <a:r>
              <a:rPr lang="es-ES" kern="1400" dirty="0">
                <a:solidFill>
                  <a:srgbClr val="000000"/>
                </a:solidFill>
                <a:latin typeface="Myriad Pro" panose="020B0503030403020204" pitchFamily="34" charset="0"/>
              </a:rPr>
              <a:t> </a:t>
            </a:r>
          </a:p>
          <a:p>
            <a:pPr marL="800100" lvl="1"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DetectionK-nearest</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neighbor</a:t>
            </a:r>
            <a:r>
              <a:rPr lang="es-ES" kern="1400" dirty="0">
                <a:solidFill>
                  <a:srgbClr val="000000"/>
                </a:solidFill>
                <a:latin typeface="Myriad Pro" panose="020B0503030403020204" pitchFamily="34" charset="0"/>
              </a:rPr>
              <a:t> </a:t>
            </a:r>
            <a:r>
              <a:rPr lang="es-ES" b="1" kern="1400" dirty="0">
                <a:solidFill>
                  <a:srgbClr val="000000"/>
                </a:solidFill>
                <a:latin typeface="Myriad Pro" panose="020B0503030403020204" pitchFamily="34" charset="0"/>
              </a:rPr>
              <a:t>KNN</a:t>
            </a:r>
          </a:p>
          <a:p>
            <a:pPr marL="800100" lvl="1"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Relative</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density</a:t>
            </a:r>
            <a:r>
              <a:rPr lang="es-ES" kern="1400" dirty="0">
                <a:solidFill>
                  <a:srgbClr val="000000"/>
                </a:solidFill>
                <a:latin typeface="Myriad Pro" panose="020B0503030403020204" pitchFamily="34" charset="0"/>
              </a:rPr>
              <a:t> of data </a:t>
            </a:r>
            <a:r>
              <a:rPr lang="es-ES" b="1" kern="1400" dirty="0">
                <a:solidFill>
                  <a:srgbClr val="000000"/>
                </a:solidFill>
                <a:latin typeface="Myriad Pro" panose="020B0503030403020204" pitchFamily="34" charset="0"/>
              </a:rPr>
              <a:t>LOF</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Markov</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chains</a:t>
            </a:r>
            <a:r>
              <a:rPr lang="es-ES" kern="1400" dirty="0">
                <a:solidFill>
                  <a:srgbClr val="000000"/>
                </a:solidFill>
                <a:latin typeface="Myriad Pro" panose="020B0503030403020204" pitchFamily="34" charset="0"/>
              </a:rPr>
              <a:t> and </a:t>
            </a:r>
            <a:r>
              <a:rPr lang="es-ES" kern="1400" dirty="0" err="1">
                <a:solidFill>
                  <a:srgbClr val="000000"/>
                </a:solidFill>
                <a:latin typeface="Myriad Pro" panose="020B0503030403020204" pitchFamily="34" charset="0"/>
              </a:rPr>
              <a:t>Hidden</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Markov</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chains</a:t>
            </a:r>
            <a:endParaRPr lang="es-ES"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Support</a:t>
            </a:r>
            <a:r>
              <a:rPr lang="es-ES" kern="1400" dirty="0">
                <a:solidFill>
                  <a:srgbClr val="000000"/>
                </a:solidFill>
                <a:latin typeface="Myriad Pro" panose="020B0503030403020204" pitchFamily="34" charset="0"/>
              </a:rPr>
              <a:t> Vector Machine</a:t>
            </a:r>
          </a:p>
          <a:p>
            <a:pPr marL="342900" indent="-342900">
              <a:lnSpc>
                <a:spcPct val="150000"/>
              </a:lnSpc>
              <a:buFont typeface="Arial" panose="020B0604020202020204" pitchFamily="34" charset="0"/>
              <a:buChar char="•"/>
            </a:pPr>
            <a:r>
              <a:rPr lang="es-ES" kern="1400" dirty="0">
                <a:solidFill>
                  <a:srgbClr val="000000"/>
                </a:solidFill>
                <a:latin typeface="Myriad Pro" panose="020B0503030403020204" pitchFamily="34" charset="0"/>
              </a:rPr>
              <a:t>Clustering-</a:t>
            </a:r>
            <a:r>
              <a:rPr lang="es-ES" kern="1400" dirty="0" err="1">
                <a:solidFill>
                  <a:srgbClr val="000000"/>
                </a:solidFill>
                <a:latin typeface="Myriad Pro" panose="020B0503030403020204" pitchFamily="34" charset="0"/>
              </a:rPr>
              <a:t>Based</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Anomaly</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Detection</a:t>
            </a:r>
            <a:endParaRPr lang="es-ES" kern="1400" dirty="0">
              <a:solidFill>
                <a:srgbClr val="000000"/>
              </a:solidFill>
              <a:latin typeface="Myriad Pro" panose="020B0503030403020204" pitchFamily="34" charset="0"/>
            </a:endParaRPr>
          </a:p>
          <a:p>
            <a:pPr marL="800100" lvl="1" indent="-342900">
              <a:lnSpc>
                <a:spcPct val="150000"/>
              </a:lnSpc>
              <a:buFont typeface="Arial" panose="020B0604020202020204" pitchFamily="34" charset="0"/>
              <a:buChar char="•"/>
            </a:pPr>
            <a:r>
              <a:rPr lang="es-ES" b="1" kern="1400" dirty="0">
                <a:solidFill>
                  <a:srgbClr val="000000"/>
                </a:solidFill>
                <a:latin typeface="Myriad Pro" panose="020B0503030403020204" pitchFamily="34" charset="0"/>
              </a:rPr>
              <a:t>K-</a:t>
            </a:r>
            <a:r>
              <a:rPr lang="es-ES" b="1" kern="1400" dirty="0" err="1">
                <a:solidFill>
                  <a:srgbClr val="000000"/>
                </a:solidFill>
                <a:latin typeface="Myriad Pro" panose="020B0503030403020204" pitchFamily="34" charset="0"/>
              </a:rPr>
              <a:t>means</a:t>
            </a:r>
            <a:endParaRPr lang="es-ES" b="1" kern="1400" dirty="0">
              <a:solidFill>
                <a:srgbClr val="000000"/>
              </a:solidFill>
              <a:latin typeface="Myriad Pro" panose="020B0503030403020204" pitchFamily="34" charset="0"/>
            </a:endParaRPr>
          </a:p>
          <a:p>
            <a:pPr marL="800100" lvl="1" indent="-342900">
              <a:lnSpc>
                <a:spcPct val="150000"/>
              </a:lnSpc>
              <a:buFont typeface="Arial" panose="020B0604020202020204" pitchFamily="34" charset="0"/>
              <a:buChar char="•"/>
            </a:pPr>
            <a:r>
              <a:rPr lang="es-ES" b="1" kern="1400" dirty="0" err="1">
                <a:solidFill>
                  <a:srgbClr val="000000"/>
                </a:solidFill>
                <a:latin typeface="Myriad Pro" panose="020B0503030403020204" pitchFamily="34" charset="0"/>
              </a:rPr>
              <a:t>Isolation</a:t>
            </a:r>
            <a:r>
              <a:rPr lang="es-ES" b="1" kern="1400" dirty="0">
                <a:solidFill>
                  <a:srgbClr val="000000"/>
                </a:solidFill>
                <a:latin typeface="Myriad Pro" panose="020B0503030403020204" pitchFamily="34" charset="0"/>
              </a:rPr>
              <a:t> Forest</a:t>
            </a:r>
          </a:p>
          <a:p>
            <a:pPr marL="800100" lvl="1" indent="-342900">
              <a:lnSpc>
                <a:spcPct val="150000"/>
              </a:lnSpc>
              <a:buFont typeface="Arial" panose="020B0604020202020204" pitchFamily="34" charset="0"/>
              <a:buChar char="•"/>
            </a:pPr>
            <a:r>
              <a:rPr lang="es-ES_tradnl" b="1" kern="1400" dirty="0" err="1">
                <a:solidFill>
                  <a:srgbClr val="000000"/>
                </a:solidFill>
                <a:latin typeface="Myriad Pro" panose="020B0503030403020204" pitchFamily="34" charset="0"/>
              </a:rPr>
              <a:t>gaussian</a:t>
            </a:r>
            <a:r>
              <a:rPr lang="es-ES_tradnl" b="1" kern="1400" dirty="0">
                <a:solidFill>
                  <a:srgbClr val="000000"/>
                </a:solidFill>
                <a:latin typeface="Myriad Pro" panose="020B0503030403020204" pitchFamily="34" charset="0"/>
              </a:rPr>
              <a:t> mixture </a:t>
            </a:r>
            <a:r>
              <a:rPr lang="es-ES_tradnl" b="1" kern="1400" dirty="0" err="1">
                <a:solidFill>
                  <a:srgbClr val="000000"/>
                </a:solidFill>
                <a:latin typeface="Myriad Pro" panose="020B0503030403020204" pitchFamily="34" charset="0"/>
              </a:rPr>
              <a:t>model</a:t>
            </a:r>
            <a:r>
              <a:rPr lang="es-ES_tradnl" b="1" kern="1400" dirty="0">
                <a:solidFill>
                  <a:srgbClr val="000000"/>
                </a:solidFill>
                <a:latin typeface="Myriad Pro" panose="020B0503030403020204" pitchFamily="34" charset="0"/>
              </a:rPr>
              <a:t> </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TimeSeries</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models</a:t>
            </a:r>
            <a:r>
              <a:rPr lang="es-ES" kern="1400" dirty="0">
                <a:solidFill>
                  <a:srgbClr val="000000"/>
                </a:solidFill>
                <a:latin typeface="Myriad Pro" panose="020B0503030403020204" pitchFamily="34" charset="0"/>
              </a:rPr>
              <a:t> ( AR, MA,</a:t>
            </a:r>
            <a:r>
              <a:rPr lang="es-ES" dirty="0"/>
              <a:t> ARIMA, SES)</a:t>
            </a:r>
            <a:endParaRPr lang="es-ES"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kern="1400" dirty="0">
                <a:solidFill>
                  <a:srgbClr val="000000"/>
                </a:solidFill>
                <a:latin typeface="Myriad Pro" panose="020B0503030403020204" pitchFamily="34" charset="0"/>
              </a:rPr>
              <a:t>Deep Learning RNN – </a:t>
            </a:r>
            <a:r>
              <a:rPr lang="es-ES" kern="1400" dirty="0" err="1">
                <a:solidFill>
                  <a:srgbClr val="000000"/>
                </a:solidFill>
                <a:latin typeface="Myriad Pro" panose="020B0503030403020204" pitchFamily="34" charset="0"/>
              </a:rPr>
              <a:t>Autoencoders</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LSTMs</a:t>
            </a:r>
            <a:r>
              <a:rPr lang="es-ES" kern="1400" dirty="0">
                <a:solidFill>
                  <a:srgbClr val="000000"/>
                </a:solidFill>
                <a:latin typeface="Myriad Pro" panose="020B0503030403020204" pitchFamily="34" charset="0"/>
              </a:rPr>
              <a:t> </a:t>
            </a:r>
          </a:p>
        </p:txBody>
      </p:sp>
    </p:spTree>
    <p:extLst>
      <p:ext uri="{BB962C8B-B14F-4D97-AF65-F5344CB8AC3E}">
        <p14:creationId xmlns:p14="http://schemas.microsoft.com/office/powerpoint/2010/main" val="27621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49376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Preguntas para determinar técnica</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912412"/>
            <a:ext cx="11395495" cy="3080202"/>
          </a:xfrm>
          <a:prstGeom prst="rect">
            <a:avLst/>
          </a:prstGeom>
        </p:spPr>
        <p:txBody>
          <a:bodyPr wrap="square">
            <a:spAutoFit/>
          </a:bodyPr>
          <a:lstStyle/>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¿Tengo datos suficientes?</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¿Los datos siguen algún patrón que pueda apreciarse visualmente?</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¿Los datos están categorizados entre normales y anómalos?</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¿Tengo datos de entrenamiento?</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¿El orden de los datos es relevante?</a:t>
            </a:r>
          </a:p>
        </p:txBody>
      </p:sp>
    </p:spTree>
    <p:extLst>
      <p:ext uri="{BB962C8B-B14F-4D97-AF65-F5344CB8AC3E}">
        <p14:creationId xmlns:p14="http://schemas.microsoft.com/office/powerpoint/2010/main" val="260363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083308"/>
            <a:ext cx="11772344" cy="2417328"/>
          </a:xfrm>
          <a:prstGeom prst="rect">
            <a:avLst/>
          </a:prstGeom>
        </p:spPr>
        <p:txBody>
          <a:bodyPr wrap="square">
            <a:spAutoFit/>
          </a:bodyPr>
          <a:lstStyle/>
          <a:p>
            <a:pPr algn="just">
              <a:lnSpc>
                <a:spcPct val="119000"/>
              </a:lnSpc>
            </a:pPr>
            <a:r>
              <a:rPr lang="es-ES" sz="1600" kern="1400" dirty="0">
                <a:solidFill>
                  <a:srgbClr val="000000"/>
                </a:solidFill>
                <a:latin typeface="Myriad Pro" panose="020B0503030403020204" pitchFamily="34" charset="0"/>
              </a:rPr>
              <a:t>Una </a:t>
            </a:r>
            <a:r>
              <a:rPr lang="es-ES" sz="3200" kern="1400" dirty="0">
                <a:solidFill>
                  <a:srgbClr val="E6007E"/>
                </a:solidFill>
                <a:latin typeface="GeoSlab703 Md BT" panose="02060603020205020403" pitchFamily="18" charset="0"/>
              </a:rPr>
              <a:t>anomalía</a:t>
            </a:r>
            <a:r>
              <a:rPr lang="es-ES" sz="3200" kern="1400" dirty="0">
                <a:solidFill>
                  <a:srgbClr val="B02058"/>
                </a:solidFill>
                <a:latin typeface="GeoSlab703 Md BT" panose="02060603020205020403" pitchFamily="18" charset="0"/>
              </a:rPr>
              <a:t> </a:t>
            </a:r>
            <a:r>
              <a:rPr lang="es-ES" sz="1600" kern="1400" dirty="0">
                <a:solidFill>
                  <a:srgbClr val="000000"/>
                </a:solidFill>
                <a:latin typeface="Myriad Pro" panose="020B0503030403020204" pitchFamily="34" charset="0"/>
              </a:rPr>
              <a:t>es  un cambio o desviación respecto de lo que es normal, regular, natural o previsible.</a:t>
            </a:r>
          </a:p>
          <a:p>
            <a:pPr algn="just">
              <a:lnSpc>
                <a:spcPct val="119000"/>
              </a:lnSpc>
            </a:pPr>
            <a:endParaRPr lang="es-ES" sz="1600" kern="1400" dirty="0">
              <a:solidFill>
                <a:srgbClr val="000000"/>
              </a:solidFill>
              <a:latin typeface="Myriad Pro" panose="020B0503030403020204" pitchFamily="34" charset="0"/>
            </a:endParaRPr>
          </a:p>
          <a:p>
            <a:pPr algn="just">
              <a:lnSpc>
                <a:spcPct val="119000"/>
              </a:lnSpc>
            </a:pPr>
            <a:endParaRPr lang="es-ES" sz="1600" kern="1400" dirty="0">
              <a:solidFill>
                <a:srgbClr val="000000"/>
              </a:solidFill>
              <a:latin typeface="Myriad Pro" panose="020B0503030403020204" pitchFamily="34" charset="0"/>
            </a:endParaRPr>
          </a:p>
          <a:p>
            <a:pPr algn="just">
              <a:lnSpc>
                <a:spcPct val="119000"/>
              </a:lnSpc>
            </a:pPr>
            <a:r>
              <a:rPr lang="es-ES" sz="1600" kern="1400" dirty="0">
                <a:solidFill>
                  <a:srgbClr val="000000"/>
                </a:solidFill>
                <a:latin typeface="Myriad Pro" panose="020B0503030403020204" pitchFamily="34" charset="0"/>
              </a:rPr>
              <a:t>En términos de datos una </a:t>
            </a:r>
            <a:r>
              <a:rPr lang="es-ES" sz="3200" kern="1400" dirty="0">
                <a:solidFill>
                  <a:srgbClr val="E6007E"/>
                </a:solidFill>
                <a:latin typeface="GeoSlab703 Md BT" panose="02060603020205020403" pitchFamily="18" charset="0"/>
              </a:rPr>
              <a:t>anomalía</a:t>
            </a:r>
            <a:r>
              <a:rPr lang="es-ES" sz="1600" kern="1400" dirty="0">
                <a:solidFill>
                  <a:srgbClr val="000000"/>
                </a:solidFill>
                <a:latin typeface="Myriad Pro" panose="020B0503030403020204" pitchFamily="34" charset="0"/>
              </a:rPr>
              <a:t> es un valor atípico o inusual que no se ajusta al comportamiento esperado</a:t>
            </a:r>
          </a:p>
          <a:p>
            <a:pPr algn="just">
              <a:lnSpc>
                <a:spcPct val="119000"/>
              </a:lnSpc>
            </a:pPr>
            <a:r>
              <a:rPr lang="es-ES" sz="1600" kern="1400" dirty="0">
                <a:solidFill>
                  <a:srgbClr val="000000"/>
                </a:solidFill>
                <a:latin typeface="Myriad Pro" panose="020B0503030403020204" pitchFamily="34" charset="0"/>
              </a:rPr>
              <a:t> </a:t>
            </a:r>
            <a:endParaRPr lang="es-ES" sz="1600" kern="1400" dirty="0">
              <a:solidFill>
                <a:srgbClr val="000000"/>
              </a:solidFill>
              <a:latin typeface="Calibri" panose="020F0502020204030204" pitchFamily="34" charset="0"/>
            </a:endParaRPr>
          </a:p>
          <a:p>
            <a:pPr>
              <a:lnSpc>
                <a:spcPct val="119000"/>
              </a:lnSpc>
              <a:spcAft>
                <a:spcPts val="600"/>
              </a:spcAft>
            </a:pPr>
            <a:r>
              <a:rPr lang="es-ES" sz="1600" kern="1400" dirty="0">
                <a:solidFill>
                  <a:srgbClr val="000000"/>
                </a:solidFill>
                <a:latin typeface="Calibri" panose="020F0502020204030204" pitchFamily="34" charset="0"/>
              </a:rPr>
              <a:t> </a:t>
            </a:r>
          </a:p>
        </p:txBody>
      </p:sp>
      <p:pic>
        <p:nvPicPr>
          <p:cNvPr id="7" name="Imagen 6">
            <a:extLst>
              <a:ext uri="{FF2B5EF4-FFF2-40B4-BE49-F238E27FC236}">
                <a16:creationId xmlns:a16="http://schemas.microsoft.com/office/drawing/2014/main" id="{C544040B-EC96-4A7E-885A-0763D9C132A1}"/>
              </a:ext>
            </a:extLst>
          </p:cNvPr>
          <p:cNvPicPr>
            <a:picLocks noChangeAspect="1"/>
          </p:cNvPicPr>
          <p:nvPr/>
        </p:nvPicPr>
        <p:blipFill>
          <a:blip r:embed="rId2"/>
          <a:stretch>
            <a:fillRect/>
          </a:stretch>
        </p:blipFill>
        <p:spPr>
          <a:xfrm>
            <a:off x="615992" y="3742553"/>
            <a:ext cx="3397979" cy="2119997"/>
          </a:xfrm>
          <a:prstGeom prst="rect">
            <a:avLst/>
          </a:prstGeom>
        </p:spPr>
      </p:pic>
      <p:pic>
        <p:nvPicPr>
          <p:cNvPr id="8" name="Imagen 7">
            <a:extLst>
              <a:ext uri="{FF2B5EF4-FFF2-40B4-BE49-F238E27FC236}">
                <a16:creationId xmlns:a16="http://schemas.microsoft.com/office/drawing/2014/main" id="{26834208-D4A2-4A16-9240-FB0513E30632}"/>
              </a:ext>
            </a:extLst>
          </p:cNvPr>
          <p:cNvPicPr>
            <a:picLocks noChangeAspect="1"/>
          </p:cNvPicPr>
          <p:nvPr/>
        </p:nvPicPr>
        <p:blipFill>
          <a:blip r:embed="rId3"/>
          <a:stretch>
            <a:fillRect/>
          </a:stretch>
        </p:blipFill>
        <p:spPr>
          <a:xfrm>
            <a:off x="4418733" y="3742553"/>
            <a:ext cx="3354533" cy="2119997"/>
          </a:xfrm>
          <a:prstGeom prst="rect">
            <a:avLst/>
          </a:prstGeom>
        </p:spPr>
      </p:pic>
      <p:pic>
        <p:nvPicPr>
          <p:cNvPr id="9" name="Imagen 8">
            <a:extLst>
              <a:ext uri="{FF2B5EF4-FFF2-40B4-BE49-F238E27FC236}">
                <a16:creationId xmlns:a16="http://schemas.microsoft.com/office/drawing/2014/main" id="{9D3A5730-5BD6-4EFD-82FC-317B32F6A4E5}"/>
              </a:ext>
            </a:extLst>
          </p:cNvPr>
          <p:cNvPicPr>
            <a:picLocks noChangeAspect="1"/>
          </p:cNvPicPr>
          <p:nvPr/>
        </p:nvPicPr>
        <p:blipFill>
          <a:blip r:embed="rId4"/>
          <a:stretch>
            <a:fillRect/>
          </a:stretch>
        </p:blipFill>
        <p:spPr>
          <a:xfrm>
            <a:off x="8178029" y="3742553"/>
            <a:ext cx="3397979" cy="2129113"/>
          </a:xfrm>
          <a:prstGeom prst="rect">
            <a:avLst/>
          </a:prstGeom>
        </p:spPr>
      </p:pic>
    </p:spTree>
    <p:extLst>
      <p:ext uri="{BB962C8B-B14F-4D97-AF65-F5344CB8AC3E}">
        <p14:creationId xmlns:p14="http://schemas.microsoft.com/office/powerpoint/2010/main" val="2154170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pic>
        <p:nvPicPr>
          <p:cNvPr id="1026" name="Picture 2" descr="N|Solid">
            <a:extLst>
              <a:ext uri="{FF2B5EF4-FFF2-40B4-BE49-F238E27FC236}">
                <a16:creationId xmlns:a16="http://schemas.microsoft.com/office/drawing/2014/main" id="{AC6BAF7F-6C72-48D2-ABBB-958D217B9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9388"/>
            <a:ext cx="12192000" cy="395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6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pic>
        <p:nvPicPr>
          <p:cNvPr id="3" name="Imagen 2">
            <a:extLst>
              <a:ext uri="{FF2B5EF4-FFF2-40B4-BE49-F238E27FC236}">
                <a16:creationId xmlns:a16="http://schemas.microsoft.com/office/drawing/2014/main" id="{F227A591-B3B3-4F45-8B9B-15675DDE105B}"/>
              </a:ext>
            </a:extLst>
          </p:cNvPr>
          <p:cNvPicPr>
            <a:picLocks noChangeAspect="1"/>
          </p:cNvPicPr>
          <p:nvPr/>
        </p:nvPicPr>
        <p:blipFill>
          <a:blip r:embed="rId2"/>
          <a:stretch>
            <a:fillRect/>
          </a:stretch>
        </p:blipFill>
        <p:spPr>
          <a:xfrm>
            <a:off x="5510019" y="1491131"/>
            <a:ext cx="6681981" cy="3985466"/>
          </a:xfrm>
          <a:prstGeom prst="rect">
            <a:avLst/>
          </a:prstGeom>
        </p:spPr>
      </p:pic>
      <p:pic>
        <p:nvPicPr>
          <p:cNvPr id="4" name="Imagen 3">
            <a:extLst>
              <a:ext uri="{FF2B5EF4-FFF2-40B4-BE49-F238E27FC236}">
                <a16:creationId xmlns:a16="http://schemas.microsoft.com/office/drawing/2014/main" id="{F39D899D-FF0F-4832-A15E-D4744DC7F72A}"/>
              </a:ext>
            </a:extLst>
          </p:cNvPr>
          <p:cNvPicPr>
            <a:picLocks noChangeAspect="1"/>
          </p:cNvPicPr>
          <p:nvPr/>
        </p:nvPicPr>
        <p:blipFill>
          <a:blip r:embed="rId3"/>
          <a:stretch>
            <a:fillRect/>
          </a:stretch>
        </p:blipFill>
        <p:spPr>
          <a:xfrm>
            <a:off x="351489" y="1669823"/>
            <a:ext cx="5517514" cy="3751910"/>
          </a:xfrm>
          <a:prstGeom prst="rect">
            <a:avLst/>
          </a:prstGeom>
        </p:spPr>
      </p:pic>
    </p:spTree>
    <p:extLst>
      <p:ext uri="{BB962C8B-B14F-4D97-AF65-F5344CB8AC3E}">
        <p14:creationId xmlns:p14="http://schemas.microsoft.com/office/powerpoint/2010/main" val="416879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pic>
        <p:nvPicPr>
          <p:cNvPr id="2" name="Imagen 1">
            <a:extLst>
              <a:ext uri="{FF2B5EF4-FFF2-40B4-BE49-F238E27FC236}">
                <a16:creationId xmlns:a16="http://schemas.microsoft.com/office/drawing/2014/main" id="{854A4837-CE7C-44C0-9C53-3DF3E2D84AE4}"/>
              </a:ext>
            </a:extLst>
          </p:cNvPr>
          <p:cNvPicPr>
            <a:picLocks noChangeAspect="1"/>
          </p:cNvPicPr>
          <p:nvPr/>
        </p:nvPicPr>
        <p:blipFill>
          <a:blip r:embed="rId2"/>
          <a:stretch>
            <a:fillRect/>
          </a:stretch>
        </p:blipFill>
        <p:spPr>
          <a:xfrm>
            <a:off x="165646" y="1745492"/>
            <a:ext cx="5944774" cy="3367016"/>
          </a:xfrm>
          <a:prstGeom prst="rect">
            <a:avLst/>
          </a:prstGeom>
        </p:spPr>
      </p:pic>
      <p:pic>
        <p:nvPicPr>
          <p:cNvPr id="6" name="Imagen 5">
            <a:extLst>
              <a:ext uri="{FF2B5EF4-FFF2-40B4-BE49-F238E27FC236}">
                <a16:creationId xmlns:a16="http://schemas.microsoft.com/office/drawing/2014/main" id="{7D76CB76-CB8F-480B-9F46-2D33721AD73D}"/>
              </a:ext>
            </a:extLst>
          </p:cNvPr>
          <p:cNvPicPr>
            <a:picLocks noChangeAspect="1"/>
          </p:cNvPicPr>
          <p:nvPr/>
        </p:nvPicPr>
        <p:blipFill>
          <a:blip r:embed="rId3"/>
          <a:stretch>
            <a:fillRect/>
          </a:stretch>
        </p:blipFill>
        <p:spPr>
          <a:xfrm>
            <a:off x="5923823" y="1825877"/>
            <a:ext cx="5819067" cy="3286631"/>
          </a:xfrm>
          <a:prstGeom prst="rect">
            <a:avLst/>
          </a:prstGeom>
        </p:spPr>
      </p:pic>
    </p:spTree>
    <p:extLst>
      <p:ext uri="{BB962C8B-B14F-4D97-AF65-F5344CB8AC3E}">
        <p14:creationId xmlns:p14="http://schemas.microsoft.com/office/powerpoint/2010/main" val="320286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56654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la detección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2261132"/>
          </a:xfrm>
          <a:prstGeom prst="rect">
            <a:avLst/>
          </a:prstGeom>
        </p:spPr>
        <p:txBody>
          <a:bodyPr wrap="square">
            <a:spAutoFit/>
          </a:bodyPr>
          <a:lstStyle/>
          <a:p>
            <a:pPr algn="just">
              <a:lnSpc>
                <a:spcPct val="119000"/>
              </a:lnSpc>
            </a:pPr>
            <a:r>
              <a:rPr lang="es-ES" sz="2400" dirty="0">
                <a:latin typeface="Myriad Pro" panose="020B0503030403020204" pitchFamily="34" charset="0"/>
              </a:rPr>
              <a:t>En el análisis de datos, la detección de anomalías (también conocida como detección de valores atípicos) generalmente se entiende como la identificación de elementos, eventos u observaciones raros que se desvían significativamente de la mayoría de los datos</a:t>
            </a:r>
            <a:r>
              <a:rPr lang="es-ES" sz="2400" kern="1400" dirty="0">
                <a:solidFill>
                  <a:srgbClr val="000000"/>
                </a:solidFill>
                <a:latin typeface="Myriad Pro" panose="020B0503030403020204" pitchFamily="34" charset="0"/>
              </a:rPr>
              <a:t>. </a:t>
            </a:r>
          </a:p>
          <a:p>
            <a:pPr>
              <a:lnSpc>
                <a:spcPct val="119000"/>
              </a:lnSpc>
              <a:spcAft>
                <a:spcPts val="600"/>
              </a:spcAft>
            </a:pPr>
            <a:r>
              <a:rPr lang="es-ES" sz="2400" kern="1400" dirty="0">
                <a:solidFill>
                  <a:srgbClr val="000000"/>
                </a:solidFill>
                <a:latin typeface="Myriad Pro" panose="020B0503030403020204" pitchFamily="34" charset="0"/>
              </a:rPr>
              <a:t> </a:t>
            </a:r>
          </a:p>
        </p:txBody>
      </p:sp>
    </p:spTree>
    <p:extLst>
      <p:ext uri="{BB962C8B-B14F-4D97-AF65-F5344CB8AC3E}">
        <p14:creationId xmlns:p14="http://schemas.microsoft.com/office/powerpoint/2010/main" val="172200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6838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Tipos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6522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puntuales. </a:t>
            </a:r>
            <a:r>
              <a:rPr lang="es-ES" sz="1600" dirty="0">
                <a:latin typeface="Myriad Pro" panose="020B0503030403020204" pitchFamily="34" charset="0"/>
              </a:rPr>
              <a:t>Si una instancia de datos individuales puede considerarse anómala con respecto al resto de los datos (por ejemplo, compras con un gran valor de transacción)</a:t>
            </a:r>
          </a:p>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contextuales. </a:t>
            </a:r>
            <a:r>
              <a:rPr lang="es-ES" sz="1600" dirty="0">
                <a:latin typeface="Myriad Pro" panose="020B0503030403020204" pitchFamily="34" charset="0"/>
              </a:rPr>
              <a:t>Si una instancia de datos es anómala en un contexto específico, pero no de otra manera . O si se produce en un momento determinado o en una determinada región. Por ejemplo, unas compras elevadas en una determinada semana que no es </a:t>
            </a:r>
            <a:r>
              <a:rPr lang="es-ES" sz="1600" dirty="0" err="1">
                <a:latin typeface="Myriad Pro" panose="020B0503030403020204" pitchFamily="34" charset="0"/>
              </a:rPr>
              <a:t>blackfriday</a:t>
            </a:r>
            <a:r>
              <a:rPr lang="es-ES" sz="1600" dirty="0">
                <a:latin typeface="Myriad Pro" panose="020B0503030403020204" pitchFamily="34" charset="0"/>
              </a:rPr>
              <a:t>.</a:t>
            </a:r>
          </a:p>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colectivas</a:t>
            </a:r>
            <a:r>
              <a:rPr lang="es-ES" sz="2000" dirty="0">
                <a:latin typeface="Myriad Pro" panose="020B0503030403020204" pitchFamily="34" charset="0"/>
              </a:rPr>
              <a:t>. </a:t>
            </a:r>
            <a:r>
              <a:rPr lang="es-ES" sz="1600" dirty="0">
                <a:latin typeface="Myriad Pro" panose="020B0503030403020204" pitchFamily="34" charset="0"/>
              </a:rPr>
              <a:t>Si una recopilación de instancias de datos relacionadas es anómala con respecto al conjunto de datos completo, pero no a valores individuales. Tienen dos variaciones.</a:t>
            </a:r>
          </a:p>
          <a:p>
            <a:pPr marL="800100" lvl="1" indent="-342900" algn="just">
              <a:lnSpc>
                <a:spcPct val="150000"/>
              </a:lnSpc>
              <a:buFont typeface="Arial" panose="020B0604020202020204" pitchFamily="34" charset="0"/>
              <a:buChar char="•"/>
            </a:pPr>
            <a:r>
              <a:rPr lang="es-ES" sz="1600" dirty="0">
                <a:latin typeface="Myriad Pro" panose="020B0503030403020204" pitchFamily="34" charset="0"/>
              </a:rPr>
              <a:t>Anomalias detectadas en eventos ordenados (por ejemplo, el ritmo del corazón en un electrocardiograma)</a:t>
            </a:r>
          </a:p>
          <a:p>
            <a:pPr marL="800100" lvl="1" indent="-342900" algn="just">
              <a:lnSpc>
                <a:spcPct val="150000"/>
              </a:lnSpc>
              <a:buFont typeface="Arial" panose="020B0604020202020204" pitchFamily="34" charset="0"/>
              <a:buChar char="•"/>
            </a:pPr>
            <a:r>
              <a:rPr lang="es-ES" sz="1600" dirty="0">
                <a:latin typeface="Myriad Pro" panose="020B0503030403020204" pitchFamily="34" charset="0"/>
              </a:rPr>
              <a:t>Anomalias detectadas en eventos no ordenados ( por ejemplo precios excesivamente altos en habitaciones de hotel)</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59592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288016"/>
          </a:xfrm>
          <a:prstGeom prst="rect">
            <a:avLst/>
          </a:prstGeom>
        </p:spPr>
        <p:txBody>
          <a:bodyPr wrap="square">
            <a:spAutoFit/>
          </a:bodyPr>
          <a:lstStyle/>
          <a:p>
            <a:pPr algn="just">
              <a:lnSpc>
                <a:spcPct val="150000"/>
              </a:lnSpc>
            </a:pPr>
            <a:r>
              <a:rPr lang="es-ES" dirty="0">
                <a:latin typeface="Myriad Pro" panose="020B0503030403020204" pitchFamily="34" charset="0"/>
              </a:rPr>
              <a:t>Las anomalías basadas en puntos de datos pueden parecer comparables a valores atípicos u </a:t>
            </a:r>
            <a:r>
              <a:rPr lang="es-ES" dirty="0" err="1">
                <a:latin typeface="Myriad Pro" panose="020B0503030403020204" pitchFamily="34" charset="0"/>
              </a:rPr>
              <a:t>outliers</a:t>
            </a: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Sin embargo, las anomalías y los valores atípicos no son lo mismo. Los valores atípicos son puntos de datos que se espera que estén presente en el conjunto de datos y puede ser causado por errores aleatorios inevitables o de errores sistemáticos relacionados con la forma en que se muestrearon los datos. </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Por el contrario las anomalías son valores atípicos u otros valores que uno no espera que existan. </a:t>
            </a:r>
          </a:p>
          <a:p>
            <a:pPr algn="just">
              <a:lnSpc>
                <a:spcPct val="150000"/>
              </a:lnSpc>
            </a:pPr>
            <a:endParaRPr lang="es-ES" dirty="0">
              <a:latin typeface="Myriad Pro" panose="020B0503030403020204" pitchFamily="34" charset="0"/>
            </a:endParaRPr>
          </a:p>
          <a:p>
            <a:pPr algn="just">
              <a:lnSpc>
                <a:spcPct val="150000"/>
              </a:lnSpc>
            </a:pPr>
            <a:endParaRPr lang="es-ES" sz="1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42261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5032083"/>
          </a:xfrm>
          <a:prstGeom prst="rect">
            <a:avLst/>
          </a:prstGeom>
        </p:spPr>
        <p:txBody>
          <a:bodyPr wrap="square">
            <a:spAutoFit/>
          </a:bodyPr>
          <a:lstStyle/>
          <a:p>
            <a:pPr algn="just">
              <a:lnSpc>
                <a:spcPct val="150000"/>
              </a:lnSpc>
            </a:pPr>
            <a:r>
              <a:rPr lang="es-ES" dirty="0">
                <a:latin typeface="Myriad Pro" panose="020B0503030403020204" pitchFamily="34" charset="0"/>
              </a:rPr>
              <a:t>Un ejemplo de anomalía puntual es un conjunto de datos de valores de diagnóstico de tiroides, donde la mayoría de los puntos de datos son indicativos de la funcionalidad normal de la tiroides. En este caso, la anomalía representa tiroides enfermas. Si bien no son necesariamente valores atípicos, tienen una baja probabilidad de existir cuando se tienen en cuenta todos los datos normales.</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Otro claro ejemplo de anomalías puntuales son compras individuales que suman cantidades excesivas y se etiquetan como anomalías ya que, por definición, no se espera que ocurran o tienen una muy baja probabilidad de ocurrencia. </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En este caso, se etiquetan como transacciones fraudulentas se contacta al titular de la tarjeta para asegurar la validez de la compra.</a:t>
            </a:r>
          </a:p>
          <a:p>
            <a:pPr algn="just">
              <a:lnSpc>
                <a:spcPct val="150000"/>
              </a:lnSpc>
            </a:pPr>
            <a:endParaRPr lang="es-ES" dirty="0">
              <a:latin typeface="Myriad Pro" panose="020B0503030403020204" pitchFamily="34" charset="0"/>
            </a:endParaRPr>
          </a:p>
        </p:txBody>
      </p:sp>
    </p:spTree>
    <p:extLst>
      <p:ext uri="{BB962C8B-B14F-4D97-AF65-F5344CB8AC3E}">
        <p14:creationId xmlns:p14="http://schemas.microsoft.com/office/powerpoint/2010/main" val="35346329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2898a396-3212-4d71-91ad-7ce016bf0ee6">
      <UserInfo>
        <DisplayName>Luís Martín | NUNSYS</DisplayName>
        <AccountId>553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9FA84A6980606469A53399FC29C2A9E" ma:contentTypeVersion="13" ma:contentTypeDescription="Crear nuevo documento." ma:contentTypeScope="" ma:versionID="e1106dad4c7937e9ea02a30fa6e8becc">
  <xsd:schema xmlns:xsd="http://www.w3.org/2001/XMLSchema" xmlns:xs="http://www.w3.org/2001/XMLSchema" xmlns:p="http://schemas.microsoft.com/office/2006/metadata/properties" xmlns:ns3="b4a39d85-fc84-4ac6-a778-97979c318145" xmlns:ns4="2898a396-3212-4d71-91ad-7ce016bf0ee6" targetNamespace="http://schemas.microsoft.com/office/2006/metadata/properties" ma:root="true" ma:fieldsID="e9611362f0b3e96ed4212c10a11e8983" ns3:_="" ns4:_="">
    <xsd:import namespace="b4a39d85-fc84-4ac6-a778-97979c318145"/>
    <xsd:import namespace="2898a396-3212-4d71-91ad-7ce016bf0e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39d85-fc84-4ac6-a778-97979c3181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98a396-3212-4d71-91ad-7ce016bf0ee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D1EF25-32DF-4C79-9C63-82D2191B34ED}">
  <ds:schemaRefs>
    <ds:schemaRef ds:uri="http://schemas.microsoft.com/sharepoint/v3/contenttype/forms"/>
  </ds:schemaRefs>
</ds:datastoreItem>
</file>

<file path=customXml/itemProps2.xml><?xml version="1.0" encoding="utf-8"?>
<ds:datastoreItem xmlns:ds="http://schemas.openxmlformats.org/officeDocument/2006/customXml" ds:itemID="{DE865355-F828-44C0-BB9D-50DF9BCDABA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898a396-3212-4d71-91ad-7ce016bf0ee6"/>
    <ds:schemaRef ds:uri="http://purl.org/dc/elements/1.1/"/>
    <ds:schemaRef ds:uri="http://schemas.microsoft.com/office/2006/metadata/properties"/>
    <ds:schemaRef ds:uri="b4a39d85-fc84-4ac6-a778-97979c318145"/>
    <ds:schemaRef ds:uri="http://www.w3.org/XML/1998/namespace"/>
    <ds:schemaRef ds:uri="http://purl.org/dc/dcmitype/"/>
  </ds:schemaRefs>
</ds:datastoreItem>
</file>

<file path=customXml/itemProps3.xml><?xml version="1.0" encoding="utf-8"?>
<ds:datastoreItem xmlns:ds="http://schemas.openxmlformats.org/officeDocument/2006/customXml" ds:itemID="{4BDA24BD-CC6D-4B5E-BFD9-35AF643A8E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39d85-fc84-4ac6-a778-97979c318145"/>
    <ds:schemaRef ds:uri="2898a396-3212-4d71-91ad-7ce016bf0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9878</TotalTime>
  <Words>1716</Words>
  <Application>Microsoft Office PowerPoint</Application>
  <PresentationFormat>Panorámica</PresentationFormat>
  <Paragraphs>147</Paragraphs>
  <Slides>30</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Calibri Light</vt:lpstr>
      <vt:lpstr>GeoSlab703 Lt BT Light</vt:lpstr>
      <vt:lpstr>GeoSlab703 Md BT</vt:lpstr>
      <vt:lpstr>Myriad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Capel | NUNSYS</dc:creator>
  <cp:lastModifiedBy>Jorge Capel | NUNSYS</cp:lastModifiedBy>
  <cp:revision>109</cp:revision>
  <dcterms:created xsi:type="dcterms:W3CDTF">2021-10-04T15:57:48Z</dcterms:created>
  <dcterms:modified xsi:type="dcterms:W3CDTF">2022-03-01T18:16:58Z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0x010100E9FA84A6980606469A53399FC29C2A9E</vt:lpwstr>
  </property>
  <property fmtid="{D5CDD505-2E9C-101B-9397-08002B2CF9AE}" pid="3" name="MediaServiceImageTags">
    <vt:lpwstr/>
  </property>
</Properties>
</file>