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8" r:id="rId3"/>
    <p:sldId id="260" r:id="rId4"/>
    <p:sldId id="259" r:id="rId5"/>
    <p:sldId id="261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6" autoAdjust="0"/>
    <p:restoredTop sz="74353" autoAdjust="0"/>
  </p:normalViewPr>
  <p:slideViewPr>
    <p:cSldViewPr snapToGrid="0">
      <p:cViewPr>
        <p:scale>
          <a:sx n="75" d="100"/>
          <a:sy n="75" d="100"/>
        </p:scale>
        <p:origin x="330" y="-36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rcus\Downloads\DFND-Music-SQL-Database\Total%20Order%20Volume%20from%20each%20country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rcus\Documents\GitHub\DFND-Music-SQL-Database\super%20advanced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rcus\Documents\GitHub\DFND-Music-SQL-Database\Highest%20and%20Averange%20Spent%20From%20A%20Country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rcus\Documents\GitHub\DFND-Music-SQL-Database\Best%20selling%20media%20type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 dirty="0" smtClean="0">
                <a:effectLst/>
              </a:rPr>
              <a:t>Total Order Volume from each country 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068110236220472"/>
          <c:y val="0.1423862310768709"/>
          <c:w val="0.76457589676290461"/>
          <c:h val="0.7073775051651871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'Total Order Volume from each co'!$B$1</c:f>
              <c:strCache>
                <c:ptCount val="1"/>
                <c:pt idx="0">
                  <c:v>Total 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'Total Order Volume from each co'!$A$2:$A$6</c:f>
              <c:strCache>
                <c:ptCount val="5"/>
                <c:pt idx="0">
                  <c:v>USA</c:v>
                </c:pt>
                <c:pt idx="1">
                  <c:v>Canada</c:v>
                </c:pt>
                <c:pt idx="2">
                  <c:v>France</c:v>
                </c:pt>
                <c:pt idx="3">
                  <c:v>Brazil</c:v>
                </c:pt>
                <c:pt idx="4">
                  <c:v>Germany</c:v>
                </c:pt>
              </c:strCache>
            </c:strRef>
          </c:cat>
          <c:val>
            <c:numRef>
              <c:f>'Total Order Volume from each co'!$B$2:$B$6</c:f>
              <c:numCache>
                <c:formatCode>General</c:formatCode>
                <c:ptCount val="5"/>
                <c:pt idx="0">
                  <c:v>523.05999999999995</c:v>
                </c:pt>
                <c:pt idx="1">
                  <c:v>303.95999999999998</c:v>
                </c:pt>
                <c:pt idx="2">
                  <c:v>195.1</c:v>
                </c:pt>
                <c:pt idx="3">
                  <c:v>190.1</c:v>
                </c:pt>
                <c:pt idx="4">
                  <c:v>156.47999999999999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949181456"/>
        <c:axId val="-1949184720"/>
      </c:barChart>
      <c:catAx>
        <c:axId val="-1949181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49184720"/>
        <c:crosses val="autoZero"/>
        <c:auto val="1"/>
        <c:lblAlgn val="ctr"/>
        <c:lblOffset val="100"/>
        <c:noMultiLvlLbl val="0"/>
      </c:catAx>
      <c:valAx>
        <c:axId val="-1949184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49181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0" i="0" u="none" strike="noStrike" baseline="0" dirty="0" smtClean="0">
                <a:effectLst/>
              </a:rPr>
              <a:t>Comparison of Order Volume by Genre</a:t>
            </a:r>
            <a:endParaRPr lang="en-US" sz="1600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3509284285934031"/>
          <c:y val="0.14505858230814292"/>
          <c:w val="0.84537170105698023"/>
          <c:h val="0.39635129857449719"/>
        </c:manualLayout>
      </c:layout>
      <c:bar3DChart>
        <c:barDir val="col"/>
        <c:grouping val="percentStacked"/>
        <c:varyColors val="0"/>
        <c:ser>
          <c:idx val="0"/>
          <c:order val="0"/>
          <c:tx>
            <c:strRef>
              <c:f>'super advanced'!$B$1</c:f>
              <c:strCache>
                <c:ptCount val="1"/>
                <c:pt idx="0">
                  <c:v>USA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'super advanced'!$A$2:$A$25</c:f>
              <c:strCache>
                <c:ptCount val="24"/>
                <c:pt idx="0">
                  <c:v>Alternative</c:v>
                </c:pt>
                <c:pt idx="1">
                  <c:v>Alternative &amp; Punk</c:v>
                </c:pt>
                <c:pt idx="2">
                  <c:v>Blues</c:v>
                </c:pt>
                <c:pt idx="3">
                  <c:v>Bossa Nova</c:v>
                </c:pt>
                <c:pt idx="4">
                  <c:v>Classical</c:v>
                </c:pt>
                <c:pt idx="5">
                  <c:v>Comedy</c:v>
                </c:pt>
                <c:pt idx="6">
                  <c:v>Drama</c:v>
                </c:pt>
                <c:pt idx="7">
                  <c:v>Easy Listening</c:v>
                </c:pt>
                <c:pt idx="8">
                  <c:v>Electronica/Dance</c:v>
                </c:pt>
                <c:pt idx="9">
                  <c:v>Heavy Metal</c:v>
                </c:pt>
                <c:pt idx="10">
                  <c:v>Hip Hop/Rap</c:v>
                </c:pt>
                <c:pt idx="11">
                  <c:v>Jazz</c:v>
                </c:pt>
                <c:pt idx="12">
                  <c:v>Latin</c:v>
                </c:pt>
                <c:pt idx="13">
                  <c:v>Metal</c:v>
                </c:pt>
                <c:pt idx="14">
                  <c:v>Pop</c:v>
                </c:pt>
                <c:pt idx="15">
                  <c:v>R&amp;B/Soul</c:v>
                </c:pt>
                <c:pt idx="16">
                  <c:v>Reggae</c:v>
                </c:pt>
                <c:pt idx="17">
                  <c:v>Rock</c:v>
                </c:pt>
                <c:pt idx="18">
                  <c:v>Rock And Roll</c:v>
                </c:pt>
                <c:pt idx="19">
                  <c:v>Sci Fi &amp; Fantasy</c:v>
                </c:pt>
                <c:pt idx="20">
                  <c:v>Science Fiction</c:v>
                </c:pt>
                <c:pt idx="21">
                  <c:v>Soundtrack</c:v>
                </c:pt>
                <c:pt idx="22">
                  <c:v>TV Shows</c:v>
                </c:pt>
                <c:pt idx="23">
                  <c:v>World</c:v>
                </c:pt>
              </c:strCache>
            </c:strRef>
          </c:cat>
          <c:val>
            <c:numRef>
              <c:f>'super advanced'!$B$2:$B$25</c:f>
              <c:numCache>
                <c:formatCode>General</c:formatCode>
                <c:ptCount val="24"/>
                <c:pt idx="0">
                  <c:v>5</c:v>
                </c:pt>
                <c:pt idx="1">
                  <c:v>50</c:v>
                </c:pt>
                <c:pt idx="2">
                  <c:v>15</c:v>
                </c:pt>
                <c:pt idx="3">
                  <c:v>7</c:v>
                </c:pt>
                <c:pt idx="4">
                  <c:v>8</c:v>
                </c:pt>
                <c:pt idx="5">
                  <c:v>8</c:v>
                </c:pt>
                <c:pt idx="6">
                  <c:v>6</c:v>
                </c:pt>
                <c:pt idx="7">
                  <c:v>3</c:v>
                </c:pt>
                <c:pt idx="8">
                  <c:v>0</c:v>
                </c:pt>
                <c:pt idx="9">
                  <c:v>4</c:v>
                </c:pt>
                <c:pt idx="10">
                  <c:v>4</c:v>
                </c:pt>
                <c:pt idx="11">
                  <c:v>22</c:v>
                </c:pt>
                <c:pt idx="12">
                  <c:v>91</c:v>
                </c:pt>
                <c:pt idx="13">
                  <c:v>64</c:v>
                </c:pt>
                <c:pt idx="14">
                  <c:v>5</c:v>
                </c:pt>
                <c:pt idx="15">
                  <c:v>12</c:v>
                </c:pt>
                <c:pt idx="16">
                  <c:v>6</c:v>
                </c:pt>
                <c:pt idx="17">
                  <c:v>157</c:v>
                </c:pt>
                <c:pt idx="18">
                  <c:v>3</c:v>
                </c:pt>
                <c:pt idx="19">
                  <c:v>5</c:v>
                </c:pt>
                <c:pt idx="20">
                  <c:v>1</c:v>
                </c:pt>
                <c:pt idx="21">
                  <c:v>4</c:v>
                </c:pt>
                <c:pt idx="22">
                  <c:v>14</c:v>
                </c:pt>
                <c:pt idx="23">
                  <c:v>0</c:v>
                </c:pt>
              </c:numCache>
            </c:numRef>
          </c:val>
        </c:ser>
        <c:ser>
          <c:idx val="1"/>
          <c:order val="1"/>
          <c:tx>
            <c:strRef>
              <c:f>'super advanced'!$C$1</c:f>
              <c:strCache>
                <c:ptCount val="1"/>
                <c:pt idx="0">
                  <c:v>Canada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'super advanced'!$A$2:$A$25</c:f>
              <c:strCache>
                <c:ptCount val="24"/>
                <c:pt idx="0">
                  <c:v>Alternative</c:v>
                </c:pt>
                <c:pt idx="1">
                  <c:v>Alternative &amp; Punk</c:v>
                </c:pt>
                <c:pt idx="2">
                  <c:v>Blues</c:v>
                </c:pt>
                <c:pt idx="3">
                  <c:v>Bossa Nova</c:v>
                </c:pt>
                <c:pt idx="4">
                  <c:v>Classical</c:v>
                </c:pt>
                <c:pt idx="5">
                  <c:v>Comedy</c:v>
                </c:pt>
                <c:pt idx="6">
                  <c:v>Drama</c:v>
                </c:pt>
                <c:pt idx="7">
                  <c:v>Easy Listening</c:v>
                </c:pt>
                <c:pt idx="8">
                  <c:v>Electronica/Dance</c:v>
                </c:pt>
                <c:pt idx="9">
                  <c:v>Heavy Metal</c:v>
                </c:pt>
                <c:pt idx="10">
                  <c:v>Hip Hop/Rap</c:v>
                </c:pt>
                <c:pt idx="11">
                  <c:v>Jazz</c:v>
                </c:pt>
                <c:pt idx="12">
                  <c:v>Latin</c:v>
                </c:pt>
                <c:pt idx="13">
                  <c:v>Metal</c:v>
                </c:pt>
                <c:pt idx="14">
                  <c:v>Pop</c:v>
                </c:pt>
                <c:pt idx="15">
                  <c:v>R&amp;B/Soul</c:v>
                </c:pt>
                <c:pt idx="16">
                  <c:v>Reggae</c:v>
                </c:pt>
                <c:pt idx="17">
                  <c:v>Rock</c:v>
                </c:pt>
                <c:pt idx="18">
                  <c:v>Rock And Roll</c:v>
                </c:pt>
                <c:pt idx="19">
                  <c:v>Sci Fi &amp; Fantasy</c:v>
                </c:pt>
                <c:pt idx="20">
                  <c:v>Science Fiction</c:v>
                </c:pt>
                <c:pt idx="21">
                  <c:v>Soundtrack</c:v>
                </c:pt>
                <c:pt idx="22">
                  <c:v>TV Shows</c:v>
                </c:pt>
                <c:pt idx="23">
                  <c:v>World</c:v>
                </c:pt>
              </c:strCache>
            </c:strRef>
          </c:cat>
          <c:val>
            <c:numRef>
              <c:f>'super advanced'!$C$2:$C$25</c:f>
              <c:numCache>
                <c:formatCode>General</c:formatCode>
                <c:ptCount val="24"/>
                <c:pt idx="0">
                  <c:v>0</c:v>
                </c:pt>
                <c:pt idx="1">
                  <c:v>36</c:v>
                </c:pt>
                <c:pt idx="2">
                  <c:v>4</c:v>
                </c:pt>
                <c:pt idx="3">
                  <c:v>7</c:v>
                </c:pt>
                <c:pt idx="4">
                  <c:v>5</c:v>
                </c:pt>
                <c:pt idx="5">
                  <c:v>0</c:v>
                </c:pt>
                <c:pt idx="6">
                  <c:v>2</c:v>
                </c:pt>
                <c:pt idx="7">
                  <c:v>0</c:v>
                </c:pt>
                <c:pt idx="8">
                  <c:v>4</c:v>
                </c:pt>
                <c:pt idx="9">
                  <c:v>0</c:v>
                </c:pt>
                <c:pt idx="10">
                  <c:v>5</c:v>
                </c:pt>
                <c:pt idx="11">
                  <c:v>13</c:v>
                </c:pt>
                <c:pt idx="12">
                  <c:v>60</c:v>
                </c:pt>
                <c:pt idx="13">
                  <c:v>40</c:v>
                </c:pt>
                <c:pt idx="14">
                  <c:v>0</c:v>
                </c:pt>
                <c:pt idx="15">
                  <c:v>5</c:v>
                </c:pt>
                <c:pt idx="16">
                  <c:v>7</c:v>
                </c:pt>
                <c:pt idx="17">
                  <c:v>107</c:v>
                </c:pt>
                <c:pt idx="18">
                  <c:v>2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6</c:v>
                </c:pt>
              </c:numCache>
            </c:numRef>
          </c:val>
        </c:ser>
        <c:ser>
          <c:idx val="2"/>
          <c:order val="2"/>
          <c:tx>
            <c:strRef>
              <c:f>'super advanced'!$D$1</c:f>
              <c:strCache>
                <c:ptCount val="1"/>
                <c:pt idx="0">
                  <c:v>France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'super advanced'!$A$2:$A$25</c:f>
              <c:strCache>
                <c:ptCount val="24"/>
                <c:pt idx="0">
                  <c:v>Alternative</c:v>
                </c:pt>
                <c:pt idx="1">
                  <c:v>Alternative &amp; Punk</c:v>
                </c:pt>
                <c:pt idx="2">
                  <c:v>Blues</c:v>
                </c:pt>
                <c:pt idx="3">
                  <c:v>Bossa Nova</c:v>
                </c:pt>
                <c:pt idx="4">
                  <c:v>Classical</c:v>
                </c:pt>
                <c:pt idx="5">
                  <c:v>Comedy</c:v>
                </c:pt>
                <c:pt idx="6">
                  <c:v>Drama</c:v>
                </c:pt>
                <c:pt idx="7">
                  <c:v>Easy Listening</c:v>
                </c:pt>
                <c:pt idx="8">
                  <c:v>Electronica/Dance</c:v>
                </c:pt>
                <c:pt idx="9">
                  <c:v>Heavy Metal</c:v>
                </c:pt>
                <c:pt idx="10">
                  <c:v>Hip Hop/Rap</c:v>
                </c:pt>
                <c:pt idx="11">
                  <c:v>Jazz</c:v>
                </c:pt>
                <c:pt idx="12">
                  <c:v>Latin</c:v>
                </c:pt>
                <c:pt idx="13">
                  <c:v>Metal</c:v>
                </c:pt>
                <c:pt idx="14">
                  <c:v>Pop</c:v>
                </c:pt>
                <c:pt idx="15">
                  <c:v>R&amp;B/Soul</c:v>
                </c:pt>
                <c:pt idx="16">
                  <c:v>Reggae</c:v>
                </c:pt>
                <c:pt idx="17">
                  <c:v>Rock</c:v>
                </c:pt>
                <c:pt idx="18">
                  <c:v>Rock And Roll</c:v>
                </c:pt>
                <c:pt idx="19">
                  <c:v>Sci Fi &amp; Fantasy</c:v>
                </c:pt>
                <c:pt idx="20">
                  <c:v>Science Fiction</c:v>
                </c:pt>
                <c:pt idx="21">
                  <c:v>Soundtrack</c:v>
                </c:pt>
                <c:pt idx="22">
                  <c:v>TV Shows</c:v>
                </c:pt>
                <c:pt idx="23">
                  <c:v>World</c:v>
                </c:pt>
              </c:strCache>
            </c:strRef>
          </c:cat>
          <c:val>
            <c:numRef>
              <c:f>'super advanced'!$D$2:$D$25</c:f>
              <c:numCache>
                <c:formatCode>General</c:formatCode>
                <c:ptCount val="24"/>
                <c:pt idx="0">
                  <c:v>4</c:v>
                </c:pt>
                <c:pt idx="1">
                  <c:v>31</c:v>
                </c:pt>
                <c:pt idx="2">
                  <c:v>2</c:v>
                </c:pt>
                <c:pt idx="3">
                  <c:v>1</c:v>
                </c:pt>
                <c:pt idx="4">
                  <c:v>10</c:v>
                </c:pt>
                <c:pt idx="5">
                  <c:v>0</c:v>
                </c:pt>
                <c:pt idx="6">
                  <c:v>4</c:v>
                </c:pt>
                <c:pt idx="7">
                  <c:v>0</c:v>
                </c:pt>
                <c:pt idx="8">
                  <c:v>2</c:v>
                </c:pt>
                <c:pt idx="9">
                  <c:v>0</c:v>
                </c:pt>
                <c:pt idx="10">
                  <c:v>2</c:v>
                </c:pt>
                <c:pt idx="11">
                  <c:v>11</c:v>
                </c:pt>
                <c:pt idx="12">
                  <c:v>26</c:v>
                </c:pt>
                <c:pt idx="13">
                  <c:v>20</c:v>
                </c:pt>
                <c:pt idx="14">
                  <c:v>2</c:v>
                </c:pt>
                <c:pt idx="15">
                  <c:v>0</c:v>
                </c:pt>
                <c:pt idx="16">
                  <c:v>1</c:v>
                </c:pt>
                <c:pt idx="17">
                  <c:v>65</c:v>
                </c:pt>
                <c:pt idx="18">
                  <c:v>1</c:v>
                </c:pt>
                <c:pt idx="19">
                  <c:v>2</c:v>
                </c:pt>
                <c:pt idx="20">
                  <c:v>0</c:v>
                </c:pt>
                <c:pt idx="21">
                  <c:v>5</c:v>
                </c:pt>
                <c:pt idx="22">
                  <c:v>1</c:v>
                </c:pt>
                <c:pt idx="23">
                  <c:v>0</c:v>
                </c:pt>
              </c:numCache>
            </c:numRef>
          </c:val>
        </c:ser>
        <c:ser>
          <c:idx val="3"/>
          <c:order val="3"/>
          <c:tx>
            <c:strRef>
              <c:f>'super advanced'!$E$1</c:f>
              <c:strCache>
                <c:ptCount val="1"/>
                <c:pt idx="0">
                  <c:v>Brazil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'super advanced'!$A$2:$A$25</c:f>
              <c:strCache>
                <c:ptCount val="24"/>
                <c:pt idx="0">
                  <c:v>Alternative</c:v>
                </c:pt>
                <c:pt idx="1">
                  <c:v>Alternative &amp; Punk</c:v>
                </c:pt>
                <c:pt idx="2">
                  <c:v>Blues</c:v>
                </c:pt>
                <c:pt idx="3">
                  <c:v>Bossa Nova</c:v>
                </c:pt>
                <c:pt idx="4">
                  <c:v>Classical</c:v>
                </c:pt>
                <c:pt idx="5">
                  <c:v>Comedy</c:v>
                </c:pt>
                <c:pt idx="6">
                  <c:v>Drama</c:v>
                </c:pt>
                <c:pt idx="7">
                  <c:v>Easy Listening</c:v>
                </c:pt>
                <c:pt idx="8">
                  <c:v>Electronica/Dance</c:v>
                </c:pt>
                <c:pt idx="9">
                  <c:v>Heavy Metal</c:v>
                </c:pt>
                <c:pt idx="10">
                  <c:v>Hip Hop/Rap</c:v>
                </c:pt>
                <c:pt idx="11">
                  <c:v>Jazz</c:v>
                </c:pt>
                <c:pt idx="12">
                  <c:v>Latin</c:v>
                </c:pt>
                <c:pt idx="13">
                  <c:v>Metal</c:v>
                </c:pt>
                <c:pt idx="14">
                  <c:v>Pop</c:v>
                </c:pt>
                <c:pt idx="15">
                  <c:v>R&amp;B/Soul</c:v>
                </c:pt>
                <c:pt idx="16">
                  <c:v>Reggae</c:v>
                </c:pt>
                <c:pt idx="17">
                  <c:v>Rock</c:v>
                </c:pt>
                <c:pt idx="18">
                  <c:v>Rock And Roll</c:v>
                </c:pt>
                <c:pt idx="19">
                  <c:v>Sci Fi &amp; Fantasy</c:v>
                </c:pt>
                <c:pt idx="20">
                  <c:v>Science Fiction</c:v>
                </c:pt>
                <c:pt idx="21">
                  <c:v>Soundtrack</c:v>
                </c:pt>
                <c:pt idx="22">
                  <c:v>TV Shows</c:v>
                </c:pt>
                <c:pt idx="23">
                  <c:v>World</c:v>
                </c:pt>
              </c:strCache>
            </c:strRef>
          </c:cat>
          <c:val>
            <c:numRef>
              <c:f>'super advanced'!$E$2:$E$25</c:f>
              <c:numCache>
                <c:formatCode>General</c:formatCode>
                <c:ptCount val="24"/>
                <c:pt idx="0">
                  <c:v>0</c:v>
                </c:pt>
                <c:pt idx="1">
                  <c:v>7</c:v>
                </c:pt>
                <c:pt idx="2">
                  <c:v>6</c:v>
                </c:pt>
                <c:pt idx="3">
                  <c:v>0</c:v>
                </c:pt>
                <c:pt idx="4">
                  <c:v>6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0</c:v>
                </c:pt>
                <c:pt idx="12">
                  <c:v>53</c:v>
                </c:pt>
                <c:pt idx="13">
                  <c:v>15</c:v>
                </c:pt>
                <c:pt idx="14">
                  <c:v>3</c:v>
                </c:pt>
                <c:pt idx="15">
                  <c:v>3</c:v>
                </c:pt>
                <c:pt idx="16">
                  <c:v>6</c:v>
                </c:pt>
                <c:pt idx="17">
                  <c:v>81</c:v>
                </c:pt>
                <c:pt idx="18">
                  <c:v>0</c:v>
                </c:pt>
                <c:pt idx="19">
                  <c:v>2</c:v>
                </c:pt>
                <c:pt idx="20">
                  <c:v>0</c:v>
                </c:pt>
                <c:pt idx="21">
                  <c:v>4</c:v>
                </c:pt>
                <c:pt idx="22">
                  <c:v>0</c:v>
                </c:pt>
                <c:pt idx="23">
                  <c:v>2</c:v>
                </c:pt>
              </c:numCache>
            </c:numRef>
          </c:val>
        </c:ser>
        <c:ser>
          <c:idx val="4"/>
          <c:order val="4"/>
          <c:tx>
            <c:strRef>
              <c:f>'super advanced'!$F$1</c:f>
              <c:strCache>
                <c:ptCount val="1"/>
                <c:pt idx="0">
                  <c:v>Germany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'super advanced'!$A$2:$A$25</c:f>
              <c:strCache>
                <c:ptCount val="24"/>
                <c:pt idx="0">
                  <c:v>Alternative</c:v>
                </c:pt>
                <c:pt idx="1">
                  <c:v>Alternative &amp; Punk</c:v>
                </c:pt>
                <c:pt idx="2">
                  <c:v>Blues</c:v>
                </c:pt>
                <c:pt idx="3">
                  <c:v>Bossa Nova</c:v>
                </c:pt>
                <c:pt idx="4">
                  <c:v>Classical</c:v>
                </c:pt>
                <c:pt idx="5">
                  <c:v>Comedy</c:v>
                </c:pt>
                <c:pt idx="6">
                  <c:v>Drama</c:v>
                </c:pt>
                <c:pt idx="7">
                  <c:v>Easy Listening</c:v>
                </c:pt>
                <c:pt idx="8">
                  <c:v>Electronica/Dance</c:v>
                </c:pt>
                <c:pt idx="9">
                  <c:v>Heavy Metal</c:v>
                </c:pt>
                <c:pt idx="10">
                  <c:v>Hip Hop/Rap</c:v>
                </c:pt>
                <c:pt idx="11">
                  <c:v>Jazz</c:v>
                </c:pt>
                <c:pt idx="12">
                  <c:v>Latin</c:v>
                </c:pt>
                <c:pt idx="13">
                  <c:v>Metal</c:v>
                </c:pt>
                <c:pt idx="14">
                  <c:v>Pop</c:v>
                </c:pt>
                <c:pt idx="15">
                  <c:v>R&amp;B/Soul</c:v>
                </c:pt>
                <c:pt idx="16">
                  <c:v>Reggae</c:v>
                </c:pt>
                <c:pt idx="17">
                  <c:v>Rock</c:v>
                </c:pt>
                <c:pt idx="18">
                  <c:v>Rock And Roll</c:v>
                </c:pt>
                <c:pt idx="19">
                  <c:v>Sci Fi &amp; Fantasy</c:v>
                </c:pt>
                <c:pt idx="20">
                  <c:v>Science Fiction</c:v>
                </c:pt>
                <c:pt idx="21">
                  <c:v>Soundtrack</c:v>
                </c:pt>
                <c:pt idx="22">
                  <c:v>TV Shows</c:v>
                </c:pt>
                <c:pt idx="23">
                  <c:v>World</c:v>
                </c:pt>
              </c:strCache>
            </c:strRef>
          </c:cat>
          <c:val>
            <c:numRef>
              <c:f>'super advanced'!$F$2:$F$25</c:f>
              <c:numCache>
                <c:formatCode>General</c:formatCode>
                <c:ptCount val="24"/>
                <c:pt idx="0">
                  <c:v>1</c:v>
                </c:pt>
                <c:pt idx="1">
                  <c:v>13</c:v>
                </c:pt>
                <c:pt idx="2">
                  <c:v>14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2</c:v>
                </c:pt>
                <c:pt idx="8">
                  <c:v>0</c:v>
                </c:pt>
                <c:pt idx="9">
                  <c:v>3</c:v>
                </c:pt>
                <c:pt idx="10">
                  <c:v>0</c:v>
                </c:pt>
                <c:pt idx="11">
                  <c:v>2</c:v>
                </c:pt>
                <c:pt idx="12">
                  <c:v>18</c:v>
                </c:pt>
                <c:pt idx="13">
                  <c:v>25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62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5</c:v>
                </c:pt>
                <c:pt idx="22">
                  <c:v>3</c:v>
                </c:pt>
                <c:pt idx="2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2039049536"/>
        <c:axId val="-2039048448"/>
        <c:axId val="0"/>
      </c:bar3DChart>
      <c:catAx>
        <c:axId val="-2039049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9048448"/>
        <c:crosses val="autoZero"/>
        <c:auto val="1"/>
        <c:lblAlgn val="ctr"/>
        <c:lblOffset val="100"/>
        <c:noMultiLvlLbl val="0"/>
      </c:catAx>
      <c:valAx>
        <c:axId val="-203904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9049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 dirty="0" smtClean="0">
                <a:effectLst/>
              </a:rPr>
              <a:t>Highest and Average Spent From A Country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291688538932634"/>
          <c:y val="0.16574562259975265"/>
          <c:w val="0.80208311461067372"/>
          <c:h val="0.497162663542276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'Highest and Averange Spent From'!$B$1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'Highest and Averange Spent From'!$A$2:$A$11</c:f>
              <c:strCache>
                <c:ptCount val="10"/>
                <c:pt idx="0">
                  <c:v>Chile</c:v>
                </c:pt>
                <c:pt idx="1">
                  <c:v>Hungary</c:v>
                </c:pt>
                <c:pt idx="2">
                  <c:v>Ireland</c:v>
                </c:pt>
                <c:pt idx="3">
                  <c:v>Czech Republic</c:v>
                </c:pt>
                <c:pt idx="4">
                  <c:v>Austria</c:v>
                </c:pt>
                <c:pt idx="5">
                  <c:v>Finland</c:v>
                </c:pt>
                <c:pt idx="6">
                  <c:v>Netherlands</c:v>
                </c:pt>
                <c:pt idx="7">
                  <c:v>India</c:v>
                </c:pt>
                <c:pt idx="8">
                  <c:v>USA</c:v>
                </c:pt>
                <c:pt idx="9">
                  <c:v>Norway</c:v>
                </c:pt>
              </c:strCache>
            </c:strRef>
          </c:cat>
          <c:val>
            <c:numRef>
              <c:f>'Highest and Averange Spent From'!$B$2:$B$11</c:f>
              <c:numCache>
                <c:formatCode>General</c:formatCode>
                <c:ptCount val="10"/>
                <c:pt idx="0">
                  <c:v>6.66</c:v>
                </c:pt>
                <c:pt idx="1">
                  <c:v>6.5171428571428596</c:v>
                </c:pt>
                <c:pt idx="2">
                  <c:v>6.5171428571428596</c:v>
                </c:pt>
                <c:pt idx="3">
                  <c:v>6.4457142857142902</c:v>
                </c:pt>
                <c:pt idx="4">
                  <c:v>6.0885714285714299</c:v>
                </c:pt>
                <c:pt idx="5">
                  <c:v>5.9457142857142902</c:v>
                </c:pt>
                <c:pt idx="6">
                  <c:v>5.8028571428571398</c:v>
                </c:pt>
                <c:pt idx="7">
                  <c:v>5.7892307692307696</c:v>
                </c:pt>
                <c:pt idx="8">
                  <c:v>5.7479120879120904</c:v>
                </c:pt>
                <c:pt idx="9">
                  <c:v>5.66</c:v>
                </c:pt>
              </c:numCache>
            </c:numRef>
          </c:val>
        </c:ser>
        <c:ser>
          <c:idx val="1"/>
          <c:order val="1"/>
          <c:tx>
            <c:strRef>
              <c:f>'Highest and Averange Spent From'!$C$1</c:f>
              <c:strCache>
                <c:ptCount val="1"/>
                <c:pt idx="0">
                  <c:v>Highest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'Highest and Averange Spent From'!$A$2:$A$11</c:f>
              <c:strCache>
                <c:ptCount val="10"/>
                <c:pt idx="0">
                  <c:v>Chile</c:v>
                </c:pt>
                <c:pt idx="1">
                  <c:v>Hungary</c:v>
                </c:pt>
                <c:pt idx="2">
                  <c:v>Ireland</c:v>
                </c:pt>
                <c:pt idx="3">
                  <c:v>Czech Republic</c:v>
                </c:pt>
                <c:pt idx="4">
                  <c:v>Austria</c:v>
                </c:pt>
                <c:pt idx="5">
                  <c:v>Finland</c:v>
                </c:pt>
                <c:pt idx="6">
                  <c:v>Netherlands</c:v>
                </c:pt>
                <c:pt idx="7">
                  <c:v>India</c:v>
                </c:pt>
                <c:pt idx="8">
                  <c:v>USA</c:v>
                </c:pt>
                <c:pt idx="9">
                  <c:v>Norway</c:v>
                </c:pt>
              </c:strCache>
            </c:strRef>
          </c:cat>
          <c:val>
            <c:numRef>
              <c:f>'Highest and Averange Spent From'!$C$2:$C$11</c:f>
              <c:numCache>
                <c:formatCode>General</c:formatCode>
                <c:ptCount val="10"/>
                <c:pt idx="0">
                  <c:v>17.91</c:v>
                </c:pt>
                <c:pt idx="1">
                  <c:v>21.86</c:v>
                </c:pt>
                <c:pt idx="2">
                  <c:v>21.86</c:v>
                </c:pt>
                <c:pt idx="3">
                  <c:v>25.86</c:v>
                </c:pt>
                <c:pt idx="4">
                  <c:v>18.86</c:v>
                </c:pt>
                <c:pt idx="5">
                  <c:v>13.86</c:v>
                </c:pt>
                <c:pt idx="6">
                  <c:v>13.86</c:v>
                </c:pt>
                <c:pt idx="7">
                  <c:v>13.86</c:v>
                </c:pt>
                <c:pt idx="8">
                  <c:v>23.86</c:v>
                </c:pt>
                <c:pt idx="9">
                  <c:v>15.86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39047904"/>
        <c:axId val="-2039046816"/>
      </c:barChart>
      <c:catAx>
        <c:axId val="-2039047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9046816"/>
        <c:crosses val="autoZero"/>
        <c:auto val="1"/>
        <c:lblAlgn val="ctr"/>
        <c:lblOffset val="100"/>
        <c:noMultiLvlLbl val="0"/>
      </c:catAx>
      <c:valAx>
        <c:axId val="-2039046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9047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 dirty="0" smtClean="0">
                <a:effectLst/>
              </a:rPr>
              <a:t>Comparison of Order Volume by Media Types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'Best selling media types'!$A$2</c:f>
              <c:strCache>
                <c:ptCount val="1"/>
                <c:pt idx="0">
                  <c:v>USA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'Best selling media types'!$B$1:$G$1</c:f>
              <c:strCache>
                <c:ptCount val="6"/>
                <c:pt idx="0">
                  <c:v>MPEG audio file</c:v>
                </c:pt>
                <c:pt idx="1">
                  <c:v>Protected AAC audio file</c:v>
                </c:pt>
                <c:pt idx="2">
                  <c:v>Protected MPEG-4 video file</c:v>
                </c:pt>
                <c:pt idx="3">
                  <c:v>Purchased AAC audio file</c:v>
                </c:pt>
                <c:pt idx="4">
                  <c:v>AAC audio file</c:v>
                </c:pt>
                <c:pt idx="5">
                  <c:v>Total</c:v>
                </c:pt>
              </c:strCache>
            </c:strRef>
          </c:cat>
          <c:val>
            <c:numRef>
              <c:f>'Best selling media types'!$B$2:$G$2</c:f>
              <c:numCache>
                <c:formatCode>General</c:formatCode>
                <c:ptCount val="6"/>
                <c:pt idx="0">
                  <c:v>422</c:v>
                </c:pt>
                <c:pt idx="1">
                  <c:v>37</c:v>
                </c:pt>
                <c:pt idx="2">
                  <c:v>34</c:v>
                </c:pt>
                <c:pt idx="3">
                  <c:v>0</c:v>
                </c:pt>
                <c:pt idx="4">
                  <c:v>1</c:v>
                </c:pt>
                <c:pt idx="5">
                  <c:v>494</c:v>
                </c:pt>
              </c:numCache>
            </c:numRef>
          </c:val>
        </c:ser>
        <c:ser>
          <c:idx val="1"/>
          <c:order val="1"/>
          <c:tx>
            <c:strRef>
              <c:f>'Best selling media types'!$A$3</c:f>
              <c:strCache>
                <c:ptCount val="1"/>
                <c:pt idx="0">
                  <c:v>Canada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'Best selling media types'!$B$1:$G$1</c:f>
              <c:strCache>
                <c:ptCount val="6"/>
                <c:pt idx="0">
                  <c:v>MPEG audio file</c:v>
                </c:pt>
                <c:pt idx="1">
                  <c:v>Protected AAC audio file</c:v>
                </c:pt>
                <c:pt idx="2">
                  <c:v>Protected MPEG-4 video file</c:v>
                </c:pt>
                <c:pt idx="3">
                  <c:v>Purchased AAC audio file</c:v>
                </c:pt>
                <c:pt idx="4">
                  <c:v>AAC audio file</c:v>
                </c:pt>
                <c:pt idx="5">
                  <c:v>Total</c:v>
                </c:pt>
              </c:strCache>
            </c:strRef>
          </c:cat>
          <c:val>
            <c:numRef>
              <c:f>'Best selling media types'!$B$3:$G$3</c:f>
              <c:numCache>
                <c:formatCode>General</c:formatCode>
                <c:ptCount val="6"/>
                <c:pt idx="0">
                  <c:v>289</c:v>
                </c:pt>
                <c:pt idx="1">
                  <c:v>12</c:v>
                </c:pt>
                <c:pt idx="2">
                  <c:v>3</c:v>
                </c:pt>
                <c:pt idx="3">
                  <c:v>0</c:v>
                </c:pt>
                <c:pt idx="4">
                  <c:v>0</c:v>
                </c:pt>
                <c:pt idx="5">
                  <c:v>304</c:v>
                </c:pt>
              </c:numCache>
            </c:numRef>
          </c:val>
        </c:ser>
        <c:ser>
          <c:idx val="2"/>
          <c:order val="2"/>
          <c:tx>
            <c:strRef>
              <c:f>'Best selling media types'!$A$4</c:f>
              <c:strCache>
                <c:ptCount val="1"/>
                <c:pt idx="0">
                  <c:v>Brazil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'Best selling media types'!$B$1:$G$1</c:f>
              <c:strCache>
                <c:ptCount val="6"/>
                <c:pt idx="0">
                  <c:v>MPEG audio file</c:v>
                </c:pt>
                <c:pt idx="1">
                  <c:v>Protected AAC audio file</c:v>
                </c:pt>
                <c:pt idx="2">
                  <c:v>Protected MPEG-4 video file</c:v>
                </c:pt>
                <c:pt idx="3">
                  <c:v>Purchased AAC audio file</c:v>
                </c:pt>
                <c:pt idx="4">
                  <c:v>AAC audio file</c:v>
                </c:pt>
                <c:pt idx="5">
                  <c:v>Total</c:v>
                </c:pt>
              </c:strCache>
            </c:strRef>
          </c:cat>
          <c:val>
            <c:numRef>
              <c:f>'Best selling media types'!$B$4:$G$4</c:f>
              <c:numCache>
                <c:formatCode>General</c:formatCode>
                <c:ptCount val="6"/>
                <c:pt idx="0">
                  <c:v>170</c:v>
                </c:pt>
                <c:pt idx="1">
                  <c:v>18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190</c:v>
                </c:pt>
              </c:numCache>
            </c:numRef>
          </c:val>
        </c:ser>
        <c:ser>
          <c:idx val="3"/>
          <c:order val="3"/>
          <c:tx>
            <c:strRef>
              <c:f>'Best selling media types'!$A$5</c:f>
              <c:strCache>
                <c:ptCount val="1"/>
                <c:pt idx="0">
                  <c:v>France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'Best selling media types'!$B$1:$G$1</c:f>
              <c:strCache>
                <c:ptCount val="6"/>
                <c:pt idx="0">
                  <c:v>MPEG audio file</c:v>
                </c:pt>
                <c:pt idx="1">
                  <c:v>Protected AAC audio file</c:v>
                </c:pt>
                <c:pt idx="2">
                  <c:v>Protected MPEG-4 video file</c:v>
                </c:pt>
                <c:pt idx="3">
                  <c:v>Purchased AAC audio file</c:v>
                </c:pt>
                <c:pt idx="4">
                  <c:v>AAC audio file</c:v>
                </c:pt>
                <c:pt idx="5">
                  <c:v>Total</c:v>
                </c:pt>
              </c:strCache>
            </c:strRef>
          </c:cat>
          <c:val>
            <c:numRef>
              <c:f>'Best selling media types'!$B$5:$G$5</c:f>
              <c:numCache>
                <c:formatCode>General</c:formatCode>
                <c:ptCount val="6"/>
                <c:pt idx="0">
                  <c:v>165</c:v>
                </c:pt>
                <c:pt idx="1">
                  <c:v>15</c:v>
                </c:pt>
                <c:pt idx="2">
                  <c:v>7</c:v>
                </c:pt>
                <c:pt idx="3">
                  <c:v>2</c:v>
                </c:pt>
                <c:pt idx="4">
                  <c:v>1</c:v>
                </c:pt>
                <c:pt idx="5">
                  <c:v>190</c:v>
                </c:pt>
              </c:numCache>
            </c:numRef>
          </c:val>
        </c:ser>
        <c:ser>
          <c:idx val="4"/>
          <c:order val="4"/>
          <c:tx>
            <c:strRef>
              <c:f>'Best selling media types'!$A$6</c:f>
              <c:strCache>
                <c:ptCount val="1"/>
                <c:pt idx="0">
                  <c:v>Germany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'Best selling media types'!$B$1:$G$1</c:f>
              <c:strCache>
                <c:ptCount val="6"/>
                <c:pt idx="0">
                  <c:v>MPEG audio file</c:v>
                </c:pt>
                <c:pt idx="1">
                  <c:v>Protected AAC audio file</c:v>
                </c:pt>
                <c:pt idx="2">
                  <c:v>Protected MPEG-4 video file</c:v>
                </c:pt>
                <c:pt idx="3">
                  <c:v>Purchased AAC audio file</c:v>
                </c:pt>
                <c:pt idx="4">
                  <c:v>AAC audio file</c:v>
                </c:pt>
                <c:pt idx="5">
                  <c:v>Total</c:v>
                </c:pt>
              </c:strCache>
            </c:strRef>
          </c:cat>
          <c:val>
            <c:numRef>
              <c:f>'Best selling media types'!$B$6:$G$6</c:f>
              <c:numCache>
                <c:formatCode>General</c:formatCode>
                <c:ptCount val="6"/>
                <c:pt idx="0">
                  <c:v>143</c:v>
                </c:pt>
                <c:pt idx="1">
                  <c:v>3</c:v>
                </c:pt>
                <c:pt idx="2">
                  <c:v>6</c:v>
                </c:pt>
                <c:pt idx="3">
                  <c:v>0</c:v>
                </c:pt>
                <c:pt idx="4">
                  <c:v>0</c:v>
                </c:pt>
                <c:pt idx="5">
                  <c:v>152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12561504"/>
        <c:axId val="-2035707600"/>
        <c:axId val="0"/>
      </c:bar3DChart>
      <c:catAx>
        <c:axId val="-12561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5707600"/>
        <c:crosses val="autoZero"/>
        <c:auto val="1"/>
        <c:lblAlgn val="ctr"/>
        <c:lblOffset val="100"/>
        <c:noMultiLvlLbl val="0"/>
      </c:catAx>
      <c:valAx>
        <c:axId val="-2035707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561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625801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http://chinookdatabase.codeplex.com/wikipage?title=Chinook_Schema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9718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SELECT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  </a:t>
            </a:r>
            <a:r>
              <a:rPr lang="en-US" dirty="0" err="1" smtClean="0"/>
              <a:t>Customer.Country</a:t>
            </a:r>
            <a:r>
              <a:rPr lang="en-US" dirty="0" smtClean="0"/>
              <a:t> AS Country,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  Total(</a:t>
            </a:r>
            <a:r>
              <a:rPr lang="en-US" dirty="0" err="1" smtClean="0"/>
              <a:t>Invoice.Total</a:t>
            </a:r>
            <a:r>
              <a:rPr lang="en-US" dirty="0" smtClean="0"/>
              <a:t>) AS "Total Sales"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FROM Invoice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INNER JOIN Customer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  ON (</a:t>
            </a:r>
            <a:r>
              <a:rPr lang="en-US" dirty="0" err="1" smtClean="0"/>
              <a:t>BillingCountry</a:t>
            </a:r>
            <a:r>
              <a:rPr lang="en-US" dirty="0" smtClean="0"/>
              <a:t> IS NOT NULL AND </a:t>
            </a:r>
            <a:r>
              <a:rPr lang="en-US" dirty="0" err="1" smtClean="0"/>
              <a:t>Customer.CustomerId</a:t>
            </a:r>
            <a:r>
              <a:rPr lang="en-US" dirty="0" smtClean="0"/>
              <a:t> = </a:t>
            </a:r>
            <a:r>
              <a:rPr lang="en-US" dirty="0" err="1" smtClean="0"/>
              <a:t>Invoice.CustomerId</a:t>
            </a:r>
            <a:r>
              <a:rPr lang="en-US" dirty="0" smtClean="0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 BY Country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ORDER BY "Total Sales" DESC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LIMIT 5;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7667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SELECT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Genre.Name</a:t>
            </a:r>
            <a:r>
              <a:rPr lang="en-US" dirty="0" smtClean="0"/>
              <a:t> AS Genre,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	SUM(CASE WHEN </a:t>
            </a:r>
            <a:r>
              <a:rPr lang="en-US" dirty="0" err="1" smtClean="0"/>
              <a:t>Invoice.BillingCountry</a:t>
            </a:r>
            <a:r>
              <a:rPr lang="en-US" dirty="0" smtClean="0"/>
              <a:t> = 'USA' THEN 1 ELSE 0 END) AS 'USA',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	SUM(CASE WHEN </a:t>
            </a:r>
            <a:r>
              <a:rPr lang="en-US" dirty="0" err="1" smtClean="0"/>
              <a:t>Invoice.BillingCountry</a:t>
            </a:r>
            <a:r>
              <a:rPr lang="en-US" dirty="0" smtClean="0"/>
              <a:t> = 'Canada' THEN 1 ELSE 0 END) AS 'Canada',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	SUM(CASE WHEN </a:t>
            </a:r>
            <a:r>
              <a:rPr lang="en-US" dirty="0" err="1" smtClean="0"/>
              <a:t>Invoice.BillingCountry</a:t>
            </a:r>
            <a:r>
              <a:rPr lang="en-US" dirty="0" smtClean="0"/>
              <a:t> = 'France' THEN 1 ELSE 0 END) AS 'France',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	SUM(CASE WHEN </a:t>
            </a:r>
            <a:r>
              <a:rPr lang="en-US" dirty="0" err="1" smtClean="0"/>
              <a:t>Invoice.BillingCountry</a:t>
            </a:r>
            <a:r>
              <a:rPr lang="en-US" dirty="0" smtClean="0"/>
              <a:t> = 'Brazil' THEN 1 ELSE 0 END) AS 'Brazil',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	SUM(CASE WHEN </a:t>
            </a:r>
            <a:r>
              <a:rPr lang="en-US" dirty="0" err="1" smtClean="0"/>
              <a:t>Invoice.BillingCountry</a:t>
            </a:r>
            <a:r>
              <a:rPr lang="en-US" dirty="0" smtClean="0"/>
              <a:t> = 'Germany' THEN 1 ELSE 0 END) AS 'Germany'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InvoiceLine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INNER JOIN Track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  ON </a:t>
            </a:r>
            <a:r>
              <a:rPr lang="en-US" dirty="0" err="1" smtClean="0"/>
              <a:t>InvoiceLine.TrackId</a:t>
            </a:r>
            <a:r>
              <a:rPr lang="en-US" dirty="0" smtClean="0"/>
              <a:t> = </a:t>
            </a:r>
            <a:r>
              <a:rPr lang="en-US" dirty="0" err="1" smtClean="0"/>
              <a:t>Track.TrackId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INNER JOIN </a:t>
            </a:r>
            <a:r>
              <a:rPr lang="en-US" dirty="0" err="1" smtClean="0"/>
              <a:t>MediaType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	ON </a:t>
            </a:r>
            <a:r>
              <a:rPr lang="en-US" dirty="0" err="1" smtClean="0"/>
              <a:t>Track.MediaTypeId</a:t>
            </a:r>
            <a:r>
              <a:rPr lang="en-US" dirty="0" smtClean="0"/>
              <a:t> = </a:t>
            </a:r>
            <a:r>
              <a:rPr lang="en-US" dirty="0" err="1" smtClean="0"/>
              <a:t>MediaType.MediaTypeId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INNER JOIN Genre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	ON </a:t>
            </a:r>
            <a:r>
              <a:rPr lang="en-US" dirty="0" err="1" smtClean="0"/>
              <a:t>Track.GenreId</a:t>
            </a:r>
            <a:r>
              <a:rPr lang="en-US" dirty="0" smtClean="0"/>
              <a:t> = </a:t>
            </a:r>
            <a:r>
              <a:rPr lang="en-US" dirty="0" err="1" smtClean="0"/>
              <a:t>Genre.GenreId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INNER JOIN Invoice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	ON </a:t>
            </a:r>
            <a:r>
              <a:rPr lang="en-US" dirty="0" err="1" smtClean="0"/>
              <a:t>Invoice.InvoiceId</a:t>
            </a:r>
            <a:r>
              <a:rPr lang="en-US" dirty="0" smtClean="0"/>
              <a:t> = </a:t>
            </a:r>
            <a:r>
              <a:rPr lang="en-US" dirty="0" err="1" smtClean="0"/>
              <a:t>InvoiceLine.InvoiceId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INNER JOIN Customer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	ON </a:t>
            </a:r>
            <a:r>
              <a:rPr lang="en-US" dirty="0" err="1" smtClean="0"/>
              <a:t>Invoice.CustomerId</a:t>
            </a:r>
            <a:r>
              <a:rPr lang="en-US" dirty="0" smtClean="0"/>
              <a:t> = </a:t>
            </a:r>
            <a:r>
              <a:rPr lang="en-US" dirty="0" err="1" smtClean="0"/>
              <a:t>Customer.CustomerId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 BY Genre ORDER BY Genre;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976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SELECT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  </a:t>
            </a:r>
            <a:r>
              <a:rPr lang="en-US" dirty="0" err="1" smtClean="0"/>
              <a:t>Customer.Country</a:t>
            </a:r>
            <a:r>
              <a:rPr lang="en-US" dirty="0" smtClean="0"/>
              <a:t> AS </a:t>
            </a:r>
            <a:r>
              <a:rPr lang="en-US" dirty="0" err="1" smtClean="0"/>
              <a:t>BillingCountry</a:t>
            </a:r>
            <a:r>
              <a:rPr lang="en-US" dirty="0" smtClean="0"/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  AVG(</a:t>
            </a:r>
            <a:r>
              <a:rPr lang="en-US" dirty="0" err="1" smtClean="0"/>
              <a:t>Invoice.Total</a:t>
            </a:r>
            <a:r>
              <a:rPr lang="en-US" dirty="0" smtClean="0"/>
              <a:t>) AS </a:t>
            </a:r>
            <a:r>
              <a:rPr lang="en-US" dirty="0" err="1" smtClean="0"/>
              <a:t>AverageSpent</a:t>
            </a:r>
            <a:r>
              <a:rPr lang="en-US" dirty="0" smtClean="0"/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  max(</a:t>
            </a:r>
            <a:r>
              <a:rPr lang="en-US" dirty="0" err="1" smtClean="0"/>
              <a:t>Invoice.Total</a:t>
            </a:r>
            <a:r>
              <a:rPr lang="en-US" dirty="0" smtClean="0"/>
              <a:t>) AS </a:t>
            </a:r>
            <a:r>
              <a:rPr lang="en-US" dirty="0" err="1" smtClean="0"/>
              <a:t>HighestSpent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FROM Invoice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INNER JOIN Customer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  ON (</a:t>
            </a:r>
            <a:r>
              <a:rPr lang="en-US" dirty="0" err="1" smtClean="0"/>
              <a:t>BillingCountry</a:t>
            </a:r>
            <a:r>
              <a:rPr lang="en-US" dirty="0" smtClean="0"/>
              <a:t> IS NOT NULL AND </a:t>
            </a:r>
            <a:r>
              <a:rPr lang="en-US" dirty="0" err="1" smtClean="0"/>
              <a:t>Customer.CustomerId</a:t>
            </a:r>
            <a:r>
              <a:rPr lang="en-US" dirty="0" smtClean="0"/>
              <a:t> = </a:t>
            </a:r>
            <a:r>
              <a:rPr lang="en-US" dirty="0" err="1" smtClean="0"/>
              <a:t>Invoice.CustomerId</a:t>
            </a:r>
            <a:r>
              <a:rPr lang="en-US" dirty="0" smtClean="0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 BY </a:t>
            </a:r>
            <a:r>
              <a:rPr lang="en-US" dirty="0" err="1" smtClean="0"/>
              <a:t>BillingCountry</a:t>
            </a:r>
            <a:r>
              <a:rPr lang="en-US" dirty="0" smtClean="0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ORDER BY </a:t>
            </a:r>
            <a:r>
              <a:rPr lang="en-US" dirty="0" err="1" smtClean="0"/>
              <a:t>AverageSpent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71461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SELECT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Invoice.BillingCountry</a:t>
            </a:r>
            <a:r>
              <a:rPr lang="en-US" dirty="0" smtClean="0"/>
              <a:t> AS Country,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	SUM(CASE WHEN </a:t>
            </a:r>
            <a:r>
              <a:rPr lang="en-US" dirty="0" err="1" smtClean="0"/>
              <a:t>MediaType.MediaTypeId</a:t>
            </a:r>
            <a:r>
              <a:rPr lang="en-US" dirty="0" smtClean="0"/>
              <a:t> = '1' THEN 1 ELSE 0 END) AS 'MPEG audio file',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	SUM(CASE WHEN </a:t>
            </a:r>
            <a:r>
              <a:rPr lang="en-US" dirty="0" err="1" smtClean="0"/>
              <a:t>MediaType.MediaTypeId</a:t>
            </a:r>
            <a:r>
              <a:rPr lang="en-US" dirty="0" smtClean="0"/>
              <a:t> = '2' THEN 1 ELSE 0 END) AS 'Protected AAC audio file',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	SUM(CASE WHEN </a:t>
            </a:r>
            <a:r>
              <a:rPr lang="en-US" dirty="0" err="1" smtClean="0"/>
              <a:t>MediaType.MediaTypeId</a:t>
            </a:r>
            <a:r>
              <a:rPr lang="en-US" dirty="0" smtClean="0"/>
              <a:t> = '3' THEN 1 ELSE 0 END) AS 'Protected MPEG-4 video file',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	SUM(CASE WHEN </a:t>
            </a:r>
            <a:r>
              <a:rPr lang="en-US" dirty="0" err="1" smtClean="0"/>
              <a:t>MediaType.MediaTypeId</a:t>
            </a:r>
            <a:r>
              <a:rPr lang="en-US" dirty="0" smtClean="0"/>
              <a:t> = '4' THEN 1 ELSE 0 END) AS 'Purchased AAC audio file',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	SUM(CASE WHEN </a:t>
            </a:r>
            <a:r>
              <a:rPr lang="en-US" dirty="0" err="1" smtClean="0"/>
              <a:t>MediaType.MediaTypeId</a:t>
            </a:r>
            <a:r>
              <a:rPr lang="en-US" dirty="0" smtClean="0"/>
              <a:t> = '5' THEN 1 ELSE 0 END) AS 'AAC audio file',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	COUNT(Country) AS 'Total'</a:t>
            </a:r>
          </a:p>
          <a:p>
            <a:pPr lvl="0" rtl="0">
              <a:spcBef>
                <a:spcPts val="0"/>
              </a:spcBef>
              <a:buNone/>
            </a:pP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InvoiceLine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INNER JOIN Track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	ON </a:t>
            </a:r>
            <a:r>
              <a:rPr lang="en-US" dirty="0" err="1" smtClean="0"/>
              <a:t>InvoiceLine.TrackId</a:t>
            </a:r>
            <a:r>
              <a:rPr lang="en-US" dirty="0" smtClean="0"/>
              <a:t> = </a:t>
            </a:r>
            <a:r>
              <a:rPr lang="en-US" dirty="0" err="1" smtClean="0"/>
              <a:t>Track.TrackId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INNER JOIN </a:t>
            </a:r>
            <a:r>
              <a:rPr lang="en-US" dirty="0" err="1" smtClean="0"/>
              <a:t>MediaType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	ON </a:t>
            </a:r>
            <a:r>
              <a:rPr lang="en-US" dirty="0" err="1" smtClean="0"/>
              <a:t>Track.MediaTypeId</a:t>
            </a:r>
            <a:r>
              <a:rPr lang="en-US" dirty="0" smtClean="0"/>
              <a:t> = </a:t>
            </a:r>
            <a:r>
              <a:rPr lang="en-US" dirty="0" err="1" smtClean="0"/>
              <a:t>MediaType.MediaTypeId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INNER JOIN Genre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	ON </a:t>
            </a:r>
            <a:r>
              <a:rPr lang="en-US" dirty="0" err="1" smtClean="0"/>
              <a:t>Track.GenreId</a:t>
            </a:r>
            <a:r>
              <a:rPr lang="en-US" dirty="0" smtClean="0"/>
              <a:t> = </a:t>
            </a:r>
            <a:r>
              <a:rPr lang="en-US" dirty="0" err="1" smtClean="0"/>
              <a:t>Genre.GenreId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INNER JOIN Invoice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	ON </a:t>
            </a:r>
            <a:r>
              <a:rPr lang="en-US" dirty="0" err="1" smtClean="0"/>
              <a:t>Invoice.InvoiceId</a:t>
            </a:r>
            <a:r>
              <a:rPr lang="en-US" dirty="0" smtClean="0"/>
              <a:t> = </a:t>
            </a:r>
            <a:r>
              <a:rPr lang="en-US" dirty="0" err="1" smtClean="0"/>
              <a:t>InvoiceLine.InvoiceId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INNER JOIN Customer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	ON </a:t>
            </a:r>
            <a:r>
              <a:rPr lang="en-US" dirty="0" err="1" smtClean="0"/>
              <a:t>Invoice.CustomerId</a:t>
            </a:r>
            <a:r>
              <a:rPr lang="en-US" dirty="0" smtClean="0"/>
              <a:t> = </a:t>
            </a:r>
            <a:r>
              <a:rPr lang="en-US" dirty="0" err="1" smtClean="0"/>
              <a:t>Customer.CustomerId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 BY Country ORDER BY "Total" DESC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LIMIT 5;</a:t>
            </a:r>
          </a:p>
        </p:txBody>
      </p:sp>
    </p:spTree>
    <p:extLst>
      <p:ext uri="{BB962C8B-B14F-4D97-AF65-F5344CB8AC3E}">
        <p14:creationId xmlns:p14="http://schemas.microsoft.com/office/powerpoint/2010/main" val="482408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lh4.ggpht.com/_oKo6zFhdD98/SWFPtyfHJFI/AAAAAAAAAMc/GdrlzeBNsZM/s800/ChinookDatabaseSchema1.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729" y="795375"/>
            <a:ext cx="5020585" cy="40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108408" y="279617"/>
            <a:ext cx="23255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dirty="0"/>
              <a:t>Chinook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table shows the TOP 5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highest order volume country of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total invoice and money for each country spent on the album. Comparing to others country, the customer from the USA  has spent more than 2 to 3 times larger than any country. </a:t>
            </a:r>
          </a:p>
        </p:txBody>
      </p:sp>
      <p:sp>
        <p:nvSpPr>
          <p:cNvPr id="67" name="Shape 67"/>
          <p:cNvSpPr/>
          <p:nvPr/>
        </p:nvSpPr>
        <p:spPr>
          <a:xfrm>
            <a:off x="382875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Total Order Volume from each country 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58200" y="3259944"/>
            <a:ext cx="35913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</a:rPr>
              <a:t>SQL Query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95959"/>
                </a:solidFill>
                <a:latin typeface="Open Sans"/>
              </a:rPr>
              <a:t>Please see slide notes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6702822"/>
              </p:ext>
            </p:extLst>
          </p:nvPr>
        </p:nvGraphicFramePr>
        <p:xfrm>
          <a:off x="372225" y="1433992"/>
          <a:ext cx="4572000" cy="3041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2515733" y="4229287"/>
            <a:ext cx="5036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000" kern="12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</a:rPr>
              <a:t>Sales</a:t>
            </a:r>
            <a:endParaRPr lang="en-US" sz="1000" kern="1200" dirty="0">
              <a:solidFill>
                <a:srgbClr val="000000">
                  <a:lumMod val="65000"/>
                  <a:lumOff val="35000"/>
                </a:srgb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chart shows the comparison ratio of TOP 5 countries for all the Genre. The result shows USA is the only country that likes comedy track in this TOP 5 countries.</a:t>
            </a:r>
          </a:p>
        </p:txBody>
      </p:sp>
      <p:sp>
        <p:nvSpPr>
          <p:cNvPr id="81" name="Shape 81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Comparison of Order Volume by Genre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87231"/>
              </p:ext>
            </p:extLst>
          </p:nvPr>
        </p:nvGraphicFramePr>
        <p:xfrm>
          <a:off x="354300" y="1418450"/>
          <a:ext cx="45507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5158200" y="3259944"/>
            <a:ext cx="35913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</a:rPr>
              <a:t>SQL Query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95959"/>
                </a:solidFill>
                <a:latin typeface="Open Sans"/>
              </a:rPr>
              <a:t>Please see slide notes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In this chart, it shows the highest and average spent from a country of each customer. The average of this all countries are very similar and the highest spent of the country is the Czech Republic.</a:t>
            </a:r>
          </a:p>
        </p:txBody>
      </p:sp>
      <p:sp>
        <p:nvSpPr>
          <p:cNvPr id="74" name="Shape 7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Highest and Average Spent From A Country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3400175"/>
              </p:ext>
            </p:extLst>
          </p:nvPr>
        </p:nvGraphicFramePr>
        <p:xfrm>
          <a:off x="354300" y="1418450"/>
          <a:ext cx="45720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>
          <a:xfrm>
            <a:off x="5158200" y="3259944"/>
            <a:ext cx="35913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</a:rPr>
              <a:t>SQL Query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95959"/>
                </a:solidFill>
                <a:latin typeface="Open Sans"/>
              </a:rPr>
              <a:t>Please see slide notes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 rot="16200000">
            <a:off x="35514" y="2606384"/>
            <a:ext cx="98296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numbers of spent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chart shows the comparison ratio of TOP 5 countries for all the Media Types. The result shows that customer from this TOP 5 countries is only France has accepted the Purchased AAC audio file.</a:t>
            </a:r>
          </a:p>
        </p:txBody>
      </p:sp>
      <p:sp>
        <p:nvSpPr>
          <p:cNvPr id="81" name="Shape 81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Comparison of Order Volume by </a:t>
            </a: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Media Types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5124174"/>
              </p:ext>
            </p:extLst>
          </p:nvPr>
        </p:nvGraphicFramePr>
        <p:xfrm>
          <a:off x="333000" y="1418450"/>
          <a:ext cx="45720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5158200" y="3259944"/>
            <a:ext cx="35913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</a:rPr>
              <a:t>SQL Query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95959"/>
                </a:solidFill>
                <a:latin typeface="Open Sans"/>
              </a:rPr>
              <a:t>Please see slide notes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28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3696</TotalTime>
  <Words>307</Words>
  <Application>Microsoft Office PowerPoint</Application>
  <PresentationFormat>On-screen Show (16:9)</PresentationFormat>
  <Paragraphs>87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Open Sans</vt:lpstr>
      <vt:lpstr>Arial</vt:lpstr>
      <vt:lpstr>Simple Light</vt:lpstr>
      <vt:lpstr>PowerPoint Presentation</vt:lpstr>
      <vt:lpstr>Total Order Volume from each country </vt:lpstr>
      <vt:lpstr>Comparison of Order Volume by Genre</vt:lpstr>
      <vt:lpstr>Highest and Average Spent From A Country</vt:lpstr>
      <vt:lpstr>Comparison of Order Volume by Media Types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Ng Fang Kiang</cp:lastModifiedBy>
  <cp:revision>77</cp:revision>
  <dcterms:modified xsi:type="dcterms:W3CDTF">2017-12-03T21:05:55Z</dcterms:modified>
</cp:coreProperties>
</file>