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4"/>
  </p:notesMasterIdLst>
  <p:handoutMasterIdLst>
    <p:handoutMasterId r:id="rId25"/>
  </p:handoutMasterIdLst>
  <p:sldIdLst>
    <p:sldId id="335" r:id="rId5"/>
    <p:sldId id="351" r:id="rId6"/>
    <p:sldId id="343" r:id="rId7"/>
    <p:sldId id="347" r:id="rId8"/>
    <p:sldId id="321" r:id="rId9"/>
    <p:sldId id="348" r:id="rId10"/>
    <p:sldId id="361" r:id="rId11"/>
    <p:sldId id="352" r:id="rId12"/>
    <p:sldId id="362" r:id="rId13"/>
    <p:sldId id="357" r:id="rId14"/>
    <p:sldId id="363" r:id="rId15"/>
    <p:sldId id="359" r:id="rId16"/>
    <p:sldId id="364" r:id="rId17"/>
    <p:sldId id="358" r:id="rId18"/>
    <p:sldId id="354" r:id="rId19"/>
    <p:sldId id="366" r:id="rId20"/>
    <p:sldId id="365" r:id="rId21"/>
    <p:sldId id="360" r:id="rId22"/>
    <p:sldId id="350"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FF"/>
    <a:srgbClr val="FF4D87"/>
    <a:srgbClr val="337A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2" autoAdjust="0"/>
    <p:restoredTop sz="96341" autoAdjust="0"/>
  </p:normalViewPr>
  <p:slideViewPr>
    <p:cSldViewPr snapToGrid="0">
      <p:cViewPr varScale="1">
        <p:scale>
          <a:sx n="91" d="100"/>
          <a:sy n="91" d="100"/>
        </p:scale>
        <p:origin x="200" y="680"/>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jordananyanwu/Downloads/df_novat.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[df_novat.xlsx]AmountOverTime2!PivotTable7</c:name>
    <c:fmtId val="7"/>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c:spPr>
        <c:marker>
          <c:symbol val="none"/>
        </c:marker>
      </c:pivotFmt>
      <c:pivotFmt>
        <c:idx val="53"/>
        <c:spPr>
          <a:solidFill>
            <a:schemeClr val="accent2"/>
          </a:solidFill>
          <a:ln>
            <a:noFill/>
          </a:ln>
          <a:effectLst/>
        </c:spPr>
        <c:marker>
          <c:symbol val="none"/>
        </c:marker>
      </c:pivotFmt>
      <c:pivotFmt>
        <c:idx val="54"/>
        <c:spPr>
          <a:solidFill>
            <a:schemeClr val="accent2"/>
          </a:solidFill>
          <a:ln>
            <a:noFill/>
          </a:ln>
          <a:effectLst/>
        </c:spPr>
        <c:marker>
          <c:symbol val="none"/>
        </c:marker>
      </c:pivotFmt>
      <c:pivotFmt>
        <c:idx val="55"/>
        <c:spPr>
          <a:solidFill>
            <a:schemeClr val="accent2"/>
          </a:solidFill>
          <a:ln>
            <a:noFill/>
          </a:ln>
          <a:effectLst/>
        </c:spPr>
        <c:marker>
          <c:symbol val="none"/>
        </c:marker>
      </c:pivotFmt>
      <c:pivotFmt>
        <c:idx val="56"/>
        <c:spPr>
          <a:solidFill>
            <a:schemeClr val="accent2"/>
          </a:solidFill>
          <a:ln>
            <a:noFill/>
          </a:ln>
          <a:effectLst/>
        </c:spPr>
        <c:marker>
          <c:symbol val="none"/>
        </c:marker>
      </c:pivotFmt>
      <c:pivotFmt>
        <c:idx val="57"/>
        <c:spPr>
          <a:solidFill>
            <a:schemeClr val="accent2"/>
          </a:solidFill>
          <a:ln>
            <a:noFill/>
          </a:ln>
          <a:effectLst/>
        </c:spPr>
        <c:marker>
          <c:symbol val="none"/>
        </c:marker>
      </c:pivotFmt>
      <c:pivotFmt>
        <c:idx val="58"/>
        <c:spPr>
          <a:solidFill>
            <a:schemeClr val="accent2"/>
          </a:solidFill>
          <a:ln>
            <a:noFill/>
          </a:ln>
          <a:effectLst/>
        </c:spPr>
        <c:marker>
          <c:symbol val="none"/>
        </c:marker>
      </c:pivotFmt>
      <c:pivotFmt>
        <c:idx val="59"/>
        <c:spPr>
          <a:solidFill>
            <a:schemeClr val="accent2"/>
          </a:solidFill>
          <a:ln>
            <a:noFill/>
          </a:ln>
          <a:effectLst/>
        </c:spPr>
        <c:marker>
          <c:symbol val="none"/>
        </c:marker>
      </c:pivotFmt>
      <c:pivotFmt>
        <c:idx val="60"/>
        <c:spPr>
          <a:solidFill>
            <a:schemeClr val="accent2"/>
          </a:solidFill>
          <a:ln>
            <a:noFill/>
          </a:ln>
          <a:effectLst/>
        </c:spPr>
        <c:marker>
          <c:symbol val="none"/>
        </c:marker>
      </c:pivotFmt>
      <c:pivotFmt>
        <c:idx val="61"/>
        <c:spPr>
          <a:solidFill>
            <a:schemeClr val="accent2"/>
          </a:solidFill>
          <a:ln>
            <a:noFill/>
          </a:ln>
          <a:effectLst/>
        </c:spPr>
        <c:marker>
          <c:symbol val="none"/>
        </c:marker>
      </c:pivotFmt>
      <c:pivotFmt>
        <c:idx val="62"/>
        <c:spPr>
          <a:solidFill>
            <a:schemeClr val="accent2"/>
          </a:solidFill>
          <a:ln>
            <a:noFill/>
          </a:ln>
          <a:effectLst/>
        </c:spPr>
        <c:marker>
          <c:symbol val="none"/>
        </c:marker>
      </c:pivotFmt>
      <c:pivotFmt>
        <c:idx val="63"/>
        <c:spPr>
          <a:solidFill>
            <a:schemeClr val="accent2"/>
          </a:solidFill>
          <a:ln>
            <a:noFill/>
          </a:ln>
          <a:effectLst/>
        </c:spPr>
        <c:marker>
          <c:symbol val="none"/>
        </c:marker>
      </c:pivotFmt>
      <c:pivotFmt>
        <c:idx val="6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03173087459495E-2"/>
          <c:y val="4.3956043956043959E-2"/>
          <c:w val="0.75233183575711082"/>
          <c:h val="0.90607142857142853"/>
        </c:manualLayout>
      </c:layout>
      <c:barChart>
        <c:barDir val="col"/>
        <c:grouping val="clustered"/>
        <c:varyColors val="0"/>
        <c:ser>
          <c:idx val="0"/>
          <c:order val="0"/>
          <c:tx>
            <c:strRef>
              <c:f>AmountOverTime2!$B$1:$B$4</c:f>
              <c:strCache>
                <c:ptCount val="1"/>
                <c:pt idx="0">
                  <c:v>2022 - Qtr2 - Apr</c:v>
                </c:pt>
              </c:strCache>
            </c:strRef>
          </c:tx>
          <c:spPr>
            <a:solidFill>
              <a:schemeClr val="accent2"/>
            </a:solidFill>
            <a:ln>
              <a:noFill/>
            </a:ln>
            <a:effectLst/>
          </c:spPr>
          <c:invertIfNegative val="0"/>
          <c:cat>
            <c:strRef>
              <c:f>AmountOverTime2!$A$5</c:f>
              <c:strCache>
                <c:ptCount val="1"/>
                <c:pt idx="0">
                  <c:v>Total</c:v>
                </c:pt>
              </c:strCache>
            </c:strRef>
          </c:cat>
          <c:val>
            <c:numRef>
              <c:f>AmountOverTime2!$B$5</c:f>
              <c:numCache>
                <c:formatCode>General</c:formatCode>
                <c:ptCount val="1"/>
                <c:pt idx="0">
                  <c:v>2130042.86</c:v>
                </c:pt>
              </c:numCache>
            </c:numRef>
          </c:val>
          <c:extLst>
            <c:ext xmlns:c16="http://schemas.microsoft.com/office/drawing/2014/chart" uri="{C3380CC4-5D6E-409C-BE32-E72D297353CC}">
              <c16:uniqueId val="{00000000-600F-4745-926A-285528E179CD}"/>
            </c:ext>
          </c:extLst>
        </c:ser>
        <c:ser>
          <c:idx val="1"/>
          <c:order val="1"/>
          <c:tx>
            <c:strRef>
              <c:f>AmountOverTime2!$C$1:$C$4</c:f>
              <c:strCache>
                <c:ptCount val="1"/>
                <c:pt idx="0">
                  <c:v>2022 - Qtr2 - May</c:v>
                </c:pt>
              </c:strCache>
            </c:strRef>
          </c:tx>
          <c:spPr>
            <a:solidFill>
              <a:schemeClr val="accent4"/>
            </a:solidFill>
            <a:ln>
              <a:noFill/>
            </a:ln>
            <a:effectLst/>
          </c:spPr>
          <c:invertIfNegative val="0"/>
          <c:cat>
            <c:strRef>
              <c:f>AmountOverTime2!$A$5</c:f>
              <c:strCache>
                <c:ptCount val="1"/>
                <c:pt idx="0">
                  <c:v>Total</c:v>
                </c:pt>
              </c:strCache>
            </c:strRef>
          </c:cat>
          <c:val>
            <c:numRef>
              <c:f>AmountOverTime2!$C$5</c:f>
              <c:numCache>
                <c:formatCode>General</c:formatCode>
                <c:ptCount val="1"/>
                <c:pt idx="0">
                  <c:v>4237006.5999999996</c:v>
                </c:pt>
              </c:numCache>
            </c:numRef>
          </c:val>
          <c:extLst>
            <c:ext xmlns:c16="http://schemas.microsoft.com/office/drawing/2014/chart" uri="{C3380CC4-5D6E-409C-BE32-E72D297353CC}">
              <c16:uniqueId val="{00000001-600F-4745-926A-285528E179CD}"/>
            </c:ext>
          </c:extLst>
        </c:ser>
        <c:ser>
          <c:idx val="2"/>
          <c:order val="2"/>
          <c:tx>
            <c:strRef>
              <c:f>AmountOverTime2!$D$1:$D$4</c:f>
              <c:strCache>
                <c:ptCount val="1"/>
                <c:pt idx="0">
                  <c:v>2022 - Qtr2 - Jun</c:v>
                </c:pt>
              </c:strCache>
            </c:strRef>
          </c:tx>
          <c:spPr>
            <a:solidFill>
              <a:schemeClr val="accent6"/>
            </a:solidFill>
            <a:ln>
              <a:noFill/>
            </a:ln>
            <a:effectLst/>
          </c:spPr>
          <c:invertIfNegative val="0"/>
          <c:cat>
            <c:strRef>
              <c:f>AmountOverTime2!$A$5</c:f>
              <c:strCache>
                <c:ptCount val="1"/>
                <c:pt idx="0">
                  <c:v>Total</c:v>
                </c:pt>
              </c:strCache>
            </c:strRef>
          </c:cat>
          <c:val>
            <c:numRef>
              <c:f>AmountOverTime2!$D$5</c:f>
              <c:numCache>
                <c:formatCode>General</c:formatCode>
                <c:ptCount val="1"/>
                <c:pt idx="0">
                  <c:v>6998323.4099999992</c:v>
                </c:pt>
              </c:numCache>
            </c:numRef>
          </c:val>
          <c:extLst>
            <c:ext xmlns:c16="http://schemas.microsoft.com/office/drawing/2014/chart" uri="{C3380CC4-5D6E-409C-BE32-E72D297353CC}">
              <c16:uniqueId val="{00000002-600F-4745-926A-285528E179CD}"/>
            </c:ext>
          </c:extLst>
        </c:ser>
        <c:ser>
          <c:idx val="3"/>
          <c:order val="3"/>
          <c:tx>
            <c:strRef>
              <c:f>AmountOverTime2!$F$1:$F$4</c:f>
              <c:strCache>
                <c:ptCount val="1"/>
                <c:pt idx="0">
                  <c:v>2022 - Qtr3 - Jul</c:v>
                </c:pt>
              </c:strCache>
            </c:strRef>
          </c:tx>
          <c:spPr>
            <a:solidFill>
              <a:schemeClr val="accent2">
                <a:lumMod val="60000"/>
              </a:schemeClr>
            </a:solidFill>
            <a:ln>
              <a:noFill/>
            </a:ln>
            <a:effectLst/>
          </c:spPr>
          <c:invertIfNegative val="0"/>
          <c:cat>
            <c:strRef>
              <c:f>AmountOverTime2!$A$5</c:f>
              <c:strCache>
                <c:ptCount val="1"/>
                <c:pt idx="0">
                  <c:v>Total</c:v>
                </c:pt>
              </c:strCache>
            </c:strRef>
          </c:cat>
          <c:val>
            <c:numRef>
              <c:f>AmountOverTime2!$F$5</c:f>
              <c:numCache>
                <c:formatCode>General</c:formatCode>
                <c:ptCount val="1"/>
                <c:pt idx="0">
                  <c:v>3279396.3400000003</c:v>
                </c:pt>
              </c:numCache>
            </c:numRef>
          </c:val>
          <c:extLst>
            <c:ext xmlns:c16="http://schemas.microsoft.com/office/drawing/2014/chart" uri="{C3380CC4-5D6E-409C-BE32-E72D297353CC}">
              <c16:uniqueId val="{00000003-600F-4745-926A-285528E179CD}"/>
            </c:ext>
          </c:extLst>
        </c:ser>
        <c:ser>
          <c:idx val="4"/>
          <c:order val="4"/>
          <c:tx>
            <c:strRef>
              <c:f>AmountOverTime2!$G$1:$G$4</c:f>
              <c:strCache>
                <c:ptCount val="1"/>
                <c:pt idx="0">
                  <c:v>2022 - Qtr3 - Aug</c:v>
                </c:pt>
              </c:strCache>
            </c:strRef>
          </c:tx>
          <c:spPr>
            <a:solidFill>
              <a:schemeClr val="accent4">
                <a:lumMod val="60000"/>
              </a:schemeClr>
            </a:solidFill>
            <a:ln>
              <a:noFill/>
            </a:ln>
            <a:effectLst/>
          </c:spPr>
          <c:invertIfNegative val="0"/>
          <c:cat>
            <c:strRef>
              <c:f>AmountOverTime2!$A$5</c:f>
              <c:strCache>
                <c:ptCount val="1"/>
                <c:pt idx="0">
                  <c:v>Total</c:v>
                </c:pt>
              </c:strCache>
            </c:strRef>
          </c:cat>
          <c:val>
            <c:numRef>
              <c:f>AmountOverTime2!$G$5</c:f>
              <c:numCache>
                <c:formatCode>General</c:formatCode>
                <c:ptCount val="1"/>
                <c:pt idx="0">
                  <c:v>3184737.26</c:v>
                </c:pt>
              </c:numCache>
            </c:numRef>
          </c:val>
          <c:extLst>
            <c:ext xmlns:c16="http://schemas.microsoft.com/office/drawing/2014/chart" uri="{C3380CC4-5D6E-409C-BE32-E72D297353CC}">
              <c16:uniqueId val="{00000004-600F-4745-926A-285528E179CD}"/>
            </c:ext>
          </c:extLst>
        </c:ser>
        <c:ser>
          <c:idx val="5"/>
          <c:order val="5"/>
          <c:tx>
            <c:strRef>
              <c:f>AmountOverTime2!$H$1:$H$4</c:f>
              <c:strCache>
                <c:ptCount val="1"/>
                <c:pt idx="0">
                  <c:v>2022 - Qtr3 - Sep</c:v>
                </c:pt>
              </c:strCache>
            </c:strRef>
          </c:tx>
          <c:spPr>
            <a:solidFill>
              <a:schemeClr val="accent6">
                <a:lumMod val="60000"/>
              </a:schemeClr>
            </a:solidFill>
            <a:ln>
              <a:noFill/>
            </a:ln>
            <a:effectLst/>
          </c:spPr>
          <c:invertIfNegative val="0"/>
          <c:cat>
            <c:strRef>
              <c:f>AmountOverTime2!$A$5</c:f>
              <c:strCache>
                <c:ptCount val="1"/>
                <c:pt idx="0">
                  <c:v>Total</c:v>
                </c:pt>
              </c:strCache>
            </c:strRef>
          </c:cat>
          <c:val>
            <c:numRef>
              <c:f>AmountOverTime2!$H$5</c:f>
              <c:numCache>
                <c:formatCode>General</c:formatCode>
                <c:ptCount val="1"/>
                <c:pt idx="0">
                  <c:v>2639833.0100000002</c:v>
                </c:pt>
              </c:numCache>
            </c:numRef>
          </c:val>
          <c:extLst>
            <c:ext xmlns:c16="http://schemas.microsoft.com/office/drawing/2014/chart" uri="{C3380CC4-5D6E-409C-BE32-E72D297353CC}">
              <c16:uniqueId val="{00000005-600F-4745-926A-285528E179CD}"/>
            </c:ext>
          </c:extLst>
        </c:ser>
        <c:ser>
          <c:idx val="6"/>
          <c:order val="6"/>
          <c:tx>
            <c:strRef>
              <c:f>AmountOverTime2!$J$1:$J$4</c:f>
              <c:strCache>
                <c:ptCount val="1"/>
                <c:pt idx="0">
                  <c:v>2022 - Qtr4 - Oct</c:v>
                </c:pt>
              </c:strCache>
            </c:strRef>
          </c:tx>
          <c:spPr>
            <a:solidFill>
              <a:schemeClr val="accent2">
                <a:lumMod val="80000"/>
                <a:lumOff val="20000"/>
              </a:schemeClr>
            </a:solidFill>
            <a:ln>
              <a:noFill/>
            </a:ln>
            <a:effectLst/>
          </c:spPr>
          <c:invertIfNegative val="0"/>
          <c:cat>
            <c:strRef>
              <c:f>AmountOverTime2!$A$5</c:f>
              <c:strCache>
                <c:ptCount val="1"/>
                <c:pt idx="0">
                  <c:v>Total</c:v>
                </c:pt>
              </c:strCache>
            </c:strRef>
          </c:cat>
          <c:val>
            <c:numRef>
              <c:f>AmountOverTime2!$J$5</c:f>
              <c:numCache>
                <c:formatCode>General</c:formatCode>
                <c:ptCount val="1"/>
                <c:pt idx="0">
                  <c:v>5937352.2700000005</c:v>
                </c:pt>
              </c:numCache>
            </c:numRef>
          </c:val>
          <c:extLst>
            <c:ext xmlns:c16="http://schemas.microsoft.com/office/drawing/2014/chart" uri="{C3380CC4-5D6E-409C-BE32-E72D297353CC}">
              <c16:uniqueId val="{00000006-600F-4745-926A-285528E179CD}"/>
            </c:ext>
          </c:extLst>
        </c:ser>
        <c:ser>
          <c:idx val="7"/>
          <c:order val="7"/>
          <c:tx>
            <c:strRef>
              <c:f>AmountOverTime2!$K$1:$K$4</c:f>
              <c:strCache>
                <c:ptCount val="1"/>
                <c:pt idx="0">
                  <c:v>2022 - Qtr4 - Nov</c:v>
                </c:pt>
              </c:strCache>
            </c:strRef>
          </c:tx>
          <c:spPr>
            <a:solidFill>
              <a:schemeClr val="accent4">
                <a:lumMod val="80000"/>
                <a:lumOff val="20000"/>
              </a:schemeClr>
            </a:solidFill>
            <a:ln>
              <a:noFill/>
            </a:ln>
            <a:effectLst/>
          </c:spPr>
          <c:invertIfNegative val="0"/>
          <c:cat>
            <c:strRef>
              <c:f>AmountOverTime2!$A$5</c:f>
              <c:strCache>
                <c:ptCount val="1"/>
                <c:pt idx="0">
                  <c:v>Total</c:v>
                </c:pt>
              </c:strCache>
            </c:strRef>
          </c:cat>
          <c:val>
            <c:numRef>
              <c:f>AmountOverTime2!$K$5</c:f>
              <c:numCache>
                <c:formatCode>General</c:formatCode>
                <c:ptCount val="1"/>
                <c:pt idx="0">
                  <c:v>6338406.080000001</c:v>
                </c:pt>
              </c:numCache>
            </c:numRef>
          </c:val>
          <c:extLst>
            <c:ext xmlns:c16="http://schemas.microsoft.com/office/drawing/2014/chart" uri="{C3380CC4-5D6E-409C-BE32-E72D297353CC}">
              <c16:uniqueId val="{00000007-600F-4745-926A-285528E179CD}"/>
            </c:ext>
          </c:extLst>
        </c:ser>
        <c:ser>
          <c:idx val="8"/>
          <c:order val="8"/>
          <c:tx>
            <c:strRef>
              <c:f>AmountOverTime2!$L$1:$L$4</c:f>
              <c:strCache>
                <c:ptCount val="1"/>
                <c:pt idx="0">
                  <c:v>2022 - Qtr4 - Dec</c:v>
                </c:pt>
              </c:strCache>
            </c:strRef>
          </c:tx>
          <c:spPr>
            <a:solidFill>
              <a:schemeClr val="accent6">
                <a:lumMod val="80000"/>
                <a:lumOff val="20000"/>
              </a:schemeClr>
            </a:solidFill>
            <a:ln>
              <a:noFill/>
            </a:ln>
            <a:effectLst/>
          </c:spPr>
          <c:invertIfNegative val="0"/>
          <c:cat>
            <c:strRef>
              <c:f>AmountOverTime2!$A$5</c:f>
              <c:strCache>
                <c:ptCount val="1"/>
                <c:pt idx="0">
                  <c:v>Total</c:v>
                </c:pt>
              </c:strCache>
            </c:strRef>
          </c:cat>
          <c:val>
            <c:numRef>
              <c:f>AmountOverTime2!$L$5</c:f>
              <c:numCache>
                <c:formatCode>General</c:formatCode>
                <c:ptCount val="1"/>
                <c:pt idx="0">
                  <c:v>3059330.9799999995</c:v>
                </c:pt>
              </c:numCache>
            </c:numRef>
          </c:val>
          <c:extLst>
            <c:ext xmlns:c16="http://schemas.microsoft.com/office/drawing/2014/chart" uri="{C3380CC4-5D6E-409C-BE32-E72D297353CC}">
              <c16:uniqueId val="{00000008-600F-4745-926A-285528E179CD}"/>
            </c:ext>
          </c:extLst>
        </c:ser>
        <c:ser>
          <c:idx val="9"/>
          <c:order val="9"/>
          <c:tx>
            <c:strRef>
              <c:f>AmountOverTime2!$O$1:$O$4</c:f>
              <c:strCache>
                <c:ptCount val="1"/>
                <c:pt idx="0">
                  <c:v>2023 - Qtr1 - Jan</c:v>
                </c:pt>
              </c:strCache>
            </c:strRef>
          </c:tx>
          <c:spPr>
            <a:solidFill>
              <a:schemeClr val="accent2">
                <a:lumMod val="80000"/>
              </a:schemeClr>
            </a:solidFill>
            <a:ln>
              <a:noFill/>
            </a:ln>
            <a:effectLst/>
          </c:spPr>
          <c:invertIfNegative val="0"/>
          <c:cat>
            <c:strRef>
              <c:f>AmountOverTime2!$A$5</c:f>
              <c:strCache>
                <c:ptCount val="1"/>
                <c:pt idx="0">
                  <c:v>Total</c:v>
                </c:pt>
              </c:strCache>
            </c:strRef>
          </c:cat>
          <c:val>
            <c:numRef>
              <c:f>AmountOverTime2!$O$5</c:f>
              <c:numCache>
                <c:formatCode>General</c:formatCode>
                <c:ptCount val="1"/>
                <c:pt idx="0">
                  <c:v>3466596.89</c:v>
                </c:pt>
              </c:numCache>
            </c:numRef>
          </c:val>
          <c:extLst>
            <c:ext xmlns:c16="http://schemas.microsoft.com/office/drawing/2014/chart" uri="{C3380CC4-5D6E-409C-BE32-E72D297353CC}">
              <c16:uniqueId val="{00000009-600F-4745-926A-285528E179CD}"/>
            </c:ext>
          </c:extLst>
        </c:ser>
        <c:ser>
          <c:idx val="10"/>
          <c:order val="10"/>
          <c:tx>
            <c:strRef>
              <c:f>AmountOverTime2!$P$1:$P$4</c:f>
              <c:strCache>
                <c:ptCount val="1"/>
                <c:pt idx="0">
                  <c:v>2023 - Qtr1 - Feb</c:v>
                </c:pt>
              </c:strCache>
            </c:strRef>
          </c:tx>
          <c:spPr>
            <a:solidFill>
              <a:schemeClr val="accent4">
                <a:lumMod val="80000"/>
              </a:schemeClr>
            </a:solidFill>
            <a:ln>
              <a:noFill/>
            </a:ln>
            <a:effectLst/>
          </c:spPr>
          <c:invertIfNegative val="0"/>
          <c:cat>
            <c:strRef>
              <c:f>AmountOverTime2!$A$5</c:f>
              <c:strCache>
                <c:ptCount val="1"/>
                <c:pt idx="0">
                  <c:v>Total</c:v>
                </c:pt>
              </c:strCache>
            </c:strRef>
          </c:cat>
          <c:val>
            <c:numRef>
              <c:f>AmountOverTime2!$P$5</c:f>
              <c:numCache>
                <c:formatCode>General</c:formatCode>
                <c:ptCount val="1"/>
                <c:pt idx="0">
                  <c:v>4331242.76</c:v>
                </c:pt>
              </c:numCache>
            </c:numRef>
          </c:val>
          <c:extLst>
            <c:ext xmlns:c16="http://schemas.microsoft.com/office/drawing/2014/chart" uri="{C3380CC4-5D6E-409C-BE32-E72D297353CC}">
              <c16:uniqueId val="{0000000A-600F-4745-926A-285528E179CD}"/>
            </c:ext>
          </c:extLst>
        </c:ser>
        <c:ser>
          <c:idx val="11"/>
          <c:order val="11"/>
          <c:tx>
            <c:strRef>
              <c:f>AmountOverTime2!$Q$1:$Q$4</c:f>
              <c:strCache>
                <c:ptCount val="1"/>
                <c:pt idx="0">
                  <c:v>2023 - Qtr1 - Mar</c:v>
                </c:pt>
              </c:strCache>
            </c:strRef>
          </c:tx>
          <c:spPr>
            <a:solidFill>
              <a:schemeClr val="accent6">
                <a:lumMod val="80000"/>
              </a:schemeClr>
            </a:solidFill>
            <a:ln>
              <a:noFill/>
            </a:ln>
            <a:effectLst/>
          </c:spPr>
          <c:invertIfNegative val="0"/>
          <c:cat>
            <c:strRef>
              <c:f>AmountOverTime2!$A$5</c:f>
              <c:strCache>
                <c:ptCount val="1"/>
                <c:pt idx="0">
                  <c:v>Total</c:v>
                </c:pt>
              </c:strCache>
            </c:strRef>
          </c:cat>
          <c:val>
            <c:numRef>
              <c:f>AmountOverTime2!$Q$5</c:f>
              <c:numCache>
                <c:formatCode>General</c:formatCode>
                <c:ptCount val="1"/>
                <c:pt idx="0">
                  <c:v>4955337.5600000005</c:v>
                </c:pt>
              </c:numCache>
            </c:numRef>
          </c:val>
          <c:extLst>
            <c:ext xmlns:c16="http://schemas.microsoft.com/office/drawing/2014/chart" uri="{C3380CC4-5D6E-409C-BE32-E72D297353CC}">
              <c16:uniqueId val="{0000000B-600F-4745-926A-285528E179CD}"/>
            </c:ext>
          </c:extLst>
        </c:ser>
        <c:dLbls>
          <c:showLegendKey val="0"/>
          <c:showVal val="0"/>
          <c:showCatName val="0"/>
          <c:showSerName val="0"/>
          <c:showPercent val="0"/>
          <c:showBubbleSize val="0"/>
        </c:dLbls>
        <c:gapWidth val="219"/>
        <c:overlap val="-27"/>
        <c:axId val="956827327"/>
        <c:axId val="956408975"/>
      </c:barChart>
      <c:catAx>
        <c:axId val="956827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408975"/>
        <c:crosses val="autoZero"/>
        <c:auto val="1"/>
        <c:lblAlgn val="ctr"/>
        <c:lblOffset val="100"/>
        <c:noMultiLvlLbl val="0"/>
      </c:catAx>
      <c:valAx>
        <c:axId val="9564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827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[df_novat.xlsx]Q2 FA!PivotTable6</c:name>
    <c:fmtId val="4"/>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 FA'!$B$4:$B$5</c:f>
              <c:strCache>
                <c:ptCount val="1"/>
                <c:pt idx="0">
                  <c:v>Apr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FA'!$B$6:$B$30</c:f>
              <c:numCache>
                <c:formatCode>General</c:formatCode>
                <c:ptCount val="24"/>
                <c:pt idx="0">
                  <c:v>1</c:v>
                </c:pt>
                <c:pt idx="6">
                  <c:v>2</c:v>
                </c:pt>
                <c:pt idx="7">
                  <c:v>1</c:v>
                </c:pt>
                <c:pt idx="11">
                  <c:v>2</c:v>
                </c:pt>
                <c:pt idx="12">
                  <c:v>1</c:v>
                </c:pt>
                <c:pt idx="15">
                  <c:v>1</c:v>
                </c:pt>
                <c:pt idx="16">
                  <c:v>1</c:v>
                </c:pt>
                <c:pt idx="18">
                  <c:v>1</c:v>
                </c:pt>
                <c:pt idx="21">
                  <c:v>1</c:v>
                </c:pt>
                <c:pt idx="23">
                  <c:v>2</c:v>
                </c:pt>
              </c:numCache>
            </c:numRef>
          </c:val>
          <c:extLst>
            <c:ext xmlns:c16="http://schemas.microsoft.com/office/drawing/2014/chart" uri="{C3380CC4-5D6E-409C-BE32-E72D297353CC}">
              <c16:uniqueId val="{00000000-294A-4648-A27A-BCFE522528AB}"/>
            </c:ext>
          </c:extLst>
        </c:ser>
        <c:ser>
          <c:idx val="1"/>
          <c:order val="1"/>
          <c:tx>
            <c:strRef>
              <c:f>'Q2 FA'!$C$4:$C$5</c:f>
              <c:strCache>
                <c:ptCount val="1"/>
                <c:pt idx="0">
                  <c:v>May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FA'!$C$6:$C$30</c:f>
              <c:numCache>
                <c:formatCode>General</c:formatCode>
                <c:ptCount val="24"/>
                <c:pt idx="0">
                  <c:v>1</c:v>
                </c:pt>
                <c:pt idx="1">
                  <c:v>1</c:v>
                </c:pt>
                <c:pt idx="2">
                  <c:v>1</c:v>
                </c:pt>
                <c:pt idx="3">
                  <c:v>1</c:v>
                </c:pt>
                <c:pt idx="6">
                  <c:v>1</c:v>
                </c:pt>
                <c:pt idx="7">
                  <c:v>1</c:v>
                </c:pt>
                <c:pt idx="8">
                  <c:v>2</c:v>
                </c:pt>
                <c:pt idx="9">
                  <c:v>1</c:v>
                </c:pt>
                <c:pt idx="10">
                  <c:v>2</c:v>
                </c:pt>
                <c:pt idx="11">
                  <c:v>1</c:v>
                </c:pt>
                <c:pt idx="14">
                  <c:v>1</c:v>
                </c:pt>
                <c:pt idx="15">
                  <c:v>1</c:v>
                </c:pt>
                <c:pt idx="16">
                  <c:v>1</c:v>
                </c:pt>
                <c:pt idx="17">
                  <c:v>1</c:v>
                </c:pt>
                <c:pt idx="18">
                  <c:v>1</c:v>
                </c:pt>
                <c:pt idx="23">
                  <c:v>2</c:v>
                </c:pt>
              </c:numCache>
            </c:numRef>
          </c:val>
          <c:extLst>
            <c:ext xmlns:c16="http://schemas.microsoft.com/office/drawing/2014/chart" uri="{C3380CC4-5D6E-409C-BE32-E72D297353CC}">
              <c16:uniqueId val="{00000001-294A-4648-A27A-BCFE522528AB}"/>
            </c:ext>
          </c:extLst>
        </c:ser>
        <c:ser>
          <c:idx val="2"/>
          <c:order val="2"/>
          <c:tx>
            <c:strRef>
              <c:f>'Q2 FA'!$D$4:$D$5</c:f>
              <c:strCache>
                <c:ptCount val="1"/>
                <c:pt idx="0">
                  <c:v>Jun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'Q2 FA'!$A$6:$A$30</c:f>
              <c:strCache>
                <c:ptCount val="24"/>
                <c:pt idx="0">
                  <c:v>Appentice Levy - Trust</c:v>
                </c:pt>
                <c:pt idx="1">
                  <c:v>Building Works - Auc Pur</c:v>
                </c:pt>
                <c:pt idx="2">
                  <c:v>Clinical Equipment</c:v>
                </c:pt>
                <c:pt idx="3">
                  <c:v>Clinical Records System</c:v>
                </c:pt>
                <c:pt idx="4">
                  <c:v>Computer Hardware - Auc Pur</c:v>
                </c:pt>
                <c:pt idx="5">
                  <c:v>Continence Products</c:v>
                </c:pt>
                <c:pt idx="6">
                  <c:v>Drugs</c:v>
                </c:pt>
                <c:pt idx="7">
                  <c:v>Equipment Medical - Auc Pur</c:v>
                </c:pt>
                <c:pt idx="8">
                  <c:v>Estate Shared Service Contract</c:v>
                </c:pt>
                <c:pt idx="9">
                  <c:v>Hart Service</c:v>
                </c:pt>
                <c:pt idx="10">
                  <c:v>It Services Contract</c:v>
                </c:pt>
                <c:pt idx="11">
                  <c:v>Laboratory External Tests</c:v>
                </c:pt>
                <c:pt idx="12">
                  <c:v>Lease Buildings Insurance</c:v>
                </c:pt>
                <c:pt idx="13">
                  <c:v>Lease Liab&gt;1yr</c:v>
                </c:pt>
                <c:pt idx="14">
                  <c:v>Membership Fees Education</c:v>
                </c:pt>
                <c:pt idx="15">
                  <c:v>National Insurance - Ees</c:v>
                </c:pt>
                <c:pt idx="16">
                  <c:v>National Insurance - Ers</c:v>
                </c:pt>
                <c:pt idx="17">
                  <c:v>Nhs Subcontracted Services</c:v>
                </c:pt>
                <c:pt idx="18">
                  <c:v>Paye - Trust</c:v>
                </c:pt>
                <c:pt idx="19">
                  <c:v>Phone Rental And Calls</c:v>
                </c:pt>
                <c:pt idx="20">
                  <c:v>Property Lease</c:v>
                </c:pt>
                <c:pt idx="21">
                  <c:v>Radiology Services</c:v>
                </c:pt>
                <c:pt idx="22">
                  <c:v>Service &amp; Fm Charge</c:v>
                </c:pt>
                <c:pt idx="23">
                  <c:v>Supply Chain Control&lt;1yr</c:v>
                </c:pt>
              </c:strCache>
            </c:strRef>
          </c:cat>
          <c:val>
            <c:numRef>
              <c:f>'Q2 FA'!$D$6:$D$30</c:f>
              <c:numCache>
                <c:formatCode>General</c:formatCode>
                <c:ptCount val="24"/>
                <c:pt idx="0">
                  <c:v>1</c:v>
                </c:pt>
                <c:pt idx="4">
                  <c:v>2</c:v>
                </c:pt>
                <c:pt idx="5">
                  <c:v>2</c:v>
                </c:pt>
                <c:pt idx="6">
                  <c:v>3</c:v>
                </c:pt>
                <c:pt idx="8">
                  <c:v>2</c:v>
                </c:pt>
                <c:pt idx="10">
                  <c:v>3</c:v>
                </c:pt>
                <c:pt idx="11">
                  <c:v>1</c:v>
                </c:pt>
                <c:pt idx="12">
                  <c:v>1</c:v>
                </c:pt>
                <c:pt idx="13">
                  <c:v>1</c:v>
                </c:pt>
                <c:pt idx="15">
                  <c:v>1</c:v>
                </c:pt>
                <c:pt idx="16">
                  <c:v>1</c:v>
                </c:pt>
                <c:pt idx="17">
                  <c:v>2</c:v>
                </c:pt>
                <c:pt idx="18">
                  <c:v>1</c:v>
                </c:pt>
                <c:pt idx="19">
                  <c:v>1</c:v>
                </c:pt>
                <c:pt idx="20">
                  <c:v>4</c:v>
                </c:pt>
                <c:pt idx="22">
                  <c:v>10</c:v>
                </c:pt>
                <c:pt idx="23">
                  <c:v>7</c:v>
                </c:pt>
              </c:numCache>
            </c:numRef>
          </c:val>
          <c:extLst>
            <c:ext xmlns:c16="http://schemas.microsoft.com/office/drawing/2014/chart" uri="{C3380CC4-5D6E-409C-BE32-E72D297353CC}">
              <c16:uniqueId val="{00000002-294A-4648-A27A-BCFE522528AB}"/>
            </c:ext>
          </c:extLst>
        </c:ser>
        <c:dLbls>
          <c:showLegendKey val="0"/>
          <c:showVal val="0"/>
          <c:showCatName val="0"/>
          <c:showSerName val="0"/>
          <c:showPercent val="0"/>
          <c:showBubbleSize val="0"/>
        </c:dLbls>
        <c:gapWidth val="100"/>
        <c:overlap val="-24"/>
        <c:axId val="1506054767"/>
        <c:axId val="1554305007"/>
      </c:barChart>
      <c:catAx>
        <c:axId val="15060547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54305007"/>
        <c:crosses val="autoZero"/>
        <c:auto val="1"/>
        <c:lblAlgn val="ctr"/>
        <c:lblOffset val="100"/>
        <c:noMultiLvlLbl val="0"/>
      </c:catAx>
      <c:valAx>
        <c:axId val="15543050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6054767"/>
        <c:crosses val="autoZero"/>
        <c:crossBetween val="between"/>
      </c:valAx>
      <c:spPr>
        <a:solidFill>
          <a:schemeClr val="accent4">
            <a:lumMod val="7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[df_novat.xlsx]Q3 FA!PivotTable7</c:name>
    <c:fmtId val="8"/>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 FA'!$B$3:$B$4</c:f>
              <c:strCache>
                <c:ptCount val="1"/>
                <c:pt idx="0">
                  <c:v>&lt;05/07/2022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FA'!$B$5:$B$32</c:f>
              <c:numCache>
                <c:formatCode>General</c:formatCode>
                <c:ptCount val="27"/>
              </c:numCache>
            </c:numRef>
          </c:val>
          <c:extLst>
            <c:ext xmlns:c16="http://schemas.microsoft.com/office/drawing/2014/chart" uri="{C3380CC4-5D6E-409C-BE32-E72D297353CC}">
              <c16:uniqueId val="{00000000-2872-A149-A84E-655F66523FEB}"/>
            </c:ext>
          </c:extLst>
        </c:ser>
        <c:ser>
          <c:idx val="1"/>
          <c:order val="1"/>
          <c:tx>
            <c:strRef>
              <c:f>'Q3 FA'!$C$3:$C$4</c:f>
              <c:strCache>
                <c:ptCount val="1"/>
                <c:pt idx="0">
                  <c:v>Jul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FA'!$C$5:$C$32</c:f>
              <c:numCache>
                <c:formatCode>General</c:formatCode>
                <c:ptCount val="27"/>
                <c:pt idx="0">
                  <c:v>2</c:v>
                </c:pt>
                <c:pt idx="4">
                  <c:v>4</c:v>
                </c:pt>
                <c:pt idx="6">
                  <c:v>2</c:v>
                </c:pt>
                <c:pt idx="7">
                  <c:v>8</c:v>
                </c:pt>
                <c:pt idx="10">
                  <c:v>2</c:v>
                </c:pt>
                <c:pt idx="12">
                  <c:v>2</c:v>
                </c:pt>
                <c:pt idx="13">
                  <c:v>8</c:v>
                </c:pt>
                <c:pt idx="16">
                  <c:v>2</c:v>
                </c:pt>
                <c:pt idx="17">
                  <c:v>2</c:v>
                </c:pt>
                <c:pt idx="18">
                  <c:v>2</c:v>
                </c:pt>
                <c:pt idx="19">
                  <c:v>2</c:v>
                </c:pt>
                <c:pt idx="20">
                  <c:v>2</c:v>
                </c:pt>
                <c:pt idx="21">
                  <c:v>2</c:v>
                </c:pt>
                <c:pt idx="22">
                  <c:v>2</c:v>
                </c:pt>
                <c:pt idx="24">
                  <c:v>4</c:v>
                </c:pt>
                <c:pt idx="25">
                  <c:v>8</c:v>
                </c:pt>
              </c:numCache>
            </c:numRef>
          </c:val>
          <c:extLst>
            <c:ext xmlns:c16="http://schemas.microsoft.com/office/drawing/2014/chart" uri="{C3380CC4-5D6E-409C-BE32-E72D297353CC}">
              <c16:uniqueId val="{00000001-2872-A149-A84E-655F66523FEB}"/>
            </c:ext>
          </c:extLst>
        </c:ser>
        <c:ser>
          <c:idx val="2"/>
          <c:order val="2"/>
          <c:tx>
            <c:strRef>
              <c:f>'Q3 FA'!$D$3:$D$4</c:f>
              <c:strCache>
                <c:ptCount val="1"/>
                <c:pt idx="0">
                  <c:v>Aug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FA'!$D$5:$D$32</c:f>
              <c:numCache>
                <c:formatCode>General</c:formatCode>
                <c:ptCount val="27"/>
                <c:pt idx="0">
                  <c:v>2</c:v>
                </c:pt>
                <c:pt idx="2">
                  <c:v>2</c:v>
                </c:pt>
                <c:pt idx="3">
                  <c:v>2</c:v>
                </c:pt>
                <c:pt idx="5">
                  <c:v>2</c:v>
                </c:pt>
                <c:pt idx="7">
                  <c:v>4</c:v>
                </c:pt>
                <c:pt idx="8">
                  <c:v>2</c:v>
                </c:pt>
                <c:pt idx="9">
                  <c:v>2</c:v>
                </c:pt>
                <c:pt idx="14">
                  <c:v>4</c:v>
                </c:pt>
                <c:pt idx="16">
                  <c:v>2</c:v>
                </c:pt>
                <c:pt idx="17">
                  <c:v>2</c:v>
                </c:pt>
                <c:pt idx="18">
                  <c:v>4</c:v>
                </c:pt>
                <c:pt idx="21">
                  <c:v>2</c:v>
                </c:pt>
                <c:pt idx="23">
                  <c:v>2</c:v>
                </c:pt>
                <c:pt idx="24">
                  <c:v>4</c:v>
                </c:pt>
              </c:numCache>
            </c:numRef>
          </c:val>
          <c:extLst>
            <c:ext xmlns:c16="http://schemas.microsoft.com/office/drawing/2014/chart" uri="{C3380CC4-5D6E-409C-BE32-E72D297353CC}">
              <c16:uniqueId val="{00000002-2872-A149-A84E-655F66523FEB}"/>
            </c:ext>
          </c:extLst>
        </c:ser>
        <c:ser>
          <c:idx val="3"/>
          <c:order val="3"/>
          <c:tx>
            <c:strRef>
              <c:f>'Q3 FA'!$E$3:$E$4</c:f>
              <c:strCache>
                <c:ptCount val="1"/>
                <c:pt idx="0">
                  <c:v>Sep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'Q3 FA'!$A$5:$A$32</c:f>
              <c:strCache>
                <c:ptCount val="27"/>
                <c:pt idx="0">
                  <c:v>Appentice Levy - Trust</c:v>
                </c:pt>
                <c:pt idx="1">
                  <c:v>Assessment &amp; Ability Testing</c:v>
                </c:pt>
                <c:pt idx="2">
                  <c:v>Building Works - Auc Pur</c:v>
                </c:pt>
                <c:pt idx="3">
                  <c:v>Cnst Contributions</c:v>
                </c:pt>
                <c:pt idx="4">
                  <c:v>Computer Hardware - Auc Pur</c:v>
                </c:pt>
                <c:pt idx="5">
                  <c:v>Computer Software/License</c:v>
                </c:pt>
                <c:pt idx="6">
                  <c:v>Creditor Suspense</c:v>
                </c:pt>
                <c:pt idx="7">
                  <c:v>Drugs</c:v>
                </c:pt>
                <c:pt idx="8">
                  <c:v>Eat Equipment Purchase</c:v>
                </c:pt>
                <c:pt idx="9">
                  <c:v>Equipment Medical - Auc Pur</c:v>
                </c:pt>
                <c:pt idx="10">
                  <c:v>Estate Shared Service Contract</c:v>
                </c:pt>
                <c:pt idx="11">
                  <c:v>Ext Consultancy Strategy Fees</c:v>
                </c:pt>
                <c:pt idx="12">
                  <c:v>Financial Services Contract</c:v>
                </c:pt>
                <c:pt idx="13">
                  <c:v>It Services Contract</c:v>
                </c:pt>
                <c:pt idx="14">
                  <c:v>Laboratory External Tests</c:v>
                </c:pt>
                <c:pt idx="15">
                  <c:v>Lease Liab&gt;1yr</c:v>
                </c:pt>
                <c:pt idx="16">
                  <c:v>National Insurance - Ees</c:v>
                </c:pt>
                <c:pt idx="17">
                  <c:v>National Insurance - Ers</c:v>
                </c:pt>
                <c:pt idx="18">
                  <c:v>Nhs Subcontracted Services</c:v>
                </c:pt>
                <c:pt idx="19">
                  <c:v>Nurse B5</c:v>
                </c:pt>
                <c:pt idx="20">
                  <c:v>Other Research Exp</c:v>
                </c:pt>
                <c:pt idx="21">
                  <c:v>Paye - Trust</c:v>
                </c:pt>
                <c:pt idx="22">
                  <c:v>Printing And Stationery</c:v>
                </c:pt>
                <c:pt idx="23">
                  <c:v>Professional Fees</c:v>
                </c:pt>
                <c:pt idx="24">
                  <c:v>Service &amp; Fm Charge</c:v>
                </c:pt>
                <c:pt idx="25">
                  <c:v>Supply Chain Control&lt;1yr</c:v>
                </c:pt>
                <c:pt idx="26">
                  <c:v>(blank)</c:v>
                </c:pt>
              </c:strCache>
            </c:strRef>
          </c:cat>
          <c:val>
            <c:numRef>
              <c:f>'Q3 FA'!$E$5:$E$32</c:f>
              <c:numCache>
                <c:formatCode>General</c:formatCode>
                <c:ptCount val="27"/>
                <c:pt idx="0">
                  <c:v>2</c:v>
                </c:pt>
                <c:pt idx="1">
                  <c:v>2</c:v>
                </c:pt>
                <c:pt idx="7">
                  <c:v>4</c:v>
                </c:pt>
                <c:pt idx="11">
                  <c:v>2</c:v>
                </c:pt>
                <c:pt idx="15">
                  <c:v>2</c:v>
                </c:pt>
                <c:pt idx="16">
                  <c:v>2</c:v>
                </c:pt>
                <c:pt idx="17">
                  <c:v>2</c:v>
                </c:pt>
                <c:pt idx="18">
                  <c:v>2</c:v>
                </c:pt>
                <c:pt idx="21">
                  <c:v>2</c:v>
                </c:pt>
                <c:pt idx="24">
                  <c:v>8</c:v>
                </c:pt>
                <c:pt idx="25">
                  <c:v>8</c:v>
                </c:pt>
              </c:numCache>
            </c:numRef>
          </c:val>
          <c:extLst>
            <c:ext xmlns:c16="http://schemas.microsoft.com/office/drawing/2014/chart" uri="{C3380CC4-5D6E-409C-BE32-E72D297353CC}">
              <c16:uniqueId val="{00000003-2872-A149-A84E-655F66523FEB}"/>
            </c:ext>
          </c:extLst>
        </c:ser>
        <c:dLbls>
          <c:showLegendKey val="0"/>
          <c:showVal val="0"/>
          <c:showCatName val="0"/>
          <c:showSerName val="0"/>
          <c:showPercent val="0"/>
          <c:showBubbleSize val="0"/>
        </c:dLbls>
        <c:gapWidth val="100"/>
        <c:overlap val="-24"/>
        <c:axId val="1631061055"/>
        <c:axId val="1631062783"/>
      </c:barChart>
      <c:catAx>
        <c:axId val="1631061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1062783"/>
        <c:crosses val="autoZero"/>
        <c:auto val="1"/>
        <c:lblAlgn val="ctr"/>
        <c:lblOffset val="100"/>
        <c:noMultiLvlLbl val="0"/>
      </c:catAx>
      <c:valAx>
        <c:axId val="16310627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1061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[df_novat.xlsx]Q4 FA!PivotTable8</c:name>
    <c:fmtId val="12"/>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 FA'!$B$1:$B$2</c:f>
              <c:strCache>
                <c:ptCount val="1"/>
                <c:pt idx="0">
                  <c:v>&lt;05/07/2022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FA'!$B$3:$B$36</c:f>
              <c:numCache>
                <c:formatCode>General</c:formatCode>
                <c:ptCount val="33"/>
              </c:numCache>
            </c:numRef>
          </c:val>
          <c:extLst>
            <c:ext xmlns:c16="http://schemas.microsoft.com/office/drawing/2014/chart" uri="{C3380CC4-5D6E-409C-BE32-E72D297353CC}">
              <c16:uniqueId val="{00000000-5F43-C548-93A4-235E8F9DDE9C}"/>
            </c:ext>
          </c:extLst>
        </c:ser>
        <c:ser>
          <c:idx val="1"/>
          <c:order val="1"/>
          <c:tx>
            <c:strRef>
              <c:f>'Q4 FA'!$C$1:$C$2</c:f>
              <c:strCache>
                <c:ptCount val="1"/>
                <c:pt idx="0">
                  <c:v>Oct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FA'!$C$3:$C$36</c:f>
              <c:numCache>
                <c:formatCode>General</c:formatCode>
                <c:ptCount val="33"/>
                <c:pt idx="0">
                  <c:v>1</c:v>
                </c:pt>
                <c:pt idx="5">
                  <c:v>2</c:v>
                </c:pt>
                <c:pt idx="8">
                  <c:v>4</c:v>
                </c:pt>
                <c:pt idx="10">
                  <c:v>1</c:v>
                </c:pt>
                <c:pt idx="11">
                  <c:v>6</c:v>
                </c:pt>
                <c:pt idx="12">
                  <c:v>1</c:v>
                </c:pt>
                <c:pt idx="13">
                  <c:v>1</c:v>
                </c:pt>
                <c:pt idx="15">
                  <c:v>4</c:v>
                </c:pt>
                <c:pt idx="17">
                  <c:v>2</c:v>
                </c:pt>
                <c:pt idx="18">
                  <c:v>1</c:v>
                </c:pt>
                <c:pt idx="19">
                  <c:v>1</c:v>
                </c:pt>
                <c:pt idx="20">
                  <c:v>1</c:v>
                </c:pt>
                <c:pt idx="21">
                  <c:v>1</c:v>
                </c:pt>
                <c:pt idx="24">
                  <c:v>1</c:v>
                </c:pt>
                <c:pt idx="26">
                  <c:v>1</c:v>
                </c:pt>
                <c:pt idx="28">
                  <c:v>6</c:v>
                </c:pt>
                <c:pt idx="29">
                  <c:v>1</c:v>
                </c:pt>
                <c:pt idx="31">
                  <c:v>9</c:v>
                </c:pt>
              </c:numCache>
            </c:numRef>
          </c:val>
          <c:extLst>
            <c:ext xmlns:c16="http://schemas.microsoft.com/office/drawing/2014/chart" uri="{C3380CC4-5D6E-409C-BE32-E72D297353CC}">
              <c16:uniqueId val="{00000001-5F43-C548-93A4-235E8F9DDE9C}"/>
            </c:ext>
          </c:extLst>
        </c:ser>
        <c:ser>
          <c:idx val="2"/>
          <c:order val="2"/>
          <c:tx>
            <c:strRef>
              <c:f>'Q4 FA'!$D$1:$D$2</c:f>
              <c:strCache>
                <c:ptCount val="1"/>
                <c:pt idx="0">
                  <c:v>Nov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FA'!$D$3:$D$36</c:f>
              <c:numCache>
                <c:formatCode>General</c:formatCode>
                <c:ptCount val="33"/>
                <c:pt idx="0">
                  <c:v>1</c:v>
                </c:pt>
                <c:pt idx="1">
                  <c:v>1</c:v>
                </c:pt>
                <c:pt idx="2">
                  <c:v>6</c:v>
                </c:pt>
                <c:pt idx="3">
                  <c:v>1</c:v>
                </c:pt>
                <c:pt idx="4">
                  <c:v>1</c:v>
                </c:pt>
                <c:pt idx="5">
                  <c:v>2</c:v>
                </c:pt>
                <c:pt idx="6">
                  <c:v>1</c:v>
                </c:pt>
                <c:pt idx="7">
                  <c:v>1</c:v>
                </c:pt>
                <c:pt idx="8">
                  <c:v>1</c:v>
                </c:pt>
                <c:pt idx="11">
                  <c:v>4</c:v>
                </c:pt>
                <c:pt idx="12">
                  <c:v>3</c:v>
                </c:pt>
                <c:pt idx="14">
                  <c:v>1</c:v>
                </c:pt>
                <c:pt idx="15">
                  <c:v>2</c:v>
                </c:pt>
                <c:pt idx="18">
                  <c:v>1</c:v>
                </c:pt>
                <c:pt idx="19">
                  <c:v>1</c:v>
                </c:pt>
                <c:pt idx="20">
                  <c:v>1</c:v>
                </c:pt>
                <c:pt idx="22">
                  <c:v>1</c:v>
                </c:pt>
                <c:pt idx="24">
                  <c:v>1</c:v>
                </c:pt>
                <c:pt idx="28">
                  <c:v>2</c:v>
                </c:pt>
                <c:pt idx="31">
                  <c:v>5</c:v>
                </c:pt>
              </c:numCache>
            </c:numRef>
          </c:val>
          <c:extLst>
            <c:ext xmlns:c16="http://schemas.microsoft.com/office/drawing/2014/chart" uri="{C3380CC4-5D6E-409C-BE32-E72D297353CC}">
              <c16:uniqueId val="{00000002-5F43-C548-93A4-235E8F9DDE9C}"/>
            </c:ext>
          </c:extLst>
        </c:ser>
        <c:ser>
          <c:idx val="3"/>
          <c:order val="3"/>
          <c:tx>
            <c:strRef>
              <c:f>'Q4 FA'!$E$1:$E$2</c:f>
              <c:strCache>
                <c:ptCount val="1"/>
                <c:pt idx="0">
                  <c:v>Dec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FA'!$A$3:$A$36</c:f>
              <c:strCache>
                <c:ptCount val="33"/>
                <c:pt idx="0">
                  <c:v>Appentice Levy - Trust</c:v>
                </c:pt>
                <c:pt idx="1">
                  <c:v>Computer Hardware - Auc Pur</c:v>
                </c:pt>
                <c:pt idx="2">
                  <c:v>Continence Products</c:v>
                </c:pt>
                <c:pt idx="3">
                  <c:v>Contractual Clinical Service</c:v>
                </c:pt>
                <c:pt idx="4">
                  <c:v>Creditor Suspense</c:v>
                </c:pt>
                <c:pt idx="5">
                  <c:v>Drugs</c:v>
                </c:pt>
                <c:pt idx="6">
                  <c:v>Eat Equipment Purchase</c:v>
                </c:pt>
                <c:pt idx="7">
                  <c:v>Equipment Medical - Auc Pur</c:v>
                </c:pt>
                <c:pt idx="8">
                  <c:v>Estate Shared Service Contract</c:v>
                </c:pt>
                <c:pt idx="9">
                  <c:v>External Consultancy Delivery</c:v>
                </c:pt>
                <c:pt idx="10">
                  <c:v>Int Vat Refund / Payover</c:v>
                </c:pt>
                <c:pt idx="11">
                  <c:v>It Services Contract</c:v>
                </c:pt>
                <c:pt idx="12">
                  <c:v>Laboratory External Tests</c:v>
                </c:pt>
                <c:pt idx="13">
                  <c:v>Lease Buildings Insurance</c:v>
                </c:pt>
                <c:pt idx="14">
                  <c:v>Lease Car Ins Ppayment &lt; 1 Yr</c:v>
                </c:pt>
                <c:pt idx="15">
                  <c:v>Lease Liab&gt;1yr</c:v>
                </c:pt>
                <c:pt idx="16">
                  <c:v>Manager B9</c:v>
                </c:pt>
                <c:pt idx="17">
                  <c:v>Mobile Phones Purchases</c:v>
                </c:pt>
                <c:pt idx="18">
                  <c:v>National Insurance - Ees</c:v>
                </c:pt>
                <c:pt idx="19">
                  <c:v>National Insurance - Ers</c:v>
                </c:pt>
                <c:pt idx="20">
                  <c:v>Nhs Subcontracted Services</c:v>
                </c:pt>
                <c:pt idx="21">
                  <c:v>Nnhs Ifrs16 Leasecar Ppay&lt;1 Yr</c:v>
                </c:pt>
                <c:pt idx="22">
                  <c:v>Nursing Home Beds</c:v>
                </c:pt>
                <c:pt idx="23">
                  <c:v>Other Research Exp</c:v>
                </c:pt>
                <c:pt idx="24">
                  <c:v>Paye - Trust</c:v>
                </c:pt>
                <c:pt idx="25">
                  <c:v>Procurement Services Contract</c:v>
                </c:pt>
                <c:pt idx="26">
                  <c:v>Property Lease</c:v>
                </c:pt>
                <c:pt idx="27">
                  <c:v>Sal Sac Home Electronics</c:v>
                </c:pt>
                <c:pt idx="28">
                  <c:v>Service &amp; Fm Charge</c:v>
                </c:pt>
                <c:pt idx="29">
                  <c:v>Student Loan - Trust</c:v>
                </c:pt>
                <c:pt idx="30">
                  <c:v>Subscription Fees</c:v>
                </c:pt>
                <c:pt idx="31">
                  <c:v>Supply Chain Control&lt;1yr</c:v>
                </c:pt>
                <c:pt idx="32">
                  <c:v>(blank)</c:v>
                </c:pt>
              </c:strCache>
            </c:strRef>
          </c:cat>
          <c:val>
            <c:numRef>
              <c:f>'Q4 FA'!$E$3:$E$36</c:f>
              <c:numCache>
                <c:formatCode>General</c:formatCode>
                <c:ptCount val="33"/>
                <c:pt idx="0">
                  <c:v>1</c:v>
                </c:pt>
                <c:pt idx="1">
                  <c:v>1</c:v>
                </c:pt>
                <c:pt idx="2">
                  <c:v>1</c:v>
                </c:pt>
                <c:pt idx="5">
                  <c:v>2</c:v>
                </c:pt>
                <c:pt idx="6">
                  <c:v>1</c:v>
                </c:pt>
                <c:pt idx="7">
                  <c:v>1</c:v>
                </c:pt>
                <c:pt idx="8">
                  <c:v>2</c:v>
                </c:pt>
                <c:pt idx="9">
                  <c:v>1</c:v>
                </c:pt>
                <c:pt idx="11">
                  <c:v>1</c:v>
                </c:pt>
                <c:pt idx="13">
                  <c:v>1</c:v>
                </c:pt>
                <c:pt idx="16">
                  <c:v>1</c:v>
                </c:pt>
                <c:pt idx="18">
                  <c:v>1</c:v>
                </c:pt>
                <c:pt idx="19">
                  <c:v>1</c:v>
                </c:pt>
                <c:pt idx="23">
                  <c:v>1</c:v>
                </c:pt>
                <c:pt idx="24">
                  <c:v>1</c:v>
                </c:pt>
                <c:pt idx="25">
                  <c:v>2</c:v>
                </c:pt>
                <c:pt idx="27">
                  <c:v>1</c:v>
                </c:pt>
                <c:pt idx="30">
                  <c:v>1</c:v>
                </c:pt>
                <c:pt idx="31">
                  <c:v>4</c:v>
                </c:pt>
              </c:numCache>
            </c:numRef>
          </c:val>
          <c:extLst>
            <c:ext xmlns:c16="http://schemas.microsoft.com/office/drawing/2014/chart" uri="{C3380CC4-5D6E-409C-BE32-E72D297353CC}">
              <c16:uniqueId val="{00000003-5F43-C548-93A4-235E8F9DDE9C}"/>
            </c:ext>
          </c:extLst>
        </c:ser>
        <c:dLbls>
          <c:dLblPos val="outEnd"/>
          <c:showLegendKey val="0"/>
          <c:showVal val="1"/>
          <c:showCatName val="0"/>
          <c:showSerName val="0"/>
          <c:showPercent val="0"/>
          <c:showBubbleSize val="0"/>
        </c:dLbls>
        <c:gapWidth val="100"/>
        <c:overlap val="-24"/>
        <c:axId val="1647904063"/>
        <c:axId val="1647905791"/>
      </c:barChart>
      <c:catAx>
        <c:axId val="16479040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905791"/>
        <c:crosses val="autoZero"/>
        <c:auto val="1"/>
        <c:lblAlgn val="ctr"/>
        <c:lblOffset val="100"/>
        <c:noMultiLvlLbl val="0"/>
      </c:catAx>
      <c:valAx>
        <c:axId val="16479057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904063"/>
        <c:crosses val="autoZero"/>
        <c:crossBetween val="between"/>
      </c:valAx>
      <c:spPr>
        <a:noFill/>
        <a:ln>
          <a:noFill/>
        </a:ln>
        <a:effectLst/>
      </c:spPr>
    </c:plotArea>
    <c:legend>
      <c:legendPos val="r"/>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[df_novat.xlsx]Q1 FA!PivotTable9</c:name>
    <c:fmtId val="10"/>
  </c:pivotSource>
  <c:chart>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126541865350309E-2"/>
          <c:y val="1.4520535352701517E-2"/>
          <c:w val="0.85416599728632769"/>
          <c:h val="0.83856366065668952"/>
        </c:manualLayout>
      </c:layout>
      <c:barChart>
        <c:barDir val="col"/>
        <c:grouping val="clustered"/>
        <c:varyColors val="0"/>
        <c:ser>
          <c:idx val="0"/>
          <c:order val="0"/>
          <c:tx>
            <c:strRef>
              <c:f>'Q1 FA'!$B$1:$B$2</c:f>
              <c:strCache>
                <c:ptCount val="1"/>
                <c:pt idx="0">
                  <c:v>Jan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FA'!$B$3:$B$36</c:f>
              <c:numCache>
                <c:formatCode>General</c:formatCode>
                <c:ptCount val="33"/>
                <c:pt idx="0">
                  <c:v>1</c:v>
                </c:pt>
                <c:pt idx="2">
                  <c:v>1</c:v>
                </c:pt>
                <c:pt idx="4">
                  <c:v>2</c:v>
                </c:pt>
                <c:pt idx="7">
                  <c:v>1</c:v>
                </c:pt>
                <c:pt idx="11">
                  <c:v>3</c:v>
                </c:pt>
                <c:pt idx="12">
                  <c:v>1</c:v>
                </c:pt>
                <c:pt idx="14">
                  <c:v>1</c:v>
                </c:pt>
                <c:pt idx="16">
                  <c:v>1</c:v>
                </c:pt>
                <c:pt idx="17">
                  <c:v>1</c:v>
                </c:pt>
                <c:pt idx="18">
                  <c:v>1</c:v>
                </c:pt>
                <c:pt idx="19">
                  <c:v>2</c:v>
                </c:pt>
                <c:pt idx="24">
                  <c:v>1</c:v>
                </c:pt>
                <c:pt idx="25">
                  <c:v>2</c:v>
                </c:pt>
                <c:pt idx="28">
                  <c:v>1</c:v>
                </c:pt>
                <c:pt idx="29">
                  <c:v>3</c:v>
                </c:pt>
                <c:pt idx="30">
                  <c:v>3</c:v>
                </c:pt>
              </c:numCache>
            </c:numRef>
          </c:val>
          <c:extLst>
            <c:ext xmlns:c16="http://schemas.microsoft.com/office/drawing/2014/chart" uri="{C3380CC4-5D6E-409C-BE32-E72D297353CC}">
              <c16:uniqueId val="{00000000-9EE9-7649-A332-2DCB418B08A0}"/>
            </c:ext>
          </c:extLst>
        </c:ser>
        <c:ser>
          <c:idx val="1"/>
          <c:order val="1"/>
          <c:tx>
            <c:strRef>
              <c:f>'Q1 FA'!$C$1:$C$2</c:f>
              <c:strCache>
                <c:ptCount val="1"/>
                <c:pt idx="0">
                  <c:v>Feb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FA'!$C$3:$C$36</c:f>
              <c:numCache>
                <c:formatCode>General</c:formatCode>
                <c:ptCount val="33"/>
                <c:pt idx="0">
                  <c:v>1</c:v>
                </c:pt>
                <c:pt idx="1">
                  <c:v>1</c:v>
                </c:pt>
                <c:pt idx="2">
                  <c:v>2</c:v>
                </c:pt>
                <c:pt idx="4">
                  <c:v>6</c:v>
                </c:pt>
                <c:pt idx="5">
                  <c:v>1</c:v>
                </c:pt>
                <c:pt idx="7">
                  <c:v>1</c:v>
                </c:pt>
                <c:pt idx="9">
                  <c:v>1</c:v>
                </c:pt>
                <c:pt idx="11">
                  <c:v>1</c:v>
                </c:pt>
                <c:pt idx="12">
                  <c:v>1</c:v>
                </c:pt>
                <c:pt idx="14">
                  <c:v>2</c:v>
                </c:pt>
                <c:pt idx="17">
                  <c:v>1</c:v>
                </c:pt>
                <c:pt idx="18">
                  <c:v>1</c:v>
                </c:pt>
                <c:pt idx="19">
                  <c:v>2</c:v>
                </c:pt>
                <c:pt idx="21">
                  <c:v>1</c:v>
                </c:pt>
                <c:pt idx="22">
                  <c:v>1</c:v>
                </c:pt>
                <c:pt idx="23">
                  <c:v>2</c:v>
                </c:pt>
                <c:pt idx="24">
                  <c:v>1</c:v>
                </c:pt>
                <c:pt idx="27">
                  <c:v>1</c:v>
                </c:pt>
                <c:pt idx="30">
                  <c:v>5</c:v>
                </c:pt>
                <c:pt idx="31">
                  <c:v>3</c:v>
                </c:pt>
              </c:numCache>
            </c:numRef>
          </c:val>
          <c:extLst>
            <c:ext xmlns:c16="http://schemas.microsoft.com/office/drawing/2014/chart" uri="{C3380CC4-5D6E-409C-BE32-E72D297353CC}">
              <c16:uniqueId val="{00000001-9EE9-7649-A332-2DCB418B08A0}"/>
            </c:ext>
          </c:extLst>
        </c:ser>
        <c:ser>
          <c:idx val="2"/>
          <c:order val="2"/>
          <c:tx>
            <c:strRef>
              <c:f>'Q1 FA'!$D$1:$D$2</c:f>
              <c:strCache>
                <c:ptCount val="1"/>
                <c:pt idx="0">
                  <c:v>Mar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 FA'!$A$3:$A$36</c:f>
              <c:strCache>
                <c:ptCount val="33"/>
                <c:pt idx="0">
                  <c:v>Appentice Levy - Trust</c:v>
                </c:pt>
                <c:pt idx="1">
                  <c:v>Computer Hardware - Auc Pur</c:v>
                </c:pt>
                <c:pt idx="2">
                  <c:v>Computer Software/License</c:v>
                </c:pt>
                <c:pt idx="3">
                  <c:v>Director Of Operations</c:v>
                </c:pt>
                <c:pt idx="4">
                  <c:v>Drugs</c:v>
                </c:pt>
                <c:pt idx="5">
                  <c:v>Eat Equipment Purchase</c:v>
                </c:pt>
                <c:pt idx="6">
                  <c:v>Equipment Medical - Auc Pur</c:v>
                </c:pt>
                <c:pt idx="7">
                  <c:v>Estate Shared Service Contract</c:v>
                </c:pt>
                <c:pt idx="8">
                  <c:v>External Contracts</c:v>
                </c:pt>
                <c:pt idx="9">
                  <c:v>Financial Services Contract</c:v>
                </c:pt>
                <c:pt idx="10">
                  <c:v>Hart Service</c:v>
                </c:pt>
                <c:pt idx="11">
                  <c:v>It Services Contract</c:v>
                </c:pt>
                <c:pt idx="12">
                  <c:v>Laboratory External Tests</c:v>
                </c:pt>
                <c:pt idx="13">
                  <c:v>Lease Buildings Insurance</c:v>
                </c:pt>
                <c:pt idx="14">
                  <c:v>Lease Liab&gt;1yr</c:v>
                </c:pt>
                <c:pt idx="15">
                  <c:v>Losses And Compensation</c:v>
                </c:pt>
                <c:pt idx="16">
                  <c:v>Manager B9</c:v>
                </c:pt>
                <c:pt idx="17">
                  <c:v>National Insurance - Ees</c:v>
                </c:pt>
                <c:pt idx="18">
                  <c:v>National Insurance - Ers</c:v>
                </c:pt>
                <c:pt idx="19">
                  <c:v>Nhs Subcontracted Services</c:v>
                </c:pt>
                <c:pt idx="20">
                  <c:v>Nurse B8a</c:v>
                </c:pt>
                <c:pt idx="21">
                  <c:v>Nursing Home Beds</c:v>
                </c:pt>
                <c:pt idx="22">
                  <c:v>Patient Support Service</c:v>
                </c:pt>
                <c:pt idx="23">
                  <c:v>Patients Appliances Purchase</c:v>
                </c:pt>
                <c:pt idx="24">
                  <c:v>Paye - Trust</c:v>
                </c:pt>
                <c:pt idx="25">
                  <c:v>Phone Rental And Calls</c:v>
                </c:pt>
                <c:pt idx="26">
                  <c:v>Procurement Services Contract</c:v>
                </c:pt>
                <c:pt idx="27">
                  <c:v>Property Lease</c:v>
                </c:pt>
                <c:pt idx="28">
                  <c:v>Sal Sac Lease Cars</c:v>
                </c:pt>
                <c:pt idx="29">
                  <c:v>Service &amp; Fm Charge</c:v>
                </c:pt>
                <c:pt idx="30">
                  <c:v>Supply Chain Control&lt;1yr</c:v>
                </c:pt>
                <c:pt idx="31">
                  <c:v>Training Expenses</c:v>
                </c:pt>
                <c:pt idx="32">
                  <c:v>Website</c:v>
                </c:pt>
              </c:strCache>
            </c:strRef>
          </c:cat>
          <c:val>
            <c:numRef>
              <c:f>'Q1 FA'!$D$3:$D$36</c:f>
              <c:numCache>
                <c:formatCode>General</c:formatCode>
                <c:ptCount val="33"/>
                <c:pt idx="0">
                  <c:v>1</c:v>
                </c:pt>
                <c:pt idx="3">
                  <c:v>2</c:v>
                </c:pt>
                <c:pt idx="4">
                  <c:v>7</c:v>
                </c:pt>
                <c:pt idx="5">
                  <c:v>2</c:v>
                </c:pt>
                <c:pt idx="6">
                  <c:v>1</c:v>
                </c:pt>
                <c:pt idx="7">
                  <c:v>1</c:v>
                </c:pt>
                <c:pt idx="8">
                  <c:v>2</c:v>
                </c:pt>
                <c:pt idx="9">
                  <c:v>1</c:v>
                </c:pt>
                <c:pt idx="10">
                  <c:v>1</c:v>
                </c:pt>
                <c:pt idx="12">
                  <c:v>2</c:v>
                </c:pt>
                <c:pt idx="13">
                  <c:v>1</c:v>
                </c:pt>
                <c:pt idx="15">
                  <c:v>1</c:v>
                </c:pt>
                <c:pt idx="17">
                  <c:v>1</c:v>
                </c:pt>
                <c:pt idx="18">
                  <c:v>1</c:v>
                </c:pt>
                <c:pt idx="19">
                  <c:v>1</c:v>
                </c:pt>
                <c:pt idx="20">
                  <c:v>1</c:v>
                </c:pt>
                <c:pt idx="24">
                  <c:v>1</c:v>
                </c:pt>
                <c:pt idx="26">
                  <c:v>1</c:v>
                </c:pt>
                <c:pt idx="30">
                  <c:v>7</c:v>
                </c:pt>
                <c:pt idx="31">
                  <c:v>2</c:v>
                </c:pt>
                <c:pt idx="32">
                  <c:v>1</c:v>
                </c:pt>
              </c:numCache>
            </c:numRef>
          </c:val>
          <c:extLst>
            <c:ext xmlns:c16="http://schemas.microsoft.com/office/drawing/2014/chart" uri="{C3380CC4-5D6E-409C-BE32-E72D297353CC}">
              <c16:uniqueId val="{00000002-9EE9-7649-A332-2DCB418B08A0}"/>
            </c:ext>
          </c:extLst>
        </c:ser>
        <c:dLbls>
          <c:dLblPos val="outEnd"/>
          <c:showLegendKey val="0"/>
          <c:showVal val="1"/>
          <c:showCatName val="0"/>
          <c:showSerName val="0"/>
          <c:showPercent val="0"/>
          <c:showBubbleSize val="0"/>
        </c:dLbls>
        <c:gapWidth val="100"/>
        <c:overlap val="-24"/>
        <c:axId val="1652581279"/>
        <c:axId val="1652583007"/>
      </c:barChart>
      <c:catAx>
        <c:axId val="16525812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2583007"/>
        <c:crosses val="autoZero"/>
        <c:auto val="1"/>
        <c:lblAlgn val="ctr"/>
        <c:lblOffset val="100"/>
        <c:noMultiLvlLbl val="0"/>
      </c:catAx>
      <c:valAx>
        <c:axId val="16525830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2581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Suppliers based on percentage of total expense – TOP 10</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'Top10 - Suppliers'!$B$1</c:f>
              <c:strCache>
                <c:ptCount val="1"/>
                <c:pt idx="0">
                  <c:v>TotalAmount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CEA-6D47-BE75-017785C3A44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CEA-6D47-BE75-017785C3A44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CEA-6D47-BE75-017785C3A44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CEA-6D47-BE75-017785C3A44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CEA-6D47-BE75-017785C3A44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CEA-6D47-BE75-017785C3A44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CEA-6D47-BE75-017785C3A44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CEA-6D47-BE75-017785C3A44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CEA-6D47-BE75-017785C3A44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CEA-6D47-BE75-017785C3A443}"/>
              </c:ext>
            </c:extLst>
          </c:dPt>
          <c:dLbls>
            <c:dLbl>
              <c:idx val="9"/>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DCEA-6D47-BE75-017785C3A44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'Top10 - Suppliers'!$A$2:$A$11</c:f>
              <c:strCache>
                <c:ptCount val="10"/>
                <c:pt idx="0">
                  <c:v>Hm Revenue &amp; Customs</c:v>
                </c:pt>
                <c:pt idx="1">
                  <c:v>Nhs Property Services Ltd</c:v>
                </c:pt>
                <c:pt idx="2">
                  <c:v>Lincolnshire Co-Operative Limited- Pharmacy</c:v>
                </c:pt>
                <c:pt idx="3">
                  <c:v>Sccl - Nhs Supply Chain (Sales)</c:v>
                </c:pt>
                <c:pt idx="4">
                  <c:v>Essity Uk Ltd</c:v>
                </c:pt>
                <c:pt idx="5">
                  <c:v>The Phoenix Partnership (Leeds)</c:v>
                </c:pt>
                <c:pt idx="6">
                  <c:v>Lincolnshire County Council</c:v>
                </c:pt>
                <c:pt idx="7">
                  <c:v>Age Uk Lincoln &amp; South Lincolnshire</c:v>
                </c:pt>
                <c:pt idx="8">
                  <c:v>Kpmg Llp</c:v>
                </c:pt>
                <c:pt idx="9">
                  <c:v>Lincolnshire Partnership Nhs Trust</c:v>
                </c:pt>
              </c:strCache>
            </c:strRef>
          </c:cat>
          <c:val>
            <c:numRef>
              <c:f>'Top10 - Suppliers'!$B$2:$B$11</c:f>
              <c:numCache>
                <c:formatCode>General</c:formatCode>
                <c:ptCount val="10"/>
                <c:pt idx="0">
                  <c:v>21796765.170000002</c:v>
                </c:pt>
                <c:pt idx="1">
                  <c:v>7946332.6900000004</c:v>
                </c:pt>
                <c:pt idx="2">
                  <c:v>2715500.05</c:v>
                </c:pt>
                <c:pt idx="3">
                  <c:v>2708419.24</c:v>
                </c:pt>
                <c:pt idx="4">
                  <c:v>1784981.29</c:v>
                </c:pt>
                <c:pt idx="5">
                  <c:v>1556117.76</c:v>
                </c:pt>
                <c:pt idx="6">
                  <c:v>1350000</c:v>
                </c:pt>
                <c:pt idx="7">
                  <c:v>1313780</c:v>
                </c:pt>
                <c:pt idx="8">
                  <c:v>900000</c:v>
                </c:pt>
                <c:pt idx="9">
                  <c:v>731039.05</c:v>
                </c:pt>
              </c:numCache>
            </c:numRef>
          </c:val>
          <c:extLst>
            <c:ext xmlns:c16="http://schemas.microsoft.com/office/drawing/2014/chart" uri="{C3380CC4-5D6E-409C-BE32-E72D297353CC}">
              <c16:uniqueId val="{00000014-DCEA-6D47-BE75-017785C3A443}"/>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'Expense-Amount'!$E$1</c:f>
              <c:strCache>
                <c:ptCount val="1"/>
                <c:pt idx="0">
                  <c:v>TotalAmount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D05-0E42-862D-CE75259C772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D05-0E42-862D-CE75259C772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D05-0E42-862D-CE75259C772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D05-0E42-862D-CE75259C772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D05-0E42-862D-CE75259C772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D05-0E42-862D-CE75259C772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D05-0E42-862D-CE75259C7724}"/>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4D05-0E42-862D-CE75259C7724}"/>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4D05-0E42-862D-CE75259C7724}"/>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4D05-0E42-862D-CE75259C7724}"/>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4D05-0E42-862D-CE75259C7724}"/>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4D05-0E42-862D-CE75259C7724}"/>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4D05-0E42-862D-CE75259C7724}"/>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4D05-0E42-862D-CE75259C7724}"/>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4D05-0E42-862D-CE75259C7724}"/>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4D05-0E42-862D-CE75259C7724}"/>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4D05-0E42-862D-CE75259C7724}"/>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4D05-0E42-862D-CE75259C7724}"/>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4D05-0E42-862D-CE75259C7724}"/>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4D05-0E42-862D-CE75259C772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'Expense-Amount'!$D$2:$D$21</c:f>
              <c:strCache>
                <c:ptCount val="20"/>
                <c:pt idx="0">
                  <c:v>Lease Buildings Insurance</c:v>
                </c:pt>
                <c:pt idx="1">
                  <c:v>Equipment Medical - Auc Pur</c:v>
                </c:pt>
                <c:pt idx="2">
                  <c:v>Laboratory External Tests</c:v>
                </c:pt>
                <c:pt idx="3">
                  <c:v>Radiology Services</c:v>
                </c:pt>
                <c:pt idx="4">
                  <c:v>Paye - Trust</c:v>
                </c:pt>
                <c:pt idx="5">
                  <c:v>Appentice Levy - Trust</c:v>
                </c:pt>
                <c:pt idx="6">
                  <c:v>National Insurance - Ers</c:v>
                </c:pt>
                <c:pt idx="7">
                  <c:v>Service &amp; Fm Charge</c:v>
                </c:pt>
                <c:pt idx="8">
                  <c:v>National Insurance - Ees</c:v>
                </c:pt>
                <c:pt idx="9">
                  <c:v>Supply Chain Control&lt;1yr</c:v>
                </c:pt>
                <c:pt idx="10">
                  <c:v>It Services Contract</c:v>
                </c:pt>
                <c:pt idx="11">
                  <c:v>Membership Fees Education</c:v>
                </c:pt>
                <c:pt idx="12">
                  <c:v>Estate Shared Service Contract</c:v>
                </c:pt>
                <c:pt idx="13">
                  <c:v>Clinical Equipment</c:v>
                </c:pt>
                <c:pt idx="14">
                  <c:v>Nhs Subcontracted Services</c:v>
                </c:pt>
                <c:pt idx="15">
                  <c:v>Hart Service</c:v>
                </c:pt>
                <c:pt idx="16">
                  <c:v>Clinical Records System</c:v>
                </c:pt>
                <c:pt idx="17">
                  <c:v>Building Works - Auc Pur</c:v>
                </c:pt>
                <c:pt idx="18">
                  <c:v>Computer Hardware - Auc Pur</c:v>
                </c:pt>
                <c:pt idx="19">
                  <c:v>Drugs</c:v>
                </c:pt>
              </c:strCache>
            </c:strRef>
          </c:cat>
          <c:val>
            <c:numRef>
              <c:f>'Expense-Amount'!$E$2:$E$21</c:f>
              <c:numCache>
                <c:formatCode>General</c:formatCode>
                <c:ptCount val="20"/>
                <c:pt idx="0">
                  <c:v>358215</c:v>
                </c:pt>
                <c:pt idx="1">
                  <c:v>410340.24</c:v>
                </c:pt>
                <c:pt idx="2">
                  <c:v>639230.67000000004</c:v>
                </c:pt>
                <c:pt idx="3">
                  <c:v>38242.480000000003</c:v>
                </c:pt>
                <c:pt idx="4">
                  <c:v>8866034.5899999999</c:v>
                </c:pt>
                <c:pt idx="5">
                  <c:v>342050</c:v>
                </c:pt>
                <c:pt idx="6">
                  <c:v>7351560.2400000002</c:v>
                </c:pt>
                <c:pt idx="7">
                  <c:v>6001674.46</c:v>
                </c:pt>
                <c:pt idx="8">
                  <c:v>5201054.34</c:v>
                </c:pt>
                <c:pt idx="9">
                  <c:v>2701916.2600000002</c:v>
                </c:pt>
                <c:pt idx="10">
                  <c:v>2271028.34</c:v>
                </c:pt>
                <c:pt idx="11">
                  <c:v>78462</c:v>
                </c:pt>
                <c:pt idx="12">
                  <c:v>697859.05</c:v>
                </c:pt>
                <c:pt idx="13">
                  <c:v>60681.7</c:v>
                </c:pt>
                <c:pt idx="14">
                  <c:v>1022078</c:v>
                </c:pt>
                <c:pt idx="15">
                  <c:v>390500</c:v>
                </c:pt>
                <c:pt idx="16">
                  <c:v>778058.88</c:v>
                </c:pt>
                <c:pt idx="17">
                  <c:v>146957.58000000002</c:v>
                </c:pt>
                <c:pt idx="18">
                  <c:v>899176.98</c:v>
                </c:pt>
                <c:pt idx="19">
                  <c:v>3171778.43</c:v>
                </c:pt>
              </c:numCache>
            </c:numRef>
          </c:val>
          <c:extLst>
            <c:ext xmlns:c16="http://schemas.microsoft.com/office/drawing/2014/chart" uri="{C3380CC4-5D6E-409C-BE32-E72D297353CC}">
              <c16:uniqueId val="{00000028-4D05-0E42-862D-CE75259C7724}"/>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0.0142</cdr:x>
      <cdr:y>0.02199</cdr:y>
    </cdr:from>
    <cdr:to>
      <cdr:x>0.07101</cdr:x>
      <cdr:y>0.09238</cdr:y>
    </cdr:to>
    <cdr:sp macro="" textlink="">
      <cdr:nvSpPr>
        <cdr:cNvPr id="2" name="TextBox 1">
          <a:extLst xmlns:a="http://schemas.openxmlformats.org/drawingml/2006/main">
            <a:ext uri="{FF2B5EF4-FFF2-40B4-BE49-F238E27FC236}">
              <a16:creationId xmlns:a16="http://schemas.microsoft.com/office/drawing/2014/main" id="{D8045671-A308-974A-8539-4798E375385E}"/>
            </a:ext>
          </a:extLst>
        </cdr:cNvPr>
        <cdr:cNvSpPr txBox="1"/>
      </cdr:nvSpPr>
      <cdr:spPr>
        <a:xfrm xmlns:a="http://schemas.openxmlformats.org/drawingml/2006/main">
          <a:off x="228600" y="2857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u="sng" dirty="0"/>
            <a:t>Volume of Expense type based on total expense(£)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8B5412-4210-4582-AAEA-783BC4B72E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A32EBD0-783D-461C-8554-E7CD44543C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C9FBD-DAF2-494D-8994-A7A2F517014B}" type="datetime1">
              <a:rPr lang="en-GB" smtClean="0"/>
              <a:t>30/06/2024</a:t>
            </a:fld>
            <a:endParaRPr lang="en-GB"/>
          </a:p>
        </p:txBody>
      </p:sp>
      <p:sp>
        <p:nvSpPr>
          <p:cNvPr id="4" name="Footer Placeholder 3">
            <a:extLst>
              <a:ext uri="{FF2B5EF4-FFF2-40B4-BE49-F238E27FC236}">
                <a16:creationId xmlns:a16="http://schemas.microsoft.com/office/drawing/2014/main" id="{7776FDE4-32A2-4DFC-B192-6A65DC21E3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BAFDF7-F80F-4CC8-B5B1-17DB4AE40B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83AA8-76EF-40CA-A8CD-80A2E46DCA86}" type="slidenum">
              <a:rPr lang="en-GB" smtClean="0"/>
              <a:t>‹#›</a:t>
            </a:fld>
            <a:endParaRPr lang="en-GB"/>
          </a:p>
        </p:txBody>
      </p:sp>
    </p:spTree>
    <p:extLst>
      <p:ext uri="{BB962C8B-B14F-4D97-AF65-F5344CB8AC3E}">
        <p14:creationId xmlns:p14="http://schemas.microsoft.com/office/powerpoint/2010/main" val="280261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DC776-BA88-4870-A6EF-E2A267BA1D17}" type="datetime1">
              <a:rPr lang="en-GB" smtClean="0"/>
              <a:pPr/>
              <a:t>30/06/2024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21197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8988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54230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286358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90628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6649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374018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307210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227921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5</a:t>
            </a:fld>
            <a:endParaRPr lang="en-GB"/>
          </a:p>
        </p:txBody>
      </p:sp>
    </p:spTree>
    <p:extLst>
      <p:ext uri="{BB962C8B-B14F-4D97-AF65-F5344CB8AC3E}">
        <p14:creationId xmlns:p14="http://schemas.microsoft.com/office/powerpoint/2010/main" val="137339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59114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438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806091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08182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n-GB" noProof="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rtlCol="0"/>
          <a:lstStyle>
            <a:lvl1pPr marL="0" indent="0">
              <a:buNone/>
              <a:defRPr sz="1600"/>
            </a:lvl1pPr>
          </a:lstStyle>
          <a:p>
            <a:pPr lvl="0" rtl="0"/>
            <a:r>
              <a:rPr lang="en-GB" noProof="0"/>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rtlCol="0" anchor="b"/>
          <a:lstStyle>
            <a:lvl1pPr>
              <a:defRPr sz="6000"/>
            </a:lvl1pPr>
          </a:lstStyle>
          <a:p>
            <a:pPr rtl="0"/>
            <a:r>
              <a:rPr lang="en-GB" noProof="0"/>
              <a:t>Click to edit Master title style</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rtlCol="0"/>
          <a:lstStyle>
            <a:lvl1pPr>
              <a:buNone/>
              <a:defRPr sz="1800" b="1"/>
            </a:lvl1pPr>
          </a:lstStyle>
          <a:p>
            <a:pPr lvl="0" rtl="0"/>
            <a:r>
              <a:rPr lang="en-GB" noProof="0"/>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rtlCol="0"/>
          <a:lstStyle>
            <a:lvl1pPr>
              <a:buNone/>
              <a:defRPr sz="1800" b="1"/>
            </a:lvl1pPr>
          </a:lstStyle>
          <a:p>
            <a:pPr lvl="0" rtl="0"/>
            <a:r>
              <a:rPr lang="en-GB" noProof="0"/>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n-GB" noProof="0"/>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rtlCol="0"/>
          <a:lstStyle>
            <a:lvl1pPr>
              <a:buNone/>
              <a:defRPr sz="1800" b="1">
                <a:latin typeface="+mj-lt"/>
              </a:defRPr>
            </a:lvl1pPr>
          </a:lstStyle>
          <a:p>
            <a:pPr lvl="0" rtl="0"/>
            <a:r>
              <a:rPr lang="en-GB" noProof="0"/>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rtlCol="0"/>
          <a:lstStyle>
            <a:lvl1pPr>
              <a:buNone/>
              <a:defRPr sz="1800"/>
            </a:lvl1pPr>
          </a:lstStyle>
          <a:p>
            <a:pPr lvl="0" rtl="0"/>
            <a:r>
              <a:rPr lang="en-GB" noProof="0"/>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rtlCol="0"/>
          <a:lstStyle>
            <a:lvl1pPr>
              <a:buNone/>
              <a:defRPr sz="1800"/>
            </a:lvl1pPr>
          </a:lstStyle>
          <a:p>
            <a:pPr lvl="0" rtl="0"/>
            <a:r>
              <a:rPr lang="en-GB" noProof="0"/>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rtlCol="0"/>
          <a:lstStyle/>
          <a:p>
            <a:pPr rtl="0"/>
            <a:r>
              <a:rPr lang="en-GB" noProof="0"/>
              <a:t>September 3, 20XX </a:t>
            </a:r>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rtlCol="0"/>
          <a:lstStyle/>
          <a:p>
            <a:pPr rtl="0"/>
            <a:r>
              <a:rPr lang="en-GB" noProof="0">
                <a:solidFill>
                  <a:schemeClr val="bg1"/>
                </a:solidFill>
              </a:rPr>
              <a:t>Annual Review</a:t>
            </a: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rtlCol="0" anchor="b"/>
          <a:lstStyle/>
          <a:p>
            <a:pPr rtl="0"/>
            <a:r>
              <a:rPr lang="en-GB" noProof="0"/>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rtlCol="0"/>
          <a:lstStyle/>
          <a:p>
            <a:pPr rtl="0"/>
            <a:r>
              <a:rPr lang="en-GB" noProof="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rtlCol="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rtl="0"/>
            <a:r>
              <a:rPr lang="en-GB" noProof="0"/>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rtlCol="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rtlCol="0"/>
          <a:lstStyle/>
          <a:p>
            <a:pPr rtl="0"/>
            <a:r>
              <a:rPr lang="en-GB" noProof="0"/>
              <a:t>September 3, 20XX </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rtlCol="0" anchor="b"/>
          <a:lstStyle/>
          <a:p>
            <a:pPr rtl="0"/>
            <a:r>
              <a:rPr lang="en-GB" noProof="0"/>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rtlCol="0"/>
          <a:lstStyle/>
          <a:p>
            <a:pPr rtl="0"/>
            <a:r>
              <a:rPr lang="en-GB" noProof="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rtlCol="0"/>
          <a:lstStyle/>
          <a:p>
            <a:pPr rtl="0"/>
            <a:r>
              <a:rPr lang="en-GB" noProof="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rtlCol="0"/>
          <a:lstStyle/>
          <a:p>
            <a:pPr rtl="0"/>
            <a:r>
              <a:rPr lang="en-GB" noProof="0"/>
              <a:t>September 3, 20XX </a:t>
            </a:r>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rtlCol="0"/>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n-GB" noProof="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rtlCol="0"/>
          <a:lstStyle/>
          <a:p>
            <a:pPr rtl="0"/>
            <a:r>
              <a:rPr lang="en-GB" noProof="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rtlCol="0" anchor="b"/>
          <a:lstStyle/>
          <a:p>
            <a:pPr rtl="0"/>
            <a:r>
              <a:rPr lang="en-GB" noProof="0"/>
              <a:t>Click to edit Master title style</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n-GB" noProof="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rtlCol="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rtlCol="0"/>
          <a:lstStyle>
            <a:lvl1pPr>
              <a:defRPr sz="20000"/>
            </a:lvl1pPr>
          </a:lstStyle>
          <a:p>
            <a:pPr rtl="0"/>
            <a:r>
              <a:rPr lang="en-GB" noProof="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rtlCol="0"/>
          <a:lstStyle/>
          <a:p>
            <a:pPr rtl="0"/>
            <a:r>
              <a:rPr lang="en-GB" noProof="0"/>
              <a:t>September 3, 20XX </a:t>
            </a:r>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rtlCol="0"/>
          <a:lstStyle/>
          <a:p>
            <a:pPr rtl="0"/>
            <a:r>
              <a:rPr lang="en-GB" noProof="0">
                <a:solidFill>
                  <a:schemeClr val="bg1"/>
                </a:solidFill>
              </a:rPr>
              <a:t>Annual Review</a:t>
            </a: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n-GB" noProof="0"/>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rtlCol="0"/>
          <a:lstStyle>
            <a:lvl1pPr>
              <a:defRPr sz="2000"/>
            </a:lvl1pPr>
          </a:lstStyle>
          <a:p>
            <a:pPr rtl="0"/>
            <a:r>
              <a:rPr lang="en-GB" noProof="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rtlCol="0"/>
          <a:lstStyle>
            <a:lvl1pPr>
              <a:defRPr sz="2000"/>
            </a:lvl1pPr>
          </a:lstStyle>
          <a:p>
            <a:pPr rtl="0"/>
            <a:r>
              <a:rPr lang="en-GB" noProof="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rtlCol="0"/>
          <a:lstStyle>
            <a:lvl1pPr>
              <a:defRPr sz="2000"/>
            </a:lvl1pPr>
          </a:lstStyle>
          <a:p>
            <a:pPr rtl="0"/>
            <a:r>
              <a:rPr lang="en-GB" noProof="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rtlCol="0"/>
          <a:lstStyle>
            <a:lvl1pPr>
              <a:defRPr sz="2000"/>
            </a:lvl1pPr>
          </a:lstStyle>
          <a:p>
            <a:pPr rtl="0"/>
            <a:r>
              <a:rPr lang="en-GB" noProof="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rtlCol="0"/>
          <a:lstStyle/>
          <a:p>
            <a:pPr rtl="0"/>
            <a:r>
              <a:rPr lang="en-GB" noProof="0"/>
              <a:t>September 3, 20XX </a:t>
            </a:r>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rtlCol="0"/>
          <a:lstStyle/>
          <a:p>
            <a:pPr rtl="0"/>
            <a:r>
              <a:rPr lang="en-GB" noProof="0">
                <a:solidFill>
                  <a:schemeClr val="bg1"/>
                </a:solidFill>
              </a:rPr>
              <a:t>Annual Review</a:t>
            </a: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rtlCol="0" anchor="b"/>
          <a:lstStyle/>
          <a:p>
            <a:pPr rtl="0"/>
            <a:r>
              <a:rPr lang="en-GB" noProof="0"/>
              <a:t>Click to edit Master title style</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rtlCol="0"/>
          <a:lstStyle>
            <a:lvl1pPr>
              <a:buNone/>
              <a:defRPr sz="1800" b="1"/>
            </a:lvl1pPr>
          </a:lstStyle>
          <a:p>
            <a:pPr lvl="0" rtl="0"/>
            <a:r>
              <a:rPr lang="en-GB" noProof="0"/>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n-GB" noProof="0"/>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rtlCol="0"/>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rtlCol="0"/>
          <a:lstStyle/>
          <a:p>
            <a:pPr rtl="0"/>
            <a:r>
              <a:rPr lang="en-GB" noProof="0"/>
              <a:t>September 3, 20XX </a:t>
            </a:r>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rtlCol="0"/>
          <a:lstStyle/>
          <a:p>
            <a:pPr rtl="0"/>
            <a:r>
              <a:rPr lang="en-GB" noProof="0">
                <a:solidFill>
                  <a:schemeClr val="bg1"/>
                </a:solidFill>
              </a:rPr>
              <a:t>Annual Review</a:t>
            </a: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rtlCol="0"/>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pPr rtl="0"/>
            <a:r>
              <a:rPr lang="en-GB" noProof="0" dirty="0"/>
              <a:t>September 3, 20XX </a:t>
            </a:r>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pPr rtl="0"/>
            <a:r>
              <a:rPr lang="en-GB" noProof="0">
                <a:solidFill>
                  <a:schemeClr val="bg1"/>
                </a:solidFill>
              </a:rPr>
              <a:t>Annual Review</a:t>
            </a: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pPr rtl="0"/>
            <a:fld id="{7782931A-7D25-4B4B-9464-57AE418934A3}" type="slidenum">
              <a:rPr lang="en-GB" noProof="0" smtClean="0"/>
              <a:pPr/>
              <a:t>‹#›</a:t>
            </a:fld>
            <a:endParaRPr lang="en-GB" noProof="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4D8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76313" y="1656344"/>
            <a:ext cx="9433779" cy="2113466"/>
          </a:xfrm>
        </p:spPr>
        <p:txBody>
          <a:bodyPr rtlCol="0"/>
          <a:lstStyle/>
          <a:p>
            <a:pPr rtl="0"/>
            <a:r>
              <a:rPr lang="en-GB" dirty="0"/>
              <a:t>Report On LCHS Expenditure (2022 - 2023)</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rtlCol="0"/>
          <a:lstStyle/>
          <a:p>
            <a:r>
              <a:rPr lang="en-GB" dirty="0"/>
              <a:t>Data Analyst: Jordan A. </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3 of 2022</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36641" y="2479017"/>
            <a:ext cx="4868860" cy="532219"/>
          </a:xfrm>
        </p:spPr>
        <p:txBody>
          <a:bodyPr rtlCol="0"/>
          <a:lstStyle/>
          <a:p>
            <a:pPr rtl="0"/>
            <a:r>
              <a:rPr lang="en-GB" dirty="0"/>
              <a:t>Minimal decrease in Total expenditure by 9.86% in this period </a:t>
            </a:r>
          </a:p>
          <a:p>
            <a:r>
              <a:rPr lang="en-GB" dirty="0"/>
              <a:t>A fall in total expenditure for quarter 3, total expenditure for each quarter fell from £13.2m (Q2) to £8.9m, similar to Q2, </a:t>
            </a:r>
            <a:r>
              <a:rPr lang="en-GB" dirty="0">
                <a:solidFill>
                  <a:srgbClr val="FF0000"/>
                </a:solidFill>
              </a:rPr>
              <a:t>supply chain, drugs and service/Fm charge, covered a huge part of the expenses.</a:t>
            </a:r>
            <a:endParaRPr lang="en-GB" dirty="0"/>
          </a:p>
          <a:p>
            <a:pPr rtl="0"/>
            <a:endParaRPr lang="en-GB" dirty="0"/>
          </a:p>
          <a:p>
            <a:pPr rtl="0"/>
            <a:r>
              <a:rPr lang="en-GB" dirty="0"/>
              <a:t>The building of the new community ward was built in order to provide a better work environment for the workers and more healthcare wards for residents in Lincolnshire.</a:t>
            </a:r>
          </a:p>
          <a:p>
            <a:pPr marL="0" indent="0" rtl="0">
              <a:buNone/>
            </a:pPr>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096000" y="2479017"/>
            <a:ext cx="4868860" cy="1207132"/>
          </a:xfrm>
        </p:spPr>
        <p:txBody>
          <a:bodyPr rtlCol="0"/>
          <a:lstStyle/>
          <a:p>
            <a:pPr rtl="0"/>
            <a:r>
              <a:rPr lang="en-GB" dirty="0"/>
              <a:t>Corresponding to Q2, leading causes of these expense types, was expense on LCHS facilitating their vaccination centre. The building of the community ward in Gainsborough, contributed to £3.5m of the whole expenditure, as well LCHS contribution to a vaccination program.</a:t>
            </a:r>
          </a:p>
          <a:p>
            <a:pPr marL="0" indent="0" rtl="0">
              <a:buNone/>
            </a:pPr>
            <a:endParaRPr lang="en-GB" dirty="0"/>
          </a:p>
          <a:p>
            <a:pPr marL="0" indent="0" rtl="0">
              <a:buNone/>
            </a:pPr>
            <a:endParaRPr lang="en-GB" dirty="0"/>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10</a:t>
            </a:fld>
            <a:endParaRPr lang="en-GB"/>
          </a:p>
        </p:txBody>
      </p:sp>
    </p:spTree>
    <p:extLst>
      <p:ext uri="{BB962C8B-B14F-4D97-AF65-F5344CB8AC3E}">
        <p14:creationId xmlns:p14="http://schemas.microsoft.com/office/powerpoint/2010/main" val="391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5F0AE-195F-6FB4-1541-76961EE66A51}"/>
              </a:ext>
            </a:extLst>
          </p:cNvPr>
          <p:cNvSpPr>
            <a:spLocks noGrp="1"/>
          </p:cNvSpPr>
          <p:nvPr>
            <p:ph type="title"/>
          </p:nvPr>
        </p:nvSpPr>
        <p:spPr/>
        <p:txBody>
          <a:bodyPr/>
          <a:lstStyle/>
          <a:p>
            <a:r>
              <a:rPr lang="en-US" dirty="0"/>
              <a:t>Q4 - 2022</a:t>
            </a:r>
          </a:p>
        </p:txBody>
      </p:sp>
      <p:sp>
        <p:nvSpPr>
          <p:cNvPr id="9" name="Slide Number Placeholder 8">
            <a:extLst>
              <a:ext uri="{FF2B5EF4-FFF2-40B4-BE49-F238E27FC236}">
                <a16:creationId xmlns:a16="http://schemas.microsoft.com/office/drawing/2014/main" id="{1D1D7F58-3497-3D09-396E-4DC3C9825ECA}"/>
              </a:ext>
            </a:extLst>
          </p:cNvPr>
          <p:cNvSpPr>
            <a:spLocks noGrp="1"/>
          </p:cNvSpPr>
          <p:nvPr>
            <p:ph type="sldNum" sz="quarter" idx="21"/>
          </p:nvPr>
        </p:nvSpPr>
        <p:spPr/>
        <p:txBody>
          <a:bodyPr/>
          <a:lstStyle/>
          <a:p>
            <a:pPr rtl="0"/>
            <a:fld id="{7782931A-7D25-4B4B-9464-57AE418934A3}" type="slidenum">
              <a:rPr lang="en-GB" noProof="0" smtClean="0"/>
              <a:pPr rtl="0"/>
              <a:t>11</a:t>
            </a:fld>
            <a:endParaRPr lang="en-GB" noProof="0"/>
          </a:p>
        </p:txBody>
      </p:sp>
      <p:graphicFrame>
        <p:nvGraphicFramePr>
          <p:cNvPr id="11" name="Chart 10">
            <a:extLst>
              <a:ext uri="{FF2B5EF4-FFF2-40B4-BE49-F238E27FC236}">
                <a16:creationId xmlns:a16="http://schemas.microsoft.com/office/drawing/2014/main" id="{EA2161D4-4F03-805A-5C5E-A21A108AD896}"/>
              </a:ext>
            </a:extLst>
          </p:cNvPr>
          <p:cNvGraphicFramePr>
            <a:graphicFrameLocks/>
          </p:cNvGraphicFramePr>
          <p:nvPr>
            <p:extLst>
              <p:ext uri="{D42A27DB-BD31-4B8C-83A1-F6EECF244321}">
                <p14:modId xmlns:p14="http://schemas.microsoft.com/office/powerpoint/2010/main" val="2099486477"/>
              </p:ext>
            </p:extLst>
          </p:nvPr>
        </p:nvGraphicFramePr>
        <p:xfrm>
          <a:off x="0" y="1913036"/>
          <a:ext cx="12191999" cy="4944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934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4 of 2023</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327794"/>
            <a:ext cx="4868860" cy="1942138"/>
          </a:xfrm>
        </p:spPr>
        <p:txBody>
          <a:bodyPr rtlCol="0"/>
          <a:lstStyle/>
          <a:p>
            <a:pPr rtl="0"/>
            <a:r>
              <a:rPr lang="en-GB" dirty="0"/>
              <a:t>Total expenditure rose by 6.78%, then fell by -51.59%.</a:t>
            </a:r>
          </a:p>
          <a:p>
            <a:pPr rtl="0"/>
            <a:r>
              <a:rPr lang="en-GB" dirty="0"/>
              <a:t>There was a gradual fall in LCHS’ expenditure count, falling from 44 to 37 to 25. With a change in one of the type of expense contributing majorly to the total expenditure, which were Supply chain control, Service &amp; Fm charge, and IT services contract.</a:t>
            </a:r>
          </a:p>
          <a:p>
            <a:pPr rtl="0"/>
            <a:r>
              <a:rPr lang="en-GB" dirty="0"/>
              <a:t>The sudden increase in the count of expense made on IT services contract, was due to the partnership project with north Kesteven District council, to provide technologies like iPad to local residents above 60 years old with little to no experience, to help show/remind them how to use these technologies.</a:t>
            </a:r>
          </a:p>
          <a:p>
            <a:pPr rtl="0"/>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286501" y="2185211"/>
            <a:ext cx="4868860" cy="465225"/>
          </a:xfrm>
        </p:spPr>
        <p:txBody>
          <a:bodyPr rtlCol="0"/>
          <a:lstStyle/>
          <a:p>
            <a:pPr rtl="0"/>
            <a:r>
              <a:rPr lang="en-GB" dirty="0"/>
              <a:t>noticeably, from the data there recorded a fall in the volume of expense on drugs.</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12</a:t>
            </a:fld>
            <a:endParaRPr lang="en-GB"/>
          </a:p>
        </p:txBody>
      </p:sp>
    </p:spTree>
    <p:extLst>
      <p:ext uri="{BB962C8B-B14F-4D97-AF65-F5344CB8AC3E}">
        <p14:creationId xmlns:p14="http://schemas.microsoft.com/office/powerpoint/2010/main" val="228817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DD72F8-121E-EA95-C2C3-80B82C73FDDD}"/>
              </a:ext>
            </a:extLst>
          </p:cNvPr>
          <p:cNvSpPr>
            <a:spLocks noGrp="1"/>
          </p:cNvSpPr>
          <p:nvPr>
            <p:ph type="title"/>
          </p:nvPr>
        </p:nvSpPr>
        <p:spPr/>
        <p:txBody>
          <a:bodyPr/>
          <a:lstStyle/>
          <a:p>
            <a:r>
              <a:rPr lang="en-US" dirty="0"/>
              <a:t>Q1 - 2023</a:t>
            </a:r>
          </a:p>
        </p:txBody>
      </p:sp>
      <p:sp>
        <p:nvSpPr>
          <p:cNvPr id="9" name="Slide Number Placeholder 8">
            <a:extLst>
              <a:ext uri="{FF2B5EF4-FFF2-40B4-BE49-F238E27FC236}">
                <a16:creationId xmlns:a16="http://schemas.microsoft.com/office/drawing/2014/main" id="{EA260AF6-4284-D632-CFED-93BA8B86E065}"/>
              </a:ext>
            </a:extLst>
          </p:cNvPr>
          <p:cNvSpPr>
            <a:spLocks noGrp="1"/>
          </p:cNvSpPr>
          <p:nvPr>
            <p:ph type="sldNum" sz="quarter" idx="21"/>
          </p:nvPr>
        </p:nvSpPr>
        <p:spPr/>
        <p:txBody>
          <a:bodyPr/>
          <a:lstStyle/>
          <a:p>
            <a:pPr rtl="0"/>
            <a:fld id="{7782931A-7D25-4B4B-9464-57AE418934A3}" type="slidenum">
              <a:rPr lang="en-GB" noProof="0" smtClean="0"/>
              <a:pPr rtl="0"/>
              <a:t>13</a:t>
            </a:fld>
            <a:endParaRPr lang="en-GB" noProof="0"/>
          </a:p>
        </p:txBody>
      </p:sp>
      <p:graphicFrame>
        <p:nvGraphicFramePr>
          <p:cNvPr id="10" name="Chart 9">
            <a:extLst>
              <a:ext uri="{FF2B5EF4-FFF2-40B4-BE49-F238E27FC236}">
                <a16:creationId xmlns:a16="http://schemas.microsoft.com/office/drawing/2014/main" id="{2FA80C65-A96C-1DBB-B13E-9449E38B043B}"/>
              </a:ext>
            </a:extLst>
          </p:cNvPr>
          <p:cNvGraphicFramePr>
            <a:graphicFrameLocks/>
          </p:cNvGraphicFramePr>
          <p:nvPr>
            <p:extLst>
              <p:ext uri="{D42A27DB-BD31-4B8C-83A1-F6EECF244321}">
                <p14:modId xmlns:p14="http://schemas.microsoft.com/office/powerpoint/2010/main" val="3054305139"/>
              </p:ext>
            </p:extLst>
          </p:nvPr>
        </p:nvGraphicFramePr>
        <p:xfrm>
          <a:off x="1" y="1908313"/>
          <a:ext cx="12192000" cy="4949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66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1 of 2023</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1028700" y="1936911"/>
            <a:ext cx="1394087" cy="284956"/>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327793"/>
            <a:ext cx="4868860" cy="3964541"/>
          </a:xfrm>
        </p:spPr>
        <p:txBody>
          <a:bodyPr rtlCol="0"/>
          <a:lstStyle/>
          <a:p>
            <a:pPr rtl="0"/>
            <a:r>
              <a:rPr lang="en-GB" dirty="0"/>
              <a:t>Total expenditure saw a steady rise by 20.05% throughout the period of quarter 1, there was also a fall in total expenditure by quarters from the last quarter. </a:t>
            </a:r>
          </a:p>
          <a:p>
            <a:r>
              <a:rPr lang="en-GB" dirty="0"/>
              <a:t>No sight of significant rise or fall in LCHS’ expenditure count in this quarter like the previous quarter , going from 25 to 35 to 38. With only two type of expense, both having a count of 15, contributing majorly to the total expenditure, which were Supply chain control and drugs. This quarter showed that LCHS had the a better record on the amount of expenditure</a:t>
            </a:r>
          </a:p>
          <a:p>
            <a:pPr marL="0" indent="0" rtl="0">
              <a:buNone/>
            </a:pPr>
            <a:endParaRPr lang="en-GB" dirty="0"/>
          </a:p>
          <a:p>
            <a:pPr marL="0" indent="0" rtl="0">
              <a:buNone/>
            </a:pPr>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096000" y="2327793"/>
            <a:ext cx="4868860" cy="1942138"/>
          </a:xfrm>
        </p:spPr>
        <p:txBody>
          <a:bodyPr rtlCol="0"/>
          <a:lstStyle/>
          <a:p>
            <a:r>
              <a:rPr lang="en-GB" dirty="0"/>
              <a:t>The sudden increase in the count of expense made on IT services contract, was due to the partnership project with north Kesteven District council, to provide technologies like iPad to local residents above 60 years old with little to no experience, to help show/remind them how to use these technologies.</a:t>
            </a:r>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a:xfrm>
            <a:off x="9830818" y="6292334"/>
            <a:ext cx="1522982" cy="182880"/>
          </a:xfrm>
        </p:spPr>
        <p:txBody>
          <a:bodyPr rtlCol="0"/>
          <a:lstStyle/>
          <a:p>
            <a:pPr rtl="0"/>
            <a:r>
              <a:rPr lang="en-GB" dirty="0"/>
              <a:t> </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14</a:t>
            </a:fld>
            <a:endParaRPr lang="en-GB"/>
          </a:p>
        </p:txBody>
      </p:sp>
    </p:spTree>
    <p:extLst>
      <p:ext uri="{BB962C8B-B14F-4D97-AF65-F5344CB8AC3E}">
        <p14:creationId xmlns:p14="http://schemas.microsoft.com/office/powerpoint/2010/main" val="294942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1E32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endParaRPr lang="en-GB" dirty="0"/>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rtlCol="0"/>
          <a:lstStyle/>
          <a:p>
            <a:pPr marL="0" indent="0" rtl="0">
              <a:lnSpc>
                <a:spcPct val="100000"/>
              </a:lnSpc>
            </a:pPr>
            <a:endParaRPr lang="en-GB" dirty="0"/>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rtlCol="0"/>
          <a:lstStyle/>
          <a:p>
            <a:pPr rtl="0"/>
            <a:endParaRPr lang="en-GB" dirty="0"/>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rtlCol="0"/>
          <a:lstStyle/>
          <a:p>
            <a:pPr rtl="0"/>
            <a:r>
              <a:rPr lang="en-GB"/>
              <a:t>September 3, 20XX </a:t>
            </a:r>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rtlCol="0"/>
          <a:lstStyle/>
          <a:p>
            <a:pPr rtl="0"/>
            <a:r>
              <a:rPr lang="en-GB">
                <a:solidFill>
                  <a:schemeClr val="bg1"/>
                </a:solidFill>
              </a:rPr>
              <a:t>Annual Review</a:t>
            </a: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15</a:t>
            </a:fld>
            <a:endParaRPr lang="en-GB"/>
          </a:p>
        </p:txBody>
      </p:sp>
      <p:graphicFrame>
        <p:nvGraphicFramePr>
          <p:cNvPr id="12" name="Chart 11">
            <a:extLst>
              <a:ext uri="{FF2B5EF4-FFF2-40B4-BE49-F238E27FC236}">
                <a16:creationId xmlns:a16="http://schemas.microsoft.com/office/drawing/2014/main" id="{9FD3A000-3C98-DDF0-ACF0-FE488810A798}"/>
              </a:ext>
            </a:extLst>
          </p:cNvPr>
          <p:cNvGraphicFramePr>
            <a:graphicFrameLocks/>
          </p:cNvGraphicFramePr>
          <p:nvPr>
            <p:extLst>
              <p:ext uri="{D42A27DB-BD31-4B8C-83A1-F6EECF244321}">
                <p14:modId xmlns:p14="http://schemas.microsoft.com/office/powerpoint/2010/main" val="1638425315"/>
              </p:ext>
            </p:extLst>
          </p:nvPr>
        </p:nvGraphicFramePr>
        <p:xfrm>
          <a:off x="-2281714" y="-2489308"/>
          <a:ext cx="16755428" cy="12259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679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65A8-3D33-4AB8-D453-26E417C49D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CD4BA3-37F7-1F68-CEA9-7354F6C6C62E}"/>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D6A7236C-EC9C-8533-D823-4B54BC891521}"/>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F95E51A-33DD-0E33-404E-B9899E6C5DC8}"/>
              </a:ext>
            </a:extLst>
          </p:cNvPr>
          <p:cNvSpPr>
            <a:spLocks noGrp="1"/>
          </p:cNvSpPr>
          <p:nvPr>
            <p:ph type="dt" sz="half" idx="12"/>
          </p:nvPr>
        </p:nvSpPr>
        <p:spPr/>
        <p:txBody>
          <a:bodyPr/>
          <a:lstStyle/>
          <a:p>
            <a:pPr rtl="0"/>
            <a:r>
              <a:rPr lang="en-GB" noProof="0"/>
              <a:t>September 3, 20XX </a:t>
            </a:r>
          </a:p>
        </p:txBody>
      </p:sp>
      <p:sp>
        <p:nvSpPr>
          <p:cNvPr id="6" name="Footer Placeholder 5">
            <a:extLst>
              <a:ext uri="{FF2B5EF4-FFF2-40B4-BE49-F238E27FC236}">
                <a16:creationId xmlns:a16="http://schemas.microsoft.com/office/drawing/2014/main" id="{FF76C157-5C0D-6B80-014A-815AA2C0007A}"/>
              </a:ext>
            </a:extLst>
          </p:cNvPr>
          <p:cNvSpPr>
            <a:spLocks noGrp="1"/>
          </p:cNvSpPr>
          <p:nvPr>
            <p:ph type="ftr" sz="quarter" idx="13"/>
          </p:nvPr>
        </p:nvSpPr>
        <p:spPr/>
        <p:txBody>
          <a:bodyPr/>
          <a:lstStyle/>
          <a:p>
            <a:pPr rtl="0"/>
            <a:r>
              <a:rPr lang="en-GB" noProof="0">
                <a:solidFill>
                  <a:schemeClr val="bg1"/>
                </a:solidFill>
              </a:rPr>
              <a:t>Annual Review</a:t>
            </a:r>
          </a:p>
        </p:txBody>
      </p:sp>
      <p:sp>
        <p:nvSpPr>
          <p:cNvPr id="7" name="Slide Number Placeholder 6">
            <a:extLst>
              <a:ext uri="{FF2B5EF4-FFF2-40B4-BE49-F238E27FC236}">
                <a16:creationId xmlns:a16="http://schemas.microsoft.com/office/drawing/2014/main" id="{FCFDE023-A403-5B2D-B75F-A3A1969A4B11}"/>
              </a:ext>
            </a:extLst>
          </p:cNvPr>
          <p:cNvSpPr>
            <a:spLocks noGrp="1"/>
          </p:cNvSpPr>
          <p:nvPr>
            <p:ph type="sldNum" sz="quarter" idx="14"/>
          </p:nvPr>
        </p:nvSpPr>
        <p:spPr/>
        <p:txBody>
          <a:bodyPr/>
          <a:lstStyle/>
          <a:p>
            <a:pPr rtl="0"/>
            <a:fld id="{7782931A-7D25-4B4B-9464-57AE418934A3}" type="slidenum">
              <a:rPr lang="en-GB" noProof="0" smtClean="0"/>
              <a:pPr rtl="0"/>
              <a:t>16</a:t>
            </a:fld>
            <a:endParaRPr lang="en-GB" noProof="0"/>
          </a:p>
        </p:txBody>
      </p:sp>
      <p:graphicFrame>
        <p:nvGraphicFramePr>
          <p:cNvPr id="8" name="Chart 7">
            <a:extLst>
              <a:ext uri="{FF2B5EF4-FFF2-40B4-BE49-F238E27FC236}">
                <a16:creationId xmlns:a16="http://schemas.microsoft.com/office/drawing/2014/main" id="{409FCFCE-CD98-5521-B915-5D19A5A1F5F5}"/>
              </a:ext>
            </a:extLst>
          </p:cNvPr>
          <p:cNvGraphicFramePr>
            <a:graphicFrameLocks/>
          </p:cNvGraphicFramePr>
          <p:nvPr>
            <p:extLst>
              <p:ext uri="{D42A27DB-BD31-4B8C-83A1-F6EECF244321}">
                <p14:modId xmlns:p14="http://schemas.microsoft.com/office/powerpoint/2010/main" val="2866846600"/>
              </p:ext>
            </p:extLst>
          </p:nvPr>
        </p:nvGraphicFramePr>
        <p:xfrm>
          <a:off x="-735106" y="-3505200"/>
          <a:ext cx="15384556" cy="12992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70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en-GB" dirty="0"/>
              <a:t>What’s Next? - Countering the high expenses </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070455"/>
            <a:ext cx="4876800" cy="3825952"/>
          </a:xfrm>
        </p:spPr>
        <p:txBody>
          <a:bodyPr rtlCol="0"/>
          <a:lstStyle/>
          <a:p>
            <a:pPr marL="285750" indent="-285750" rtl="0">
              <a:lnSpc>
                <a:spcPct val="100000"/>
              </a:lnSpc>
              <a:buFont typeface="Arial" panose="020B0604020202020204" pitchFamily="34" charset="0"/>
              <a:buChar char="•"/>
            </a:pPr>
            <a:r>
              <a:rPr lang="en-GB" b="1" dirty="0"/>
              <a:t>Cutting down on supply chain control, by promoting bulk buying and storing of healthcare equipment's to be used when needed, while negotiating with providers or suppliers.</a:t>
            </a:r>
          </a:p>
          <a:p>
            <a:pPr marL="285750" indent="-285750" rtl="0">
              <a:lnSpc>
                <a:spcPct val="100000"/>
              </a:lnSpc>
              <a:buFont typeface="Arial" panose="020B0604020202020204" pitchFamily="34" charset="0"/>
              <a:buChar char="•"/>
            </a:pPr>
            <a:r>
              <a:rPr lang="en-GB" b="1" dirty="0"/>
              <a:t>Cutting down on PAYE-Trust, this could be by laying back on employees LCHS has, which reduces total expenditure on paying salaries, employee benefit trusts, etc. while, training their kept employees to be more efficient and productive.</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a:xfrm>
            <a:off x="6286500" y="2070455"/>
            <a:ext cx="4876800" cy="2746375"/>
          </a:xfrm>
        </p:spPr>
        <p:txBody>
          <a:bodyPr rtlCol="0"/>
          <a:lstStyle/>
          <a:p>
            <a:pPr marL="285750" indent="-285750" rtl="0">
              <a:lnSpc>
                <a:spcPct val="100000"/>
              </a:lnSpc>
              <a:buFont typeface="Arial" panose="020B0604020202020204" pitchFamily="34" charset="0"/>
              <a:buChar char="•"/>
            </a:pPr>
            <a:r>
              <a:rPr lang="en-GB" b="1" dirty="0"/>
              <a:t>Acquiring medicine/drugs from lower pricing suppliers, resulting to a lower total volume of expense on drugs.  However, this is at the cost of being given cheap and low quality drugs that may be ineffective for their patients, and risk harming them.</a:t>
            </a:r>
          </a:p>
          <a:p>
            <a:pPr marL="285750" indent="-285750">
              <a:lnSpc>
                <a:spcPct val="100000"/>
              </a:lnSpc>
              <a:buFont typeface="Arial" panose="020B0604020202020204" pitchFamily="34" charset="0"/>
              <a:buChar char="•"/>
            </a:pPr>
            <a:r>
              <a:rPr lang="en-GB" b="1" dirty="0"/>
              <a:t>Hiring data analytics professionals in departments of LCHS, this will help promote data-driven decision like identifying cost drivers, predicting patient needs, and optimizing resource allocation.</a:t>
            </a: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17</a:t>
            </a:fld>
            <a:endParaRPr lang="en-GB"/>
          </a:p>
        </p:txBody>
      </p:sp>
    </p:spTree>
    <p:extLst>
      <p:ext uri="{BB962C8B-B14F-4D97-AF65-F5344CB8AC3E}">
        <p14:creationId xmlns:p14="http://schemas.microsoft.com/office/powerpoint/2010/main" val="378305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en-GB"/>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rtlCol="0"/>
          <a:lstStyle/>
          <a:p>
            <a:pPr marL="285750" indent="-285750" rtl="0">
              <a:lnSpc>
                <a:spcPct val="100000"/>
              </a:lnSpc>
              <a:buFont typeface="Arial" panose="020B0604020202020204" pitchFamily="34" charset="0"/>
              <a:buChar char="•"/>
            </a:pPr>
            <a:r>
              <a:rPr lang="en-GB" b="1" dirty="0"/>
              <a:t>LCHS Recent Expense</a:t>
            </a:r>
          </a:p>
          <a:p>
            <a:pPr marL="742950" lvl="1" indent="-285750">
              <a:lnSpc>
                <a:spcPct val="100000"/>
              </a:lnSpc>
            </a:pPr>
            <a:r>
              <a:rPr lang="en-GB" sz="1800" dirty="0"/>
              <a:t>Expenses are down, in the last recorded quarter.</a:t>
            </a:r>
            <a:endParaRPr lang="en-GB" dirty="0"/>
          </a:p>
          <a:p>
            <a:pPr marL="0" indent="0" rtl="0">
              <a:lnSpc>
                <a:spcPct val="100000"/>
              </a:lnSpc>
            </a:pPr>
            <a:endParaRPr lang="en-GB" dirty="0"/>
          </a:p>
          <a:p>
            <a:pPr marL="285750" indent="-285750" rtl="0">
              <a:lnSpc>
                <a:spcPct val="100000"/>
              </a:lnSpc>
              <a:buFont typeface="Arial" panose="020B0604020202020204" pitchFamily="34" charset="0"/>
              <a:buChar char="•"/>
            </a:pPr>
            <a:r>
              <a:rPr lang="en-GB" b="1" dirty="0"/>
              <a:t>LCHS delivering for Lincolnshire</a:t>
            </a:r>
          </a:p>
          <a:p>
            <a:pPr marL="742950" lvl="1" indent="-285750">
              <a:lnSpc>
                <a:spcPct val="100000"/>
              </a:lnSpc>
            </a:pPr>
            <a:r>
              <a:rPr lang="en-GB" sz="1800" dirty="0"/>
              <a:t>Despite high expenditure, LCHS are able to supply the basic healthcare equipment’s, devices, and medicine needed for local residents in the community.</a:t>
            </a:r>
          </a:p>
          <a:p>
            <a:pPr marL="0" indent="0" rtl="0">
              <a:lnSpc>
                <a:spcPct val="100000"/>
              </a:lnSpc>
            </a:pPr>
            <a:endParaRPr lang="en-GB" b="1" dirty="0"/>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rtlCol="0"/>
          <a:lstStyle/>
          <a:p>
            <a:pPr marL="285750" indent="-285750" rtl="0">
              <a:buFont typeface="Arial" panose="020B0604020202020204" pitchFamily="34" charset="0"/>
              <a:buChar char="•"/>
            </a:pPr>
            <a:r>
              <a:rPr lang="en-GB" b="1" dirty="0"/>
              <a:t>Review of LCHS expense.</a:t>
            </a:r>
          </a:p>
          <a:p>
            <a:pPr marL="0" indent="0" rtl="0"/>
            <a:endParaRPr lang="en-GB" b="1" dirty="0"/>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en-GB" smtClean="0"/>
              <a:pPr rtl="0"/>
              <a:t>18</a:t>
            </a:fld>
            <a:endParaRPr lang="en-GB"/>
          </a:p>
        </p:txBody>
      </p:sp>
    </p:spTree>
    <p:extLst>
      <p:ext uri="{BB962C8B-B14F-4D97-AF65-F5344CB8AC3E}">
        <p14:creationId xmlns:p14="http://schemas.microsoft.com/office/powerpoint/2010/main" val="396284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rtlCol="0"/>
          <a:lstStyle/>
          <a:p>
            <a:pPr rtl="0"/>
            <a:r>
              <a:rPr lang="en-GB"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4837176" cy="6858000"/>
          </a:xfrm>
        </p:spPr>
      </p:pic>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a:xfrm>
            <a:off x="6257107" y="1907501"/>
            <a:ext cx="4876800" cy="1521499"/>
          </a:xfrm>
        </p:spPr>
        <p:txBody>
          <a:bodyPr rtlCol="0"/>
          <a:lstStyle/>
          <a:p>
            <a:pPr rtl="0"/>
            <a:r>
              <a:rPr lang="en-GB" dirty="0">
                <a:cs typeface="Biome Light" panose="020B0303030204020804" pitchFamily="34" charset="0"/>
              </a:rPr>
              <a:t>This is a mini project, I have done to hone my analytical skills, as an aspiring data analyst. This project has served as a job simulation project that I have researched and done by myself.</a:t>
            </a:r>
          </a:p>
          <a:p>
            <a:pPr rtl="0"/>
            <a:endParaRPr lang="en-GB" dirty="0">
              <a:cs typeface="Biome Light" panose="020B0303030204020804" pitchFamily="34" charset="0"/>
            </a:endParaRPr>
          </a:p>
          <a:p>
            <a:pPr rtl="0"/>
            <a:r>
              <a:rPr lang="en-GB" dirty="0"/>
              <a:t>Thank you for reviewing my Presentation.</a:t>
            </a:r>
          </a:p>
          <a:p>
            <a:pPr rtl="0"/>
            <a:r>
              <a:rPr lang="en-GB" dirty="0"/>
              <a:t>Any feedback, tips or advice on what or how I can improve, to make me a better data analyst would be very helpful and appreciated.</a:t>
            </a:r>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a:xfrm>
            <a:off x="6257107" y="5284745"/>
            <a:ext cx="4876800" cy="543031"/>
          </a:xfrm>
        </p:spPr>
        <p:txBody>
          <a:bodyPr rtlCol="0"/>
          <a:lstStyle/>
          <a:p>
            <a:pPr rtl="0"/>
            <a:r>
              <a:rPr lang="en-GB" b="1" dirty="0"/>
              <a:t>Jordan A</a:t>
            </a:r>
            <a:r>
              <a:rPr lang="en-GB" dirty="0"/>
              <a:t>      </a:t>
            </a:r>
          </a:p>
          <a:p>
            <a:pPr rtl="0"/>
            <a:r>
              <a:rPr lang="en-GB" dirty="0" err="1"/>
              <a:t>anyanwujordan@gmail.com</a:t>
            </a:r>
            <a:endParaRPr lang="en-GB" dirty="0"/>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rtlCol="0"/>
          <a:lstStyle/>
          <a:p>
            <a:pPr rtl="0"/>
            <a:fld id="{7782931A-7D25-4B4B-9464-57AE418934A3}" type="slidenum">
              <a:rPr lang="en-GB" smtClean="0"/>
              <a:pPr rtl="0"/>
              <a:t>19</a:t>
            </a:fld>
            <a:endParaRPr lang="en-GB"/>
          </a:p>
        </p:txBody>
      </p:sp>
      <p:sp>
        <p:nvSpPr>
          <p:cNvPr id="10" name="TextBox 9">
            <a:extLst>
              <a:ext uri="{FF2B5EF4-FFF2-40B4-BE49-F238E27FC236}">
                <a16:creationId xmlns:a16="http://schemas.microsoft.com/office/drawing/2014/main" id="{94FAD92C-8F5A-44F1-56E0-5B282E0FFE32}"/>
              </a:ext>
            </a:extLst>
          </p:cNvPr>
          <p:cNvSpPr txBox="1"/>
          <p:nvPr/>
        </p:nvSpPr>
        <p:spPr>
          <a:xfrm>
            <a:off x="0" y="130127"/>
            <a:ext cx="4837176" cy="2308324"/>
          </a:xfrm>
          <a:prstGeom prst="rect">
            <a:avLst/>
          </a:prstGeom>
          <a:noFill/>
        </p:spPr>
        <p:txBody>
          <a:bodyPr wrap="square">
            <a:spAutoFit/>
          </a:bodyPr>
          <a:lstStyle/>
          <a:p>
            <a:r>
              <a:rPr lang="en-GB" dirty="0">
                <a:solidFill>
                  <a:schemeClr val="bg1">
                    <a:lumMod val="95000"/>
                    <a:lumOff val="5000"/>
                  </a:schemeClr>
                </a:solidFill>
              </a:rPr>
              <a:t>Project Summary: </a:t>
            </a:r>
          </a:p>
          <a:p>
            <a:pPr marL="285750" indent="-285750">
              <a:buFont typeface="Arial" panose="020B0604020202020204" pitchFamily="34" charset="0"/>
              <a:buChar char="•"/>
            </a:pPr>
            <a:r>
              <a:rPr lang="en-GB" dirty="0">
                <a:solidFill>
                  <a:schemeClr val="bg1">
                    <a:lumMod val="95000"/>
                    <a:lumOff val="5000"/>
                  </a:schemeClr>
                </a:solidFill>
              </a:rPr>
              <a:t>Processing and preparing of dataset with Visual Code Studio (Python, NumPy, Pandas)</a:t>
            </a:r>
          </a:p>
          <a:p>
            <a:pPr marL="285750" indent="-285750">
              <a:buFont typeface="Arial" panose="020B0604020202020204" pitchFamily="34" charset="0"/>
              <a:buChar char="•"/>
            </a:pPr>
            <a:r>
              <a:rPr lang="en-GB" dirty="0">
                <a:solidFill>
                  <a:schemeClr val="bg1">
                    <a:lumMod val="95000"/>
                    <a:lumOff val="5000"/>
                  </a:schemeClr>
                </a:solidFill>
              </a:rPr>
              <a:t>Further processing and analysis of dataset with Microsoft Excel.</a:t>
            </a:r>
          </a:p>
          <a:p>
            <a:pPr marL="285750" indent="-285750">
              <a:buFont typeface="Arial" panose="020B0604020202020204" pitchFamily="34" charset="0"/>
              <a:buChar char="•"/>
            </a:pPr>
            <a:r>
              <a:rPr lang="en-GB" dirty="0">
                <a:solidFill>
                  <a:schemeClr val="bg1">
                    <a:lumMod val="95000"/>
                    <a:lumOff val="5000"/>
                  </a:schemeClr>
                </a:solidFill>
              </a:rPr>
              <a:t>Presented my findings and insight with PowerPoint presentation</a:t>
            </a:r>
            <a:endParaRPr lang="en-US" dirty="0">
              <a:solidFill>
                <a:schemeClr val="bg1">
                  <a:lumMod val="95000"/>
                  <a:lumOff val="5000"/>
                </a:schemeClr>
              </a:solidFill>
            </a:endParaRPr>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rtlCol="0"/>
          <a:lstStyle/>
          <a:p>
            <a:pPr rtl="0"/>
            <a:r>
              <a:rPr lang="en-GB"/>
              <a:t>Agenda</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rtlCol="0"/>
          <a:lstStyle/>
          <a:p>
            <a:pPr rtl="0">
              <a:lnSpc>
                <a:spcPct val="110000"/>
              </a:lnSpc>
            </a:pPr>
            <a:r>
              <a:rPr lang="en-GB" b="1" dirty="0">
                <a:cs typeface="Calibri"/>
              </a:rPr>
              <a:t>01. </a:t>
            </a:r>
            <a:r>
              <a:rPr lang="en-GB" dirty="0">
                <a:cs typeface="Calibri"/>
              </a:rPr>
              <a:t>Introduction</a:t>
            </a:r>
          </a:p>
          <a:p>
            <a:pPr rtl="0">
              <a:lnSpc>
                <a:spcPct val="110000"/>
              </a:lnSpc>
            </a:pPr>
            <a:r>
              <a:rPr lang="en-GB" b="1" dirty="0">
                <a:cs typeface="Calibri"/>
              </a:rPr>
              <a:t>02. </a:t>
            </a:r>
            <a:r>
              <a:rPr lang="en-GB" dirty="0">
                <a:cs typeface="Calibri"/>
              </a:rPr>
              <a:t>Results from the 2022 – 2023 record</a:t>
            </a:r>
          </a:p>
          <a:p>
            <a:pPr rtl="0">
              <a:lnSpc>
                <a:spcPct val="110000"/>
              </a:lnSpc>
            </a:pPr>
            <a:r>
              <a:rPr lang="en-GB" b="1" dirty="0">
                <a:cs typeface="Calibri"/>
              </a:rPr>
              <a:t>03. </a:t>
            </a:r>
            <a:r>
              <a:rPr lang="en-GB" dirty="0">
                <a:cs typeface="Calibri"/>
              </a:rPr>
              <a:t>Report on expenditure</a:t>
            </a:r>
          </a:p>
          <a:p>
            <a:pPr rtl="0">
              <a:lnSpc>
                <a:spcPct val="110000"/>
              </a:lnSpc>
            </a:pPr>
            <a:r>
              <a:rPr lang="en-GB" b="1" dirty="0">
                <a:cs typeface="Calibri"/>
              </a:rPr>
              <a:t>04. </a:t>
            </a:r>
            <a:r>
              <a:rPr lang="en-GB" dirty="0">
                <a:cs typeface="Calibri"/>
              </a:rPr>
              <a:t>What’s next</a:t>
            </a:r>
          </a:p>
          <a:p>
            <a:pPr rtl="0">
              <a:lnSpc>
                <a:spcPct val="110000"/>
              </a:lnSpc>
            </a:pPr>
            <a:r>
              <a:rPr lang="en-GB" b="1" dirty="0">
                <a:cs typeface="Calibri"/>
              </a:rPr>
              <a:t>05. </a:t>
            </a:r>
            <a:r>
              <a:rPr lang="en-GB" dirty="0">
                <a:cs typeface="Calibri"/>
              </a:rPr>
              <a:t>Closing</a:t>
            </a:r>
            <a:endParaRPr lang="en-GB" dirty="0"/>
          </a:p>
          <a:p>
            <a:pPr rtl="0"/>
            <a:endParaRPr lang="en-GB" dirty="0"/>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a:t>2</a:t>
            </a:fld>
            <a:endParaRPr lang="en-GB"/>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rtl="0"/>
            <a:r>
              <a:rPr lang="en-GB"/>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rtlCol="0"/>
          <a:lstStyle/>
          <a:p>
            <a:pPr rtl="0"/>
            <a:r>
              <a:rPr lang="en-GB" dirty="0"/>
              <a:t>Looking at the recorded expense of the LCHS, we will thoroughly check the area of expense that covers a high part of LCHS’s budget and provide an overview of what can be done to reduce expenditure</a:t>
            </a:r>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a:t>3</a:t>
            </a:fld>
            <a:endParaRPr lang="en-GB"/>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a:xfrm>
            <a:off x="1028700" y="999068"/>
            <a:ext cx="9944100" cy="645284"/>
          </a:xfrm>
        </p:spPr>
        <p:txBody>
          <a:bodyPr rtlCol="0"/>
          <a:lstStyle/>
          <a:p>
            <a:pPr rtl="0"/>
            <a:r>
              <a:rPr lang="en-GB" dirty="0"/>
              <a:t>Changes in expenditure over time</a:t>
            </a: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rtlCol="0"/>
          <a:lstStyle/>
          <a:p>
            <a:pPr rtl="0"/>
            <a:fld id="{7782931A-7D25-4B4B-9464-57AE418934A3}" type="slidenum">
              <a:rPr lang="en-GB" smtClean="0"/>
              <a:pPr rtl="0"/>
              <a:t>4</a:t>
            </a:fld>
            <a:endParaRPr lang="en-GB" dirty="0"/>
          </a:p>
        </p:txBody>
      </p:sp>
      <p:graphicFrame>
        <p:nvGraphicFramePr>
          <p:cNvPr id="13" name="Chart Placeholder 12">
            <a:extLst>
              <a:ext uri="{FF2B5EF4-FFF2-40B4-BE49-F238E27FC236}">
                <a16:creationId xmlns:a16="http://schemas.microsoft.com/office/drawing/2014/main" id="{6B447D9C-5E54-4CED-485C-F9F2DB395094}"/>
              </a:ext>
            </a:extLst>
          </p:cNvPr>
          <p:cNvGraphicFramePr>
            <a:graphicFrameLocks noGrp="1"/>
          </p:cNvGraphicFramePr>
          <p:nvPr>
            <p:ph type="chart" sz="quarter" idx="11"/>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143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337A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rtlCol="0"/>
          <a:lstStyle/>
          <a:p>
            <a:pPr rtl="0"/>
            <a:r>
              <a:rPr lang="en-GB" dirty="0"/>
              <a:t>Changes in expenditure over time</a:t>
            </a:r>
          </a:p>
        </p:txBody>
      </p:sp>
      <p:graphicFrame>
        <p:nvGraphicFramePr>
          <p:cNvPr id="10" name="Table 10">
            <a:extLst>
              <a:ext uri="{FF2B5EF4-FFF2-40B4-BE49-F238E27FC236}">
                <a16:creationId xmlns:a16="http://schemas.microsoft.com/office/drawing/2014/main" id="{964C0837-F213-47AB-A5B5-63EB1CECC465}"/>
              </a:ext>
            </a:extLst>
          </p:cNvPr>
          <p:cNvGraphicFramePr>
            <a:graphicFrameLocks noGrp="1"/>
          </p:cNvGraphicFramePr>
          <p:nvPr>
            <p:ph type="tbl" sz="quarter" idx="10"/>
            <p:extLst>
              <p:ext uri="{D42A27DB-BD31-4B8C-83A1-F6EECF244321}">
                <p14:modId xmlns:p14="http://schemas.microsoft.com/office/powerpoint/2010/main" val="758328950"/>
              </p:ext>
            </p:extLst>
          </p:nvPr>
        </p:nvGraphicFramePr>
        <p:xfrm>
          <a:off x="1028700" y="2422525"/>
          <a:ext cx="9067800" cy="2231136"/>
        </p:xfrm>
        <a:graphic>
          <a:graphicData uri="http://schemas.openxmlformats.org/drawingml/2006/table">
            <a:tbl>
              <a:tblPr firstRow="1" bandRow="1">
                <a:tableStyleId>{2D5ABB26-0587-4C30-8999-92F81FD0307C}</a:tableStyleId>
              </a:tblPr>
              <a:tblGrid>
                <a:gridCol w="1813560">
                  <a:extLst>
                    <a:ext uri="{9D8B030D-6E8A-4147-A177-3AD203B41FA5}">
                      <a16:colId xmlns:a16="http://schemas.microsoft.com/office/drawing/2014/main" val="3066388131"/>
                    </a:ext>
                  </a:extLst>
                </a:gridCol>
                <a:gridCol w="1813560">
                  <a:extLst>
                    <a:ext uri="{9D8B030D-6E8A-4147-A177-3AD203B41FA5}">
                      <a16:colId xmlns:a16="http://schemas.microsoft.com/office/drawing/2014/main" val="3448344683"/>
                    </a:ext>
                  </a:extLst>
                </a:gridCol>
                <a:gridCol w="1813560">
                  <a:extLst>
                    <a:ext uri="{9D8B030D-6E8A-4147-A177-3AD203B41FA5}">
                      <a16:colId xmlns:a16="http://schemas.microsoft.com/office/drawing/2014/main" val="217594576"/>
                    </a:ext>
                  </a:extLst>
                </a:gridCol>
                <a:gridCol w="1813560">
                  <a:extLst>
                    <a:ext uri="{9D8B030D-6E8A-4147-A177-3AD203B41FA5}">
                      <a16:colId xmlns:a16="http://schemas.microsoft.com/office/drawing/2014/main" val="2077066712"/>
                    </a:ext>
                  </a:extLst>
                </a:gridCol>
                <a:gridCol w="1813560">
                  <a:extLst>
                    <a:ext uri="{9D8B030D-6E8A-4147-A177-3AD203B41FA5}">
                      <a16:colId xmlns:a16="http://schemas.microsoft.com/office/drawing/2014/main" val="2549506781"/>
                    </a:ext>
                  </a:extLst>
                </a:gridCol>
              </a:tblGrid>
              <a:tr h="557784">
                <a:tc>
                  <a:txBody>
                    <a:bodyPr/>
                    <a:lstStyle/>
                    <a:p>
                      <a:pPr algn="ctr" rtl="0"/>
                      <a:endParaRPr lang="en-GB" sz="1400" noProof="0">
                        <a:solidFill>
                          <a:schemeClr val="bg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noProof="0" dirty="0">
                          <a:solidFill>
                            <a:schemeClr val="bg1"/>
                          </a:solidFill>
                        </a:rPr>
                        <a:t>Q2-2022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Q3-2022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Q4 - 2022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a:r>
                        <a:rPr lang="en-GB" sz="1400" b="1" noProof="0" dirty="0">
                          <a:solidFill>
                            <a:schemeClr val="bg1"/>
                          </a:solidFill>
                        </a:rPr>
                        <a:t>Q1-2023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906268"/>
                  </a:ext>
                </a:extLst>
              </a:tr>
              <a:tr h="557784">
                <a:tc>
                  <a:txBody>
                    <a:bodyPr/>
                    <a:lstStyle/>
                    <a:p>
                      <a:pPr algn="ctr" rtl="0"/>
                      <a:r>
                        <a:rPr lang="en-GB" sz="1400" b="1" noProof="0" dirty="0">
                          <a:solidFill>
                            <a:schemeClr val="bg1"/>
                          </a:solidFill>
                        </a:rPr>
                        <a:t> 1</a:t>
                      </a:r>
                      <a:r>
                        <a:rPr lang="en-GB" sz="1400" b="1" baseline="30000" noProof="0" dirty="0">
                          <a:solidFill>
                            <a:schemeClr val="bg1"/>
                          </a:solidFill>
                        </a:rPr>
                        <a:t>st</a:t>
                      </a:r>
                      <a:r>
                        <a:rPr lang="en-GB" sz="1400" b="1" noProof="0" dirty="0">
                          <a:solidFill>
                            <a:schemeClr val="bg1"/>
                          </a:solidFill>
                        </a:rPr>
                        <a:t>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2.1m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5.9m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3.4m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1469555"/>
                  </a:ext>
                </a:extLst>
              </a:tr>
              <a:tr h="557784">
                <a:tc>
                  <a:txBody>
                    <a:bodyPr/>
                    <a:lstStyle/>
                    <a:p>
                      <a:pPr algn="ctr" rtl="0"/>
                      <a:r>
                        <a:rPr lang="en-GB" sz="1400" b="1" noProof="0" dirty="0">
                          <a:solidFill>
                            <a:schemeClr val="bg1"/>
                          </a:solidFill>
                        </a:rPr>
                        <a:t>2nd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4.2m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3.1m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6.3m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a:r>
                        <a:rPr lang="en-GB" sz="1400" noProof="0" dirty="0">
                          <a:solidFill>
                            <a:schemeClr val="bg1"/>
                          </a:solidFill>
                        </a:rPr>
                        <a:t>4.3m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00508379"/>
                  </a:ext>
                </a:extLst>
              </a:tr>
              <a:tr h="557784">
                <a:tc>
                  <a:txBody>
                    <a:bodyPr/>
                    <a:lstStyle/>
                    <a:p>
                      <a:pPr algn="ctr" rtl="0"/>
                      <a:r>
                        <a:rPr lang="en-GB" sz="1400" b="1" noProof="0" dirty="0">
                          <a:solidFill>
                            <a:schemeClr val="bg1"/>
                          </a:solidFill>
                        </a:rPr>
                        <a:t>3rd month of the quarter</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6.9m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2.6m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3.05m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rtl="0"/>
                      <a:r>
                        <a:rPr lang="en-GB" sz="1400" noProof="0" dirty="0">
                          <a:solidFill>
                            <a:schemeClr val="bg1"/>
                          </a:solidFill>
                        </a:rPr>
                        <a:t>4.9m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456788438"/>
                  </a:ext>
                </a:extLst>
              </a:tr>
            </a:tbl>
          </a:graphicData>
        </a:graphic>
      </p:graphicFrame>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n-GB" smtClean="0"/>
              <a:pPr rtl="0"/>
              <a:t>5</a:t>
            </a:fld>
            <a:endParaRPr lang="en-GB"/>
          </a:p>
        </p:txBody>
      </p:sp>
    </p:spTree>
    <p:extLst>
      <p:ext uri="{BB962C8B-B14F-4D97-AF65-F5344CB8AC3E}">
        <p14:creationId xmlns:p14="http://schemas.microsoft.com/office/powerpoint/2010/main" val="36227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1B00-2D81-3048-8AFF-1F5A3E8AA687}"/>
              </a:ext>
            </a:extLst>
          </p:cNvPr>
          <p:cNvSpPr>
            <a:spLocks noGrp="1"/>
          </p:cNvSpPr>
          <p:nvPr>
            <p:ph type="title"/>
          </p:nvPr>
        </p:nvSpPr>
        <p:spPr>
          <a:xfrm>
            <a:off x="1028700" y="999068"/>
            <a:ext cx="7810500" cy="645284"/>
          </a:xfrm>
        </p:spPr>
        <p:txBody>
          <a:bodyPr rtlCol="0"/>
          <a:lstStyle/>
          <a:p>
            <a:pPr rtl="0"/>
            <a:r>
              <a:rPr lang="en-GB"/>
              <a:t>Timeline</a:t>
            </a:r>
          </a:p>
        </p:txBody>
      </p:sp>
      <p:sp>
        <p:nvSpPr>
          <p:cNvPr id="3" name="Text Placeholder 2">
            <a:extLst>
              <a:ext uri="{FF2B5EF4-FFF2-40B4-BE49-F238E27FC236}">
                <a16:creationId xmlns:a16="http://schemas.microsoft.com/office/drawing/2014/main" id="{CDA9E950-ECF8-DB4D-B92A-ADA2E6031E26}"/>
              </a:ext>
            </a:extLst>
          </p:cNvPr>
          <p:cNvSpPr>
            <a:spLocks noGrp="1"/>
          </p:cNvSpPr>
          <p:nvPr>
            <p:ph type="body" sz="quarter" idx="17"/>
          </p:nvPr>
        </p:nvSpPr>
        <p:spPr/>
        <p:txBody>
          <a:bodyPr rtlCol="0"/>
          <a:lstStyle/>
          <a:p>
            <a:pPr rtl="0"/>
            <a:r>
              <a:rPr lang="en-GB" sz="1800" b="1" noProof="0" dirty="0">
                <a:solidFill>
                  <a:schemeClr val="bg1"/>
                </a:solidFill>
              </a:rPr>
              <a:t>Q2-2022</a:t>
            </a:r>
            <a:r>
              <a:rPr lang="en-GB" dirty="0"/>
              <a:t> </a:t>
            </a:r>
          </a:p>
          <a:p>
            <a:pPr rtl="0"/>
            <a:r>
              <a:rPr lang="en-GB" b="0" dirty="0"/>
              <a:t>Apr - June</a:t>
            </a:r>
          </a:p>
        </p:txBody>
      </p:sp>
      <p:sp>
        <p:nvSpPr>
          <p:cNvPr id="18" name="Text Placeholder 17">
            <a:extLst>
              <a:ext uri="{FF2B5EF4-FFF2-40B4-BE49-F238E27FC236}">
                <a16:creationId xmlns:a16="http://schemas.microsoft.com/office/drawing/2014/main" id="{7C4F8DA7-E886-004E-BF5C-57F758638C48}"/>
              </a:ext>
            </a:extLst>
          </p:cNvPr>
          <p:cNvSpPr>
            <a:spLocks noGrp="1"/>
          </p:cNvSpPr>
          <p:nvPr>
            <p:ph type="body" sz="quarter" idx="25"/>
          </p:nvPr>
        </p:nvSpPr>
        <p:spPr>
          <a:xfrm>
            <a:off x="562642" y="3331029"/>
            <a:ext cx="2691735" cy="2466975"/>
          </a:xfrm>
        </p:spPr>
        <p:txBody>
          <a:bodyPr rtlCol="0"/>
          <a:lstStyle/>
          <a:p>
            <a:pPr rtl="0"/>
            <a:r>
              <a:rPr lang="en-GB" dirty="0"/>
              <a:t>In this quarter of the year, the expenses of LCHS were seen to rise rapidly, with the month of June, nearly tripling the expense of April. The </a:t>
            </a:r>
            <a:r>
              <a:rPr lang="en-GB" dirty="0">
                <a:solidFill>
                  <a:srgbClr val="FF0000"/>
                </a:solidFill>
              </a:rPr>
              <a:t>“LCHS balance sheet”</a:t>
            </a:r>
            <a:r>
              <a:rPr lang="en-GB" dirty="0"/>
              <a:t> appeared the most for area of expense, contributing 71% for the top 10 expense area of LCHS. The balance sheet covered summaries on expenses that LCHS made on what they owed (liabilities) or what they own (asset)</a:t>
            </a:r>
          </a:p>
        </p:txBody>
      </p:sp>
      <p:sp>
        <p:nvSpPr>
          <p:cNvPr id="9" name="Text Placeholder 8">
            <a:extLst>
              <a:ext uri="{FF2B5EF4-FFF2-40B4-BE49-F238E27FC236}">
                <a16:creationId xmlns:a16="http://schemas.microsoft.com/office/drawing/2014/main" id="{ED8B5779-5EE4-C240-81CC-9E79ABAC8D00}"/>
              </a:ext>
            </a:extLst>
          </p:cNvPr>
          <p:cNvSpPr>
            <a:spLocks noGrp="1"/>
          </p:cNvSpPr>
          <p:nvPr>
            <p:ph type="body" sz="quarter" idx="23"/>
          </p:nvPr>
        </p:nvSpPr>
        <p:spPr/>
        <p:txBody>
          <a:bodyPr rtlCol="0"/>
          <a:lstStyle/>
          <a:p>
            <a:pPr rtl="0"/>
            <a:r>
              <a:rPr lang="en-GB" dirty="0"/>
              <a:t>Q3-2022</a:t>
            </a:r>
          </a:p>
          <a:p>
            <a:pPr rtl="0"/>
            <a:r>
              <a:rPr lang="en-GB" b="0" dirty="0"/>
              <a:t>July - September</a:t>
            </a:r>
          </a:p>
        </p:txBody>
      </p:sp>
      <p:sp>
        <p:nvSpPr>
          <p:cNvPr id="12" name="Text Placeholder 11">
            <a:extLst>
              <a:ext uri="{FF2B5EF4-FFF2-40B4-BE49-F238E27FC236}">
                <a16:creationId xmlns:a16="http://schemas.microsoft.com/office/drawing/2014/main" id="{216523D7-988A-FE42-971D-2667A6578F6F}"/>
              </a:ext>
            </a:extLst>
          </p:cNvPr>
          <p:cNvSpPr>
            <a:spLocks noGrp="1"/>
          </p:cNvSpPr>
          <p:nvPr>
            <p:ph type="body" sz="quarter" idx="24"/>
          </p:nvPr>
        </p:nvSpPr>
        <p:spPr/>
        <p:txBody>
          <a:bodyPr rtlCol="0"/>
          <a:lstStyle/>
          <a:p>
            <a:pPr rtl="0"/>
            <a:r>
              <a:rPr lang="en-GB" dirty="0"/>
              <a:t>In Q3. of 2022, the expenses took a drastic fall following June, with a margin of an above 50% fall in total expenditure (£6.9m – £3.2m). Along, with  expenditure continuous fall. The month with the lowest total expenditure recorded for this quarter was September with a value of £2.6m.</a:t>
            </a:r>
          </a:p>
        </p:txBody>
      </p:sp>
      <p:sp>
        <p:nvSpPr>
          <p:cNvPr id="5" name="Text Placeholder 4">
            <a:extLst>
              <a:ext uri="{FF2B5EF4-FFF2-40B4-BE49-F238E27FC236}">
                <a16:creationId xmlns:a16="http://schemas.microsoft.com/office/drawing/2014/main" id="{B193897E-AAA2-CB47-95FF-056B8E141BE5}"/>
              </a:ext>
            </a:extLst>
          </p:cNvPr>
          <p:cNvSpPr>
            <a:spLocks noGrp="1"/>
          </p:cNvSpPr>
          <p:nvPr>
            <p:ph type="body" sz="quarter" idx="19"/>
          </p:nvPr>
        </p:nvSpPr>
        <p:spPr/>
        <p:txBody>
          <a:bodyPr rtlCol="0"/>
          <a:lstStyle/>
          <a:p>
            <a:pPr rtl="0"/>
            <a:r>
              <a:rPr lang="en-GB" dirty="0"/>
              <a:t>Q4-2022</a:t>
            </a:r>
          </a:p>
          <a:p>
            <a:pPr rtl="0"/>
            <a:r>
              <a:rPr lang="en-GB" b="0" dirty="0"/>
              <a:t>October - December</a:t>
            </a:r>
          </a:p>
          <a:p>
            <a:pPr rtl="0"/>
            <a:endParaRPr lang="en-GB" dirty="0"/>
          </a:p>
        </p:txBody>
      </p:sp>
      <p:sp>
        <p:nvSpPr>
          <p:cNvPr id="16" name="Text Placeholder 15">
            <a:extLst>
              <a:ext uri="{FF2B5EF4-FFF2-40B4-BE49-F238E27FC236}">
                <a16:creationId xmlns:a16="http://schemas.microsoft.com/office/drawing/2014/main" id="{BFEDAFE0-0841-4C49-9745-2C88B5FE85C4}"/>
              </a:ext>
            </a:extLst>
          </p:cNvPr>
          <p:cNvSpPr>
            <a:spLocks noGrp="1"/>
          </p:cNvSpPr>
          <p:nvPr>
            <p:ph type="body" sz="quarter" idx="20"/>
          </p:nvPr>
        </p:nvSpPr>
        <p:spPr/>
        <p:txBody>
          <a:bodyPr rtlCol="0"/>
          <a:lstStyle/>
          <a:p>
            <a:pPr rtl="0"/>
            <a:r>
              <a:rPr lang="en-GB" dirty="0"/>
              <a:t>In Q4, the total expenditure rose from the last value of £2.6m to £5.9m in October. Findings from the data showed a rise in total expenditure to £6.3m, accompanied by a sudden fall to £3.05m.</a:t>
            </a:r>
          </a:p>
        </p:txBody>
      </p:sp>
      <p:sp>
        <p:nvSpPr>
          <p:cNvPr id="7" name="Text Placeholder 6">
            <a:extLst>
              <a:ext uri="{FF2B5EF4-FFF2-40B4-BE49-F238E27FC236}">
                <a16:creationId xmlns:a16="http://schemas.microsoft.com/office/drawing/2014/main" id="{1C819DAE-3A0D-A34A-B7D3-A2FC746A68F3}"/>
              </a:ext>
            </a:extLst>
          </p:cNvPr>
          <p:cNvSpPr>
            <a:spLocks noGrp="1"/>
          </p:cNvSpPr>
          <p:nvPr>
            <p:ph type="body" sz="quarter" idx="21"/>
          </p:nvPr>
        </p:nvSpPr>
        <p:spPr/>
        <p:txBody>
          <a:bodyPr rtlCol="0"/>
          <a:lstStyle/>
          <a:p>
            <a:pPr rtl="0"/>
            <a:r>
              <a:rPr lang="en-GB" dirty="0"/>
              <a:t>Q1-2023</a:t>
            </a:r>
          </a:p>
          <a:p>
            <a:pPr rtl="0"/>
            <a:r>
              <a:rPr lang="en-GB" b="0" dirty="0"/>
              <a:t>Jan - March</a:t>
            </a:r>
          </a:p>
        </p:txBody>
      </p:sp>
      <p:sp>
        <p:nvSpPr>
          <p:cNvPr id="14" name="Text Placeholder 13">
            <a:extLst>
              <a:ext uri="{FF2B5EF4-FFF2-40B4-BE49-F238E27FC236}">
                <a16:creationId xmlns:a16="http://schemas.microsoft.com/office/drawing/2014/main" id="{6EEB083F-87FF-1B43-8027-6134F03DA93B}"/>
              </a:ext>
            </a:extLst>
          </p:cNvPr>
          <p:cNvSpPr>
            <a:spLocks noGrp="1"/>
          </p:cNvSpPr>
          <p:nvPr>
            <p:ph type="body" sz="quarter" idx="22"/>
          </p:nvPr>
        </p:nvSpPr>
        <p:spPr/>
        <p:txBody>
          <a:bodyPr rtlCol="0"/>
          <a:lstStyle/>
          <a:p>
            <a:pPr rtl="0"/>
            <a:r>
              <a:rPr lang="en-GB" dirty="0"/>
              <a:t>In the first month of 2023, the value rose by under a million from the last month of 2022, and then were  relatively lower increase in the total expenditure in comparison to previous quarters.</a:t>
            </a:r>
          </a:p>
        </p:txBody>
      </p:sp>
      <p:sp>
        <p:nvSpPr>
          <p:cNvPr id="8" name="Slide Number Placeholder 7">
            <a:extLst>
              <a:ext uri="{FF2B5EF4-FFF2-40B4-BE49-F238E27FC236}">
                <a16:creationId xmlns:a16="http://schemas.microsoft.com/office/drawing/2014/main" id="{449A274E-39AC-4802-84BB-E5ABF0747E74}"/>
              </a:ext>
            </a:extLst>
          </p:cNvPr>
          <p:cNvSpPr>
            <a:spLocks noGrp="1"/>
          </p:cNvSpPr>
          <p:nvPr>
            <p:ph type="sldNum" sz="quarter" idx="28"/>
          </p:nvPr>
        </p:nvSpPr>
        <p:spPr>
          <a:xfrm>
            <a:off x="11493500" y="6292334"/>
            <a:ext cx="412750" cy="182880"/>
          </a:xfrm>
        </p:spPr>
        <p:txBody>
          <a:bodyPr rtlCol="0"/>
          <a:lstStyle/>
          <a:p>
            <a:pPr rtl="0"/>
            <a:fld id="{7782931A-7D25-4B4B-9464-57AE418934A3}" type="slidenum">
              <a:rPr lang="en-GB" smtClean="0"/>
              <a:pPr rtl="0"/>
              <a:t>6</a:t>
            </a:fld>
            <a:endParaRPr lang="en-GB"/>
          </a:p>
        </p:txBody>
      </p:sp>
      <p:sp>
        <p:nvSpPr>
          <p:cNvPr id="10" name="TextBox 9">
            <a:extLst>
              <a:ext uri="{FF2B5EF4-FFF2-40B4-BE49-F238E27FC236}">
                <a16:creationId xmlns:a16="http://schemas.microsoft.com/office/drawing/2014/main" id="{976F49AD-15D9-9BFE-E269-C4973FED7853}"/>
              </a:ext>
            </a:extLst>
          </p:cNvPr>
          <p:cNvSpPr txBox="1"/>
          <p:nvPr/>
        </p:nvSpPr>
        <p:spPr>
          <a:xfrm>
            <a:off x="562643" y="6506817"/>
            <a:ext cx="48348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818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70FD-6C1D-AEA7-C6C5-20B3DE5D9ECF}"/>
              </a:ext>
            </a:extLst>
          </p:cNvPr>
          <p:cNvSpPr>
            <a:spLocks noGrp="1"/>
          </p:cNvSpPr>
          <p:nvPr>
            <p:ph type="title"/>
          </p:nvPr>
        </p:nvSpPr>
        <p:spPr/>
        <p:txBody>
          <a:bodyPr/>
          <a:lstStyle/>
          <a:p>
            <a:r>
              <a:rPr lang="en-US" dirty="0"/>
              <a:t>Q2 - 2022</a:t>
            </a:r>
          </a:p>
        </p:txBody>
      </p:sp>
      <p:sp>
        <p:nvSpPr>
          <p:cNvPr id="11" name="Date Placeholder 10">
            <a:extLst>
              <a:ext uri="{FF2B5EF4-FFF2-40B4-BE49-F238E27FC236}">
                <a16:creationId xmlns:a16="http://schemas.microsoft.com/office/drawing/2014/main" id="{E00DB7FB-0F21-57FD-1143-AA8184A7770C}"/>
              </a:ext>
            </a:extLst>
          </p:cNvPr>
          <p:cNvSpPr>
            <a:spLocks noGrp="1"/>
          </p:cNvSpPr>
          <p:nvPr>
            <p:ph type="dt" sz="half" idx="26"/>
          </p:nvPr>
        </p:nvSpPr>
        <p:spPr/>
        <p:txBody>
          <a:bodyPr/>
          <a:lstStyle/>
          <a:p>
            <a:pPr rtl="0"/>
            <a:r>
              <a:rPr lang="en-GB" noProof="0"/>
              <a:t>September 3, 20XX </a:t>
            </a:r>
          </a:p>
        </p:txBody>
      </p:sp>
      <p:sp>
        <p:nvSpPr>
          <p:cNvPr id="12" name="Footer Placeholder 11">
            <a:extLst>
              <a:ext uri="{FF2B5EF4-FFF2-40B4-BE49-F238E27FC236}">
                <a16:creationId xmlns:a16="http://schemas.microsoft.com/office/drawing/2014/main" id="{CA2F2692-6693-628E-FD8D-F9B8B08CE61A}"/>
              </a:ext>
            </a:extLst>
          </p:cNvPr>
          <p:cNvSpPr>
            <a:spLocks noGrp="1"/>
          </p:cNvSpPr>
          <p:nvPr>
            <p:ph type="ftr" sz="quarter" idx="27"/>
          </p:nvPr>
        </p:nvSpPr>
        <p:spPr/>
        <p:txBody>
          <a:bodyPr/>
          <a:lstStyle/>
          <a:p>
            <a:pPr rtl="0"/>
            <a:r>
              <a:rPr lang="en-GB" noProof="0">
                <a:solidFill>
                  <a:schemeClr val="bg1"/>
                </a:solidFill>
              </a:rPr>
              <a:t>Annual Review</a:t>
            </a:r>
          </a:p>
        </p:txBody>
      </p:sp>
      <p:sp>
        <p:nvSpPr>
          <p:cNvPr id="13" name="Slide Number Placeholder 12">
            <a:extLst>
              <a:ext uri="{FF2B5EF4-FFF2-40B4-BE49-F238E27FC236}">
                <a16:creationId xmlns:a16="http://schemas.microsoft.com/office/drawing/2014/main" id="{1273D17C-5E3C-326B-26F0-8D96ECEC4618}"/>
              </a:ext>
            </a:extLst>
          </p:cNvPr>
          <p:cNvSpPr>
            <a:spLocks noGrp="1"/>
          </p:cNvSpPr>
          <p:nvPr>
            <p:ph type="sldNum" sz="quarter" idx="28"/>
          </p:nvPr>
        </p:nvSpPr>
        <p:spPr/>
        <p:txBody>
          <a:bodyPr/>
          <a:lstStyle/>
          <a:p>
            <a:pPr rtl="0"/>
            <a:fld id="{7782931A-7D25-4B4B-9464-57AE418934A3}" type="slidenum">
              <a:rPr lang="en-GB" noProof="0" smtClean="0"/>
              <a:pPr rtl="0"/>
              <a:t>7</a:t>
            </a:fld>
            <a:endParaRPr lang="en-GB" noProof="0"/>
          </a:p>
        </p:txBody>
      </p:sp>
      <p:graphicFrame>
        <p:nvGraphicFramePr>
          <p:cNvPr id="14" name="Chart 13">
            <a:extLst>
              <a:ext uri="{FF2B5EF4-FFF2-40B4-BE49-F238E27FC236}">
                <a16:creationId xmlns:a16="http://schemas.microsoft.com/office/drawing/2014/main" id="{0D8D2F8A-C880-C466-6862-4C87E5BA6FFA}"/>
              </a:ext>
            </a:extLst>
          </p:cNvPr>
          <p:cNvGraphicFramePr>
            <a:graphicFrameLocks/>
          </p:cNvGraphicFramePr>
          <p:nvPr>
            <p:extLst>
              <p:ext uri="{D42A27DB-BD31-4B8C-83A1-F6EECF244321}">
                <p14:modId xmlns:p14="http://schemas.microsoft.com/office/powerpoint/2010/main" val="1979213156"/>
              </p:ext>
            </p:extLst>
          </p:nvPr>
        </p:nvGraphicFramePr>
        <p:xfrm>
          <a:off x="0" y="1900990"/>
          <a:ext cx="12192000" cy="49570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135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rtlCol="0"/>
          <a:lstStyle/>
          <a:p>
            <a:pPr rtl="0"/>
            <a:r>
              <a:rPr lang="en-GB" dirty="0"/>
              <a:t>Feedback On Quarter 2 of 2022</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7" y="2005152"/>
            <a:ext cx="4963884" cy="645284"/>
          </a:xfrm>
        </p:spPr>
        <p:txBody>
          <a:bodyPr rtlCol="0"/>
          <a:lstStyle/>
          <a:p>
            <a:pPr rtl="0"/>
            <a:r>
              <a:rPr lang="en-GB" dirty="0"/>
              <a:t>Feedbacks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28700" y="2457931"/>
            <a:ext cx="4868860" cy="1942138"/>
          </a:xfrm>
        </p:spPr>
        <p:txBody>
          <a:bodyPr rtlCol="0"/>
          <a:lstStyle/>
          <a:p>
            <a:pPr rtl="0"/>
            <a:r>
              <a:rPr lang="en-GB" dirty="0"/>
              <a:t>Total expenditure rose steadily by 49.7%.</a:t>
            </a:r>
          </a:p>
          <a:p>
            <a:pPr rtl="0"/>
            <a:r>
              <a:rPr lang="en-GB" dirty="0"/>
              <a:t>An increase in LCHS expenditure type went from 13 to 19 to 43, so in the 2</a:t>
            </a:r>
            <a:r>
              <a:rPr lang="en-GB" baseline="30000" dirty="0"/>
              <a:t>nd</a:t>
            </a:r>
            <a:r>
              <a:rPr lang="en-GB" dirty="0"/>
              <a:t> </a:t>
            </a:r>
            <a:r>
              <a:rPr lang="en-GB" dirty="0" err="1"/>
              <a:t>qtr</a:t>
            </a:r>
            <a:r>
              <a:rPr lang="en-GB" dirty="0"/>
              <a:t>, LCHS covered 75 types of expenses. In my analysis, </a:t>
            </a:r>
            <a:r>
              <a:rPr lang="en-GB" dirty="0">
                <a:solidFill>
                  <a:srgbClr val="FF0000"/>
                </a:solidFill>
              </a:rPr>
              <a:t>“Supply chain control” </a:t>
            </a:r>
            <a:r>
              <a:rPr lang="en-GB" dirty="0"/>
              <a:t>saw the most rise in expenditure, followed by expenses on </a:t>
            </a:r>
            <a:r>
              <a:rPr lang="en-GB" dirty="0">
                <a:solidFill>
                  <a:srgbClr val="FF0000"/>
                </a:solidFill>
              </a:rPr>
              <a:t>service &amp; Fm charge</a:t>
            </a:r>
            <a:r>
              <a:rPr lang="en-GB" dirty="0"/>
              <a:t>, and </a:t>
            </a:r>
            <a:r>
              <a:rPr lang="en-GB" dirty="0">
                <a:solidFill>
                  <a:srgbClr val="FF0000"/>
                </a:solidFill>
              </a:rPr>
              <a:t>drugs.</a:t>
            </a:r>
          </a:p>
          <a:p>
            <a:pPr rtl="0"/>
            <a:r>
              <a:rPr lang="en-GB" dirty="0"/>
              <a:t>In 2022-23, one of the main causes under supply chain control, was expense on LCHS facilitating their vaccination centre. The building of the community ward in Gainsborough, contributed to £3.5m of the whole expenditure, as well LCHS contribution to a vaccination program.</a:t>
            </a:r>
          </a:p>
          <a:p>
            <a:pPr marL="0" indent="0" rtl="0">
              <a:buNone/>
            </a:pPr>
            <a:endParaRPr lang="en-GB" dirty="0"/>
          </a:p>
          <a:p>
            <a:pPr rtl="0"/>
            <a:endParaRPr lang="en-GB"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a:xfrm>
            <a:off x="6286501" y="2457931"/>
            <a:ext cx="4868860" cy="1167869"/>
          </a:xfrm>
        </p:spPr>
        <p:txBody>
          <a:bodyPr rtlCol="0"/>
          <a:lstStyle/>
          <a:p>
            <a:pPr rtl="0"/>
            <a:r>
              <a:rPr lang="en-GB" dirty="0"/>
              <a:t>The building of the new community ward was built in order to provide a better work environment for the workers and more healthcare wards for residents in Lincolnshire.</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rtlCol="0"/>
          <a:lstStyle/>
          <a:p>
            <a:pPr rtl="0"/>
            <a:fld id="{7782931A-7D25-4B4B-9464-57AE418934A3}" type="slidenum">
              <a:rPr lang="en-GB" smtClean="0"/>
              <a:pPr rtl="0"/>
              <a:t>8</a:t>
            </a:fld>
            <a:endParaRPr lang="en-GB"/>
          </a:p>
        </p:txBody>
      </p:sp>
    </p:spTree>
    <p:extLst>
      <p:ext uri="{BB962C8B-B14F-4D97-AF65-F5344CB8AC3E}">
        <p14:creationId xmlns:p14="http://schemas.microsoft.com/office/powerpoint/2010/main" val="24491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9B144-9595-9520-D782-538E1BB8A961}"/>
              </a:ext>
            </a:extLst>
          </p:cNvPr>
          <p:cNvSpPr>
            <a:spLocks noGrp="1"/>
          </p:cNvSpPr>
          <p:nvPr>
            <p:ph type="title"/>
          </p:nvPr>
        </p:nvSpPr>
        <p:spPr/>
        <p:txBody>
          <a:bodyPr/>
          <a:lstStyle/>
          <a:p>
            <a:r>
              <a:rPr lang="en-US" dirty="0"/>
              <a:t>Q3 - 2022</a:t>
            </a:r>
          </a:p>
        </p:txBody>
      </p:sp>
      <p:sp>
        <p:nvSpPr>
          <p:cNvPr id="9" name="Slide Number Placeholder 8">
            <a:extLst>
              <a:ext uri="{FF2B5EF4-FFF2-40B4-BE49-F238E27FC236}">
                <a16:creationId xmlns:a16="http://schemas.microsoft.com/office/drawing/2014/main" id="{A48AD813-551E-C3FA-C930-AC2AC675A6D0}"/>
              </a:ext>
            </a:extLst>
          </p:cNvPr>
          <p:cNvSpPr>
            <a:spLocks noGrp="1"/>
          </p:cNvSpPr>
          <p:nvPr>
            <p:ph type="sldNum" sz="quarter" idx="21"/>
          </p:nvPr>
        </p:nvSpPr>
        <p:spPr/>
        <p:txBody>
          <a:bodyPr/>
          <a:lstStyle/>
          <a:p>
            <a:pPr rtl="0"/>
            <a:fld id="{7782931A-7D25-4B4B-9464-57AE418934A3}" type="slidenum">
              <a:rPr lang="en-GB" noProof="0" smtClean="0"/>
              <a:pPr rtl="0"/>
              <a:t>9</a:t>
            </a:fld>
            <a:endParaRPr lang="en-GB" noProof="0"/>
          </a:p>
        </p:txBody>
      </p:sp>
      <p:graphicFrame>
        <p:nvGraphicFramePr>
          <p:cNvPr id="10" name="Chart 9">
            <a:extLst>
              <a:ext uri="{FF2B5EF4-FFF2-40B4-BE49-F238E27FC236}">
                <a16:creationId xmlns:a16="http://schemas.microsoft.com/office/drawing/2014/main" id="{D3FCD5F8-C12F-9FA3-12FE-4D092AC74311}"/>
              </a:ext>
            </a:extLst>
          </p:cNvPr>
          <p:cNvGraphicFramePr>
            <a:graphicFrameLocks/>
          </p:cNvGraphicFramePr>
          <p:nvPr>
            <p:extLst>
              <p:ext uri="{D42A27DB-BD31-4B8C-83A1-F6EECF244321}">
                <p14:modId xmlns:p14="http://schemas.microsoft.com/office/powerpoint/2010/main" val="1073767841"/>
              </p:ext>
            </p:extLst>
          </p:nvPr>
        </p:nvGraphicFramePr>
        <p:xfrm>
          <a:off x="0" y="1876926"/>
          <a:ext cx="12192000" cy="4981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885327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50_TF89547415_Win32.potx" id="{62F1EA15-22E5-4DA4-91A8-0F479F3F3D68}" vid="{2994997F-0A47-4770-978D-A0242BA38F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Theme1</Template>
  <TotalTime>539</TotalTime>
  <Words>1368</Words>
  <Application>Microsoft Macintosh PowerPoint</Application>
  <PresentationFormat>Widescreen</PresentationFormat>
  <Paragraphs>137</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Nova</vt:lpstr>
      <vt:lpstr>Calibri</vt:lpstr>
      <vt:lpstr>Wingdings</vt:lpstr>
      <vt:lpstr>Theme1</vt:lpstr>
      <vt:lpstr>Report On LCHS Expenditure (2022 - 2023)</vt:lpstr>
      <vt:lpstr>Agenda</vt:lpstr>
      <vt:lpstr>Introduction</vt:lpstr>
      <vt:lpstr>Changes in expenditure over time</vt:lpstr>
      <vt:lpstr>Changes in expenditure over time</vt:lpstr>
      <vt:lpstr>Timeline</vt:lpstr>
      <vt:lpstr>Q2 - 2022</vt:lpstr>
      <vt:lpstr>Feedback On Quarter 2 of 2022</vt:lpstr>
      <vt:lpstr>Q3 - 2022</vt:lpstr>
      <vt:lpstr>Feedback On Quarter 3 of 2022</vt:lpstr>
      <vt:lpstr>Q4 - 2022</vt:lpstr>
      <vt:lpstr>Feedback On Quarter 4 of 2023</vt:lpstr>
      <vt:lpstr>Q1 - 2023</vt:lpstr>
      <vt:lpstr>Feedback On Quarter 1 of 2023</vt:lpstr>
      <vt:lpstr>PowerPoint Presentation</vt:lpstr>
      <vt:lpstr>PowerPoint Presentation</vt:lpstr>
      <vt:lpstr>What’s Next? - Countering the high expenses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LCHS Expenditure (2022 - 2023)</dc:title>
  <dc:creator>Jordan Anyanwu</dc:creator>
  <cp:lastModifiedBy>Jordan Anyanwu</cp:lastModifiedBy>
  <cp:revision>24</cp:revision>
  <dcterms:created xsi:type="dcterms:W3CDTF">2024-06-29T23:35:21Z</dcterms:created>
  <dcterms:modified xsi:type="dcterms:W3CDTF">2024-06-30T17:11:20Z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