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8D9AFF-0954-420D-81FB-6F7F4E5D6B7E}">
  <a:tblStyle styleId="{EB8D9AFF-0954-420D-81FB-6F7F4E5D6B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02ca43e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02ca43e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4cb777516_0_13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4cb777516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cb777516_0_1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4cb777516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02ca43e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02ca43e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02ca43ed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02ca43e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4cb777516_0_1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4cb777516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766065c8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766065c8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4cb777516_0_13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4cb777516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4cb777516_0_13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4cb777516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4cb777516_0_1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cb777516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4cb777516_0_13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4cb777516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4cb777516_0_1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4cb777516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4cb777516_0_13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4cb777516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4cb777516_0_13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4cb777516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4cb777516_0_1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4cb777516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424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Floating Point Adder</a:t>
            </a:r>
            <a:endParaRPr>
              <a:solidFill>
                <a:srgbClr val="000000"/>
              </a:solidFill>
            </a:endParaRPr>
          </a:p>
        </p:txBody>
      </p:sp>
      <p:sp>
        <p:nvSpPr>
          <p:cNvPr id="68" name="Google Shape;68;p13"/>
          <p:cNvSpPr txBox="1"/>
          <p:nvPr>
            <p:ph idx="1" type="subTitle"/>
          </p:nvPr>
        </p:nvSpPr>
        <p:spPr>
          <a:xfrm>
            <a:off x="390525" y="3318584"/>
            <a:ext cx="8222100" cy="17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Hunter Bryant - @02777748</a:t>
            </a:r>
            <a:endParaRPr>
              <a:solidFill>
                <a:srgbClr val="000000"/>
              </a:solidFill>
            </a:endParaRPr>
          </a:p>
          <a:p>
            <a:pPr indent="0" lvl="0" marL="0" rtl="0" algn="ctr">
              <a:spcBef>
                <a:spcPts val="0"/>
              </a:spcBef>
              <a:spcAft>
                <a:spcPts val="0"/>
              </a:spcAft>
              <a:buNone/>
            </a:pPr>
            <a:r>
              <a:rPr lang="en">
                <a:solidFill>
                  <a:srgbClr val="000000"/>
                </a:solidFill>
              </a:rPr>
              <a:t>Jordan Aley - @02864549</a:t>
            </a:r>
            <a:endParaRPr>
              <a:solidFill>
                <a:srgbClr val="000000"/>
              </a:solidFill>
            </a:endParaRPr>
          </a:p>
          <a:p>
            <a:pPr indent="0" lvl="0" marL="0" rtl="0" algn="ctr">
              <a:spcBef>
                <a:spcPts val="0"/>
              </a:spcBef>
              <a:spcAft>
                <a:spcPts val="0"/>
              </a:spcAft>
              <a:buNone/>
            </a:pPr>
            <a:r>
              <a:rPr lang="en">
                <a:solidFill>
                  <a:srgbClr val="000000"/>
                </a:solidFill>
              </a:rPr>
              <a:t>Braxton Dula- @02784592</a:t>
            </a:r>
            <a:endParaRPr>
              <a:solidFill>
                <a:srgbClr val="000000"/>
              </a:solidFill>
            </a:endParaRPr>
          </a:p>
          <a:p>
            <a:pPr indent="0" lvl="0" marL="0" rtl="0" algn="ctr">
              <a:spcBef>
                <a:spcPts val="0"/>
              </a:spcBef>
              <a:spcAft>
                <a:spcPts val="0"/>
              </a:spcAft>
              <a:buNone/>
            </a:pPr>
            <a:r>
              <a:rPr lang="en">
                <a:solidFill>
                  <a:srgbClr val="000000"/>
                </a:solidFill>
              </a:rPr>
              <a:t>Harena Yemane - @02838537</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191003" y="161835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ADDER CORE</a:t>
            </a:r>
            <a:endParaRPr>
              <a:solidFill>
                <a:srgbClr val="000000"/>
              </a:solidFill>
            </a:endParaRPr>
          </a:p>
          <a:p>
            <a:pPr indent="0" lvl="0" marL="0" rtl="0" algn="ctr">
              <a:spcBef>
                <a:spcPts val="0"/>
              </a:spcBef>
              <a:spcAft>
                <a:spcPts val="0"/>
              </a:spcAft>
              <a:buNone/>
            </a:pPr>
            <a:r>
              <a:rPr lang="en">
                <a:solidFill>
                  <a:srgbClr val="000000"/>
                </a:solidFill>
              </a:rPr>
              <a:t>(4 Stage)</a:t>
            </a:r>
            <a:endParaRPr>
              <a:solidFill>
                <a:srgbClr val="000000"/>
              </a:solidFill>
            </a:endParaRPr>
          </a:p>
        </p:txBody>
      </p:sp>
      <p:sp>
        <p:nvSpPr>
          <p:cNvPr id="277" name="Google Shape;277;p22"/>
          <p:cNvSpPr txBox="1"/>
          <p:nvPr/>
        </p:nvSpPr>
        <p:spPr>
          <a:xfrm>
            <a:off x="3286125" y="0"/>
            <a:ext cx="5857800" cy="5143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Instantiate 4-Stage RCA Component</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Inputs: clk, reset, en(RUN), UExp, ManA(26 bits), ManB</a:t>
            </a:r>
            <a:r>
              <a:rPr lang="en" sz="1300">
                <a:latin typeface="Calibri"/>
                <a:ea typeface="Calibri"/>
                <a:cs typeface="Calibri"/>
                <a:sym typeface="Calibri"/>
              </a:rPr>
              <a:t>(26 bits)</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ManA and ManB are added together using stage adder while en and UExp are passed through the adder</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OExp &lt;= UExp;</a:t>
            </a:r>
            <a:endParaRPr sz="1300">
              <a:latin typeface="Calibri"/>
              <a:ea typeface="Calibri"/>
              <a:cs typeface="Calibri"/>
              <a:sym typeface="Calibri"/>
            </a:endParaRPr>
          </a:p>
          <a:p>
            <a:pPr indent="457200" lvl="0" marL="457200" rtl="0" algn="l">
              <a:lnSpc>
                <a:spcPct val="150000"/>
              </a:lnSpc>
              <a:spcBef>
                <a:spcPts val="0"/>
              </a:spcBef>
              <a:spcAft>
                <a:spcPts val="0"/>
              </a:spcAft>
              <a:buNone/>
            </a:pPr>
            <a:r>
              <a:rPr lang="en" sz="1300">
                <a:latin typeface="Calibri"/>
                <a:ea typeface="Calibri"/>
                <a:cs typeface="Calibri"/>
                <a:sym typeface="Calibri"/>
              </a:rPr>
              <a:t>RunO &lt;= en;</a:t>
            </a:r>
            <a:endParaRPr sz="1300">
              <a:latin typeface="Calibri"/>
              <a:ea typeface="Calibri"/>
              <a:cs typeface="Calibri"/>
              <a:sym typeface="Calibri"/>
            </a:endParaRPr>
          </a:p>
          <a:p>
            <a:pPr indent="457200" lvl="0" marL="457200" rtl="0" algn="l">
              <a:lnSpc>
                <a:spcPct val="150000"/>
              </a:lnSpc>
              <a:spcBef>
                <a:spcPts val="0"/>
              </a:spcBef>
              <a:spcAft>
                <a:spcPts val="0"/>
              </a:spcAft>
              <a:buNone/>
            </a:pPr>
            <a:r>
              <a:rPr lang="en" sz="1300">
                <a:latin typeface="Calibri"/>
                <a:ea typeface="Calibri"/>
                <a:cs typeface="Calibri"/>
                <a:sym typeface="Calibri"/>
              </a:rPr>
              <a:t>SUM_Q &lt;= ManA + Man B</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OutPuts: SUM_Q, Carry_Q, OExp, RunO</a:t>
            </a:r>
            <a:endParaRPr sz="13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Norm 1</a:t>
            </a:r>
            <a:endParaRPr>
              <a:solidFill>
                <a:srgbClr val="000000"/>
              </a:solidFill>
            </a:endParaRPr>
          </a:p>
        </p:txBody>
      </p:sp>
      <p:sp>
        <p:nvSpPr>
          <p:cNvPr id="283" name="Google Shape;283;p23"/>
          <p:cNvSpPr txBox="1"/>
          <p:nvPr/>
        </p:nvSpPr>
        <p:spPr>
          <a:xfrm>
            <a:off x="3622375" y="235875"/>
            <a:ext cx="4599300" cy="4740000"/>
          </a:xfrm>
          <a:prstGeom prst="rect">
            <a:avLst/>
          </a:prstGeom>
          <a:noFill/>
          <a:ln>
            <a:noFill/>
          </a:ln>
        </p:spPr>
        <p:txBody>
          <a:bodyPr anchorCtr="0" anchor="t" bIns="91425" lIns="91425" spcFirstLastPara="1" rIns="91425" wrap="square" tIns="91425">
            <a:noAutofit/>
          </a:bodyPr>
          <a:lstStyle/>
          <a:p>
            <a:pPr indent="-311150" lvl="0" marL="457200" rtl="0" algn="l">
              <a:lnSpc>
                <a:spcPct val="90000"/>
              </a:lnSpc>
              <a:spcBef>
                <a:spcPts val="1000"/>
              </a:spcBef>
              <a:spcAft>
                <a:spcPts val="0"/>
              </a:spcAft>
              <a:buSzPts val="1300"/>
              <a:buFont typeface="Calibri"/>
              <a:buChar char="●"/>
            </a:pPr>
            <a:r>
              <a:rPr lang="en" sz="1300">
                <a:latin typeface="Calibri"/>
                <a:ea typeface="Calibri"/>
                <a:cs typeface="Calibri"/>
                <a:sym typeface="Calibri"/>
              </a:rPr>
              <a:t>INPUTS: Clk, Rst, Run</a:t>
            </a:r>
            <a:r>
              <a:rPr lang="en" sz="1300">
                <a:latin typeface="Calibri"/>
                <a:ea typeface="Calibri"/>
                <a:cs typeface="Calibri"/>
                <a:sym typeface="Calibri"/>
              </a:rPr>
              <a:t>, UExp, UMan</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Pass Values( UMan and UExp)</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OMan = UMan</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OExp = UExp</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Use encoder to find ExpCorect and ShiftDistance</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Var ExpCorrect ;</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Var ShiftDistance;</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IF (UMan(25) = ‘1’) THEN</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ExpCorrect = “00000001”</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ShiftDistance = “00000”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elsif (UMan(0) = ‘1’) THEN</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ExpCorrect = “00000000”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ShiftDistance = “00000”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END if</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ExpCor &lt;= ExpCorrect</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ShftDst &lt;= ShiftDistance </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OUTPUTS: RunO, ExpCor, ShfDst, OMan, OExp</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RunO &lt;= Run</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ExpCor &lt;= ExpCorrect</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ShftDst &lt;= shiftDistance</a:t>
            </a:r>
            <a:endParaRPr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Norm 2</a:t>
            </a:r>
            <a:endParaRPr>
              <a:solidFill>
                <a:srgbClr val="000000"/>
              </a:solidFill>
            </a:endParaRPr>
          </a:p>
        </p:txBody>
      </p:sp>
      <p:sp>
        <p:nvSpPr>
          <p:cNvPr id="289" name="Google Shape;289;p24"/>
          <p:cNvSpPr txBox="1"/>
          <p:nvPr/>
        </p:nvSpPr>
        <p:spPr>
          <a:xfrm>
            <a:off x="3622375" y="235875"/>
            <a:ext cx="5478600" cy="4809300"/>
          </a:xfrm>
          <a:prstGeom prst="rect">
            <a:avLst/>
          </a:prstGeom>
          <a:noFill/>
          <a:ln>
            <a:noFill/>
          </a:ln>
        </p:spPr>
        <p:txBody>
          <a:bodyPr anchorCtr="0" anchor="t" bIns="91425" lIns="91425" spcFirstLastPara="1" rIns="91425" wrap="square" tIns="91425">
            <a:noAutofit/>
          </a:bodyPr>
          <a:lstStyle/>
          <a:p>
            <a:pPr indent="-292100" lvl="0" marL="457200" rtl="0" algn="l">
              <a:lnSpc>
                <a:spcPct val="90000"/>
              </a:lnSpc>
              <a:spcBef>
                <a:spcPts val="1000"/>
              </a:spcBef>
              <a:spcAft>
                <a:spcPts val="0"/>
              </a:spcAft>
              <a:buSzPts val="1000"/>
              <a:buFont typeface="Calibri"/>
              <a:buChar char="●"/>
            </a:pPr>
            <a:r>
              <a:rPr lang="en" sz="1300">
                <a:latin typeface="Calibri"/>
                <a:ea typeface="Calibri"/>
                <a:cs typeface="Calibri"/>
                <a:sym typeface="Calibri"/>
              </a:rPr>
              <a:t>I</a:t>
            </a:r>
            <a:r>
              <a:rPr lang="en" sz="1300">
                <a:latin typeface="Calibri"/>
                <a:ea typeface="Calibri"/>
                <a:cs typeface="Calibri"/>
                <a:sym typeface="Calibri"/>
              </a:rPr>
              <a:t>NPUTS: Clk, Rst, Run, ExpCor, ShfDst, UExp, UMan</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OutPuts: Q, RunO</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RunO &lt;= Run;</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Set exp to lsb 8 bits of Uexp</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exp:=Uexp(7 downto 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ManA:=UMan;</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Adjust exp by ExpCor</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exp:=exp + ExpCor;</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Shift ManOut by ShfDst</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ManOut:=SHL(ManA,ShfDst);</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Pad </a:t>
            </a:r>
            <a:r>
              <a:rPr lang="en" sz="1300">
                <a:latin typeface="Calibri"/>
                <a:ea typeface="Calibri"/>
                <a:cs typeface="Calibri"/>
                <a:sym typeface="Calibri"/>
              </a:rPr>
              <a:t>mantissa</a:t>
            </a:r>
            <a:r>
              <a:rPr lang="en" sz="1300">
                <a:latin typeface="Calibri"/>
                <a:ea typeface="Calibri"/>
                <a:cs typeface="Calibri"/>
                <a:sym typeface="Calibri"/>
              </a:rPr>
              <a:t> and round if needed</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RoundMan:='0' &amp; ManOut(24 downto 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if((RoundMan(1) ='1') AND(RoundMan(2)='1')) then --round mantissaa</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 </a:t>
            </a:r>
            <a:r>
              <a:rPr lang="en" sz="1300">
                <a:latin typeface="Calibri"/>
                <a:ea typeface="Calibri"/>
                <a:cs typeface="Calibri"/>
                <a:sym typeface="Calibri"/>
              </a:rPr>
              <a:t>RoundMan:=RoundMan + "00000000000000000000010";</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end if;</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 round up and produce carry and add one to exponent</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Further adjust exponent</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if(RoundMan(25)='1') then</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exp:=exp + 1;</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QQ(31) := UExp(8);</a:t>
            </a:r>
            <a:endParaRPr sz="1300">
              <a:latin typeface="Calibri"/>
              <a:ea typeface="Calibri"/>
              <a:cs typeface="Calibri"/>
              <a:sym typeface="Calibri"/>
            </a:endParaRPr>
          </a:p>
          <a:p>
            <a:pPr indent="-311150" lvl="0" marL="457200" rtl="0" algn="l">
              <a:lnSpc>
                <a:spcPct val="90000"/>
              </a:lnSpc>
              <a:spcBef>
                <a:spcPts val="0"/>
              </a:spcBef>
              <a:spcAft>
                <a:spcPts val="0"/>
              </a:spcAft>
              <a:buSzPts val="1300"/>
              <a:buFont typeface="Calibri"/>
              <a:buChar char="●"/>
            </a:pPr>
            <a:r>
              <a:rPr lang="en" sz="1300">
                <a:latin typeface="Calibri"/>
                <a:ea typeface="Calibri"/>
                <a:cs typeface="Calibri"/>
                <a:sym typeface="Calibri"/>
              </a:rPr>
              <a:t>QQ(30 downto 23) :=exp; QQ(22 downto 0) := RoundMan(24 downto 2); Q &lt;= QQ;</a:t>
            </a:r>
            <a:endParaRPr sz="1300">
              <a:latin typeface="Calibri"/>
              <a:ea typeface="Calibri"/>
              <a:cs typeface="Calibri"/>
              <a:sym typeface="Calibri"/>
            </a:endParaRPr>
          </a:p>
          <a:p>
            <a:pPr indent="0" lvl="0" marL="0" rtl="0" algn="l">
              <a:lnSpc>
                <a:spcPct val="90000"/>
              </a:lnSpc>
              <a:spcBef>
                <a:spcPts val="1000"/>
              </a:spcBef>
              <a:spcAft>
                <a:spcPts val="0"/>
              </a:spcAft>
              <a:buNone/>
            </a:pPr>
            <a:r>
              <a:t/>
            </a:r>
            <a:endParaRPr sz="1000">
              <a:latin typeface="Calibri"/>
              <a:ea typeface="Calibri"/>
              <a:cs typeface="Calibri"/>
              <a:sym typeface="Calibri"/>
            </a:endParaRPr>
          </a:p>
          <a:p>
            <a:pPr indent="0" lvl="0" marL="0" rtl="0" algn="l">
              <a:lnSpc>
                <a:spcPct val="90000"/>
              </a:lnSpc>
              <a:spcBef>
                <a:spcPts val="1000"/>
              </a:spcBef>
              <a:spcAft>
                <a:spcPts val="0"/>
              </a:spcAft>
              <a:buNone/>
            </a:pPr>
            <a:r>
              <a:t/>
            </a:r>
            <a:endParaRPr sz="1000">
              <a:latin typeface="Calibri"/>
              <a:ea typeface="Calibri"/>
              <a:cs typeface="Calibri"/>
              <a:sym typeface="Calibri"/>
            </a:endParaRPr>
          </a:p>
          <a:p>
            <a:pPr indent="0" lvl="0" marL="0" rtl="0" algn="l">
              <a:lnSpc>
                <a:spcPct val="90000"/>
              </a:lnSpc>
              <a:spcBef>
                <a:spcPts val="1000"/>
              </a:spcBef>
              <a:spcAft>
                <a:spcPts val="0"/>
              </a:spcAft>
              <a:buNone/>
            </a:pPr>
            <a:r>
              <a:t/>
            </a:r>
            <a:endParaRPr sz="1000">
              <a:latin typeface="Calibri"/>
              <a:ea typeface="Calibri"/>
              <a:cs typeface="Calibri"/>
              <a:sym typeface="Calibri"/>
            </a:endParaRPr>
          </a:p>
          <a:p>
            <a:pPr indent="0" lvl="0" marL="0" rtl="0" algn="l">
              <a:lnSpc>
                <a:spcPct val="90000"/>
              </a:lnSpc>
              <a:spcBef>
                <a:spcPts val="1000"/>
              </a:spcBef>
              <a:spcAft>
                <a:spcPts val="0"/>
              </a:spcAft>
              <a:buNone/>
            </a:pPr>
            <a:r>
              <a:t/>
            </a:r>
            <a:endParaRPr sz="1000">
              <a:latin typeface="Calibri"/>
              <a:ea typeface="Calibri"/>
              <a:cs typeface="Calibri"/>
              <a:sym typeface="Calibri"/>
            </a:endParaRPr>
          </a:p>
          <a:p>
            <a:pPr indent="0" lvl="0" marL="0" rtl="0" algn="l">
              <a:lnSpc>
                <a:spcPct val="90000"/>
              </a:lnSpc>
              <a:spcBef>
                <a:spcPts val="1000"/>
              </a:spcBef>
              <a:spcAft>
                <a:spcPts val="0"/>
              </a:spcAft>
              <a:buNone/>
            </a:pPr>
            <a:r>
              <a:t/>
            </a:r>
            <a:endParaRPr sz="1000">
              <a:latin typeface="Calibri"/>
              <a:ea typeface="Calibri"/>
              <a:cs typeface="Calibri"/>
              <a:sym typeface="Calibri"/>
            </a:endParaRPr>
          </a:p>
          <a:p>
            <a:pPr indent="0" lvl="0" marL="0" rtl="0" algn="l">
              <a:lnSpc>
                <a:spcPct val="90000"/>
              </a:lnSpc>
              <a:spcBef>
                <a:spcPts val="1000"/>
              </a:spcBef>
              <a:spcAft>
                <a:spcPts val="0"/>
              </a:spcAft>
              <a:buNone/>
            </a:pPr>
            <a:r>
              <a:rPr lang="en" sz="1000">
                <a:latin typeface="Calibri"/>
                <a:ea typeface="Calibri"/>
                <a:cs typeface="Calibri"/>
                <a:sym typeface="Calibri"/>
              </a:rPr>
              <a:t>OUTPUTS: RunO, OP_Q</a:t>
            </a:r>
            <a:endParaRPr sz="1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5"/>
          <p:cNvSpPr txBox="1"/>
          <p:nvPr>
            <p:ph idx="1" type="body"/>
          </p:nvPr>
        </p:nvSpPr>
        <p:spPr>
          <a:xfrm>
            <a:off x="226075" y="2097325"/>
            <a:ext cx="2808000" cy="316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000000"/>
                </a:solidFill>
              </a:rPr>
              <a:t>Final Reg</a:t>
            </a:r>
            <a:endParaRPr/>
          </a:p>
        </p:txBody>
      </p:sp>
      <p:sp>
        <p:nvSpPr>
          <p:cNvPr id="295" name="Google Shape;295;p25"/>
          <p:cNvSpPr txBox="1"/>
          <p:nvPr/>
        </p:nvSpPr>
        <p:spPr>
          <a:xfrm>
            <a:off x="3901475" y="603475"/>
            <a:ext cx="5066400" cy="4441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INPUTS: clk,reset, en, RunIn, SumIn</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Holds final Sum signal and Run signal for one clock cycle</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SumOut &lt;= SumIn</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RunO &lt;= RunIn</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OUTPUTS:</a:t>
            </a:r>
            <a:r>
              <a:rPr lang="en" sz="1100">
                <a:latin typeface="Calibri"/>
                <a:ea typeface="Calibri"/>
                <a:cs typeface="Calibri"/>
                <a:sym typeface="Calibri"/>
              </a:rPr>
              <a:t>SumOut,RunO</a:t>
            </a:r>
            <a:endParaRPr sz="1100">
              <a:latin typeface="Calibri"/>
              <a:ea typeface="Calibri"/>
              <a:cs typeface="Calibri"/>
              <a:sym typeface="Calibri"/>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6"/>
          <p:cNvSpPr txBox="1"/>
          <p:nvPr>
            <p:ph idx="1" type="body"/>
          </p:nvPr>
        </p:nvSpPr>
        <p:spPr>
          <a:xfrm>
            <a:off x="261150" y="2314850"/>
            <a:ext cx="2808000" cy="316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000000"/>
                </a:solidFill>
              </a:rPr>
              <a:t>Run Check</a:t>
            </a:r>
            <a:endParaRPr/>
          </a:p>
        </p:txBody>
      </p:sp>
      <p:sp>
        <p:nvSpPr>
          <p:cNvPr id="301" name="Google Shape;301;p26"/>
          <p:cNvSpPr txBox="1"/>
          <p:nvPr/>
        </p:nvSpPr>
        <p:spPr>
          <a:xfrm>
            <a:off x="3286875" y="-12825"/>
            <a:ext cx="5857200" cy="5143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If Run = 0, set sum to NaN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If Run = 1 set sum to finalsum signal</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Else set to X’s</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100">
                <a:latin typeface="Calibri"/>
                <a:ea typeface="Calibri"/>
                <a:cs typeface="Calibri"/>
                <a:sym typeface="Calibri"/>
              </a:rPr>
              <a:t>with finalRun select</a:t>
            </a:r>
            <a:endParaRPr sz="11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100">
                <a:latin typeface="Calibri"/>
                <a:ea typeface="Calibri"/>
                <a:cs typeface="Calibri"/>
                <a:sym typeface="Calibri"/>
              </a:rPr>
              <a:t> SUM_Q &lt;= finalSum when '1',</a:t>
            </a:r>
            <a:endParaRPr sz="11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100">
                <a:latin typeface="Calibri"/>
                <a:ea typeface="Calibri"/>
                <a:cs typeface="Calibri"/>
                <a:sym typeface="Calibri"/>
              </a:rPr>
              <a:t>          (others =&gt; '1') when '0',</a:t>
            </a:r>
            <a:endParaRPr sz="11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100">
                <a:latin typeface="Calibri"/>
                <a:ea typeface="Calibri"/>
                <a:cs typeface="Calibri"/>
                <a:sym typeface="Calibri"/>
              </a:rPr>
              <a:t>	  (others =&gt; 'X') when others;</a:t>
            </a:r>
            <a:endParaRPr sz="11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100">
                <a:latin typeface="Calibri"/>
                <a:ea typeface="Calibri"/>
                <a:cs typeface="Calibri"/>
                <a:sym typeface="Calibri"/>
              </a:rPr>
              <a:t>RunOut &lt;= finalRun;</a:t>
            </a:r>
            <a:endParaRPr sz="1100">
              <a:latin typeface="Calibri"/>
              <a:ea typeface="Calibri"/>
              <a:cs typeface="Calibri"/>
              <a:sym typeface="Calibri"/>
            </a:endParaRPr>
          </a:p>
          <a:p>
            <a:pPr indent="0" lvl="0" marL="914400" rtl="0" algn="l">
              <a:lnSpc>
                <a:spcPct val="150000"/>
              </a:lnSpc>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7"/>
          <p:cNvSpPr txBox="1"/>
          <p:nvPr/>
        </p:nvSpPr>
        <p:spPr>
          <a:xfrm>
            <a:off x="239550" y="193825"/>
            <a:ext cx="86649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Critical Path</a:t>
            </a:r>
            <a:endParaRPr sz="3600">
              <a:latin typeface="Roboto"/>
              <a:ea typeface="Roboto"/>
              <a:cs typeface="Roboto"/>
              <a:sym typeface="Roboto"/>
            </a:endParaRPr>
          </a:p>
        </p:txBody>
      </p:sp>
      <p:sp>
        <p:nvSpPr>
          <p:cNvPr id="307" name="Google Shape;307;p27"/>
          <p:cNvSpPr txBox="1"/>
          <p:nvPr>
            <p:ph idx="4294967295" type="body"/>
          </p:nvPr>
        </p:nvSpPr>
        <p:spPr>
          <a:xfrm>
            <a:off x="471900" y="976800"/>
            <a:ext cx="8222100" cy="390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Critical path for both designs: Output of Norm1(ShftDst) to output of Norm2(Q)</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5.449ns, 183.513MHz</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Caused by large if-else tree</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How would we minimize the critical path?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Using case statements</a:t>
            </a:r>
            <a:endParaRPr>
              <a:solidFill>
                <a:srgbClr val="000000"/>
              </a:solidFill>
            </a:endParaRPr>
          </a:p>
        </p:txBody>
      </p:sp>
      <p:pic>
        <p:nvPicPr>
          <p:cNvPr id="308" name="Google Shape;308;p27"/>
          <p:cNvPicPr preferRelativeResize="0"/>
          <p:nvPr/>
        </p:nvPicPr>
        <p:blipFill>
          <a:blip r:embed="rId3">
            <a:alphaModFix/>
          </a:blip>
          <a:stretch>
            <a:fillRect/>
          </a:stretch>
        </p:blipFill>
        <p:spPr>
          <a:xfrm>
            <a:off x="4130650" y="1674938"/>
            <a:ext cx="4400550" cy="143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460950" y="17320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Adder Cores</a:t>
            </a:r>
            <a:endParaRPr sz="3600">
              <a:solidFill>
                <a:srgbClr val="000000"/>
              </a:solidFill>
            </a:endParaRPr>
          </a:p>
        </p:txBody>
      </p:sp>
      <p:graphicFrame>
        <p:nvGraphicFramePr>
          <p:cNvPr id="314" name="Google Shape;314;p28"/>
          <p:cNvGraphicFramePr/>
          <p:nvPr/>
        </p:nvGraphicFramePr>
        <p:xfrm>
          <a:off x="565188" y="1003875"/>
          <a:ext cx="3000000" cy="3000000"/>
        </p:xfrm>
        <a:graphic>
          <a:graphicData uri="http://schemas.openxmlformats.org/drawingml/2006/table">
            <a:tbl>
              <a:tblPr>
                <a:noFill/>
                <a:tableStyleId>{EB8D9AFF-0954-420D-81FB-6F7F4E5D6B7E}</a:tableStyleId>
              </a:tblPr>
              <a:tblGrid>
                <a:gridCol w="1267150"/>
                <a:gridCol w="1187200"/>
                <a:gridCol w="1073050"/>
                <a:gridCol w="1164350"/>
                <a:gridCol w="1210000"/>
                <a:gridCol w="1073050"/>
                <a:gridCol w="1038825"/>
              </a:tblGrid>
              <a:tr h="437750">
                <a:tc>
                  <a:txBody>
                    <a:bodyPr/>
                    <a:lstStyle/>
                    <a:p>
                      <a:pPr indent="0" lvl="0" marL="0" rtl="0" algn="ctr">
                        <a:lnSpc>
                          <a:spcPct val="115000"/>
                        </a:lnSpc>
                        <a:spcBef>
                          <a:spcPts val="0"/>
                        </a:spcBef>
                        <a:spcAft>
                          <a:spcPts val="0"/>
                        </a:spcAft>
                        <a:buNone/>
                      </a:pPr>
                      <a:r>
                        <a:rPr lang="en" sz="1000"/>
                        <a:t> </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Slices</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Slice Flip Flops</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LUT_4s</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Max Freq</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Crit path route%</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Crit path logic%</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04350">
                <a:tc>
                  <a:txBody>
                    <a:bodyPr/>
                    <a:lstStyle/>
                    <a:p>
                      <a:pPr indent="0" lvl="0" marL="457200" rtl="0" algn="ctr">
                        <a:lnSpc>
                          <a:spcPct val="115000"/>
                        </a:lnSpc>
                        <a:spcBef>
                          <a:spcPts val="0"/>
                        </a:spcBef>
                        <a:spcAft>
                          <a:spcPts val="0"/>
                        </a:spcAft>
                        <a:buNone/>
                      </a:pPr>
                      <a:r>
                        <a:rPr lang="en" sz="1000"/>
                        <a:t>COMB</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12/49152</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N/A</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24/10944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162.4MHz</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88.6.0%</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11.4%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70000">
                <a:tc>
                  <a:txBody>
                    <a:bodyPr/>
                    <a:lstStyle/>
                    <a:p>
                      <a:pPr indent="0" lvl="0" marL="457200" rtl="0" algn="ctr">
                        <a:lnSpc>
                          <a:spcPct val="115000"/>
                        </a:lnSpc>
                        <a:spcBef>
                          <a:spcPts val="0"/>
                        </a:spcBef>
                        <a:spcAft>
                          <a:spcPts val="0"/>
                        </a:spcAft>
                        <a:buNone/>
                      </a:pPr>
                      <a:r>
                        <a:rPr lang="en" sz="1000"/>
                        <a:t>  12-Stage </a:t>
                      </a:r>
                      <a:r>
                        <a:rPr lang="en" sz="1000"/>
                        <a:t>RCA_2B</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107/49152</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178/98304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143/98304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549.753MHz</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49450">
                <a:tc>
                  <a:txBody>
                    <a:bodyPr/>
                    <a:lstStyle/>
                    <a:p>
                      <a:pPr indent="0" lvl="0" marL="457200" rtl="0" algn="ctr">
                        <a:lnSpc>
                          <a:spcPct val="115000"/>
                        </a:lnSpc>
                        <a:spcBef>
                          <a:spcPts val="0"/>
                        </a:spcBef>
                        <a:spcAft>
                          <a:spcPts val="0"/>
                        </a:spcAft>
                        <a:buNone/>
                      </a:pPr>
                      <a:r>
                        <a:rPr lang="en" sz="1000"/>
                        <a:t>6-Stage</a:t>
                      </a:r>
                      <a:endParaRPr sz="1000"/>
                    </a:p>
                    <a:p>
                      <a:pPr indent="0" lvl="0" marL="457200" rtl="0" algn="ctr">
                        <a:lnSpc>
                          <a:spcPct val="115000"/>
                        </a:lnSpc>
                        <a:spcBef>
                          <a:spcPts val="0"/>
                        </a:spcBef>
                        <a:spcAft>
                          <a:spcPts val="0"/>
                        </a:spcAft>
                        <a:buNone/>
                      </a:pPr>
                      <a:r>
                        <a:rPr lang="en" sz="1000"/>
                        <a:t>RCA_4B</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100/49152</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154/98304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120/98304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549.753MHz</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46500">
                <a:tc>
                  <a:txBody>
                    <a:bodyPr/>
                    <a:lstStyle/>
                    <a:p>
                      <a:pPr indent="0" lvl="0" marL="457200" rtl="0" algn="ctr">
                        <a:lnSpc>
                          <a:spcPct val="115000"/>
                        </a:lnSpc>
                        <a:spcBef>
                          <a:spcPts val="0"/>
                        </a:spcBef>
                        <a:spcAft>
                          <a:spcPts val="0"/>
                        </a:spcAft>
                        <a:buNone/>
                      </a:pPr>
                      <a:r>
                        <a:rPr lang="en" sz="1000"/>
                        <a:t>4-Stage</a:t>
                      </a:r>
                      <a:endParaRPr sz="1000"/>
                    </a:p>
                    <a:p>
                      <a:pPr indent="0" lvl="0" marL="457200" rtl="0" algn="ctr">
                        <a:lnSpc>
                          <a:spcPct val="115000"/>
                        </a:lnSpc>
                        <a:spcBef>
                          <a:spcPts val="0"/>
                        </a:spcBef>
                        <a:spcAft>
                          <a:spcPts val="0"/>
                        </a:spcAft>
                        <a:buNone/>
                      </a:pPr>
                      <a:r>
                        <a:rPr lang="en" sz="1000"/>
                        <a:t>RCA_6B</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87/49152</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136/98304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74/98304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498.529MHz</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43.6%</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56.4%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73150">
                <a:tc>
                  <a:txBody>
                    <a:bodyPr/>
                    <a:lstStyle/>
                    <a:p>
                      <a:pPr indent="0" lvl="0" marL="457200" rtl="0" algn="ctr">
                        <a:lnSpc>
                          <a:spcPct val="115000"/>
                        </a:lnSpc>
                        <a:spcBef>
                          <a:spcPts val="0"/>
                        </a:spcBef>
                        <a:spcAft>
                          <a:spcPts val="0"/>
                        </a:spcAft>
                        <a:buNone/>
                      </a:pPr>
                      <a:r>
                        <a:rPr lang="en" sz="1000"/>
                        <a:t>3-Stage</a:t>
                      </a:r>
                      <a:endParaRPr sz="1000"/>
                    </a:p>
                    <a:p>
                      <a:pPr indent="0" lvl="0" marL="457200" rtl="0" algn="ctr">
                        <a:lnSpc>
                          <a:spcPct val="115000"/>
                        </a:lnSpc>
                        <a:spcBef>
                          <a:spcPts val="0"/>
                        </a:spcBef>
                        <a:spcAft>
                          <a:spcPts val="0"/>
                        </a:spcAft>
                        <a:buNone/>
                      </a:pPr>
                      <a:r>
                        <a:rPr lang="en" sz="1000"/>
                        <a:t>RCA_8B</a:t>
                      </a:r>
                      <a:endParaRPr sz="10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67/49152</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99/98304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73/9804</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429.35MHz</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37.7%</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62.3%</a:t>
                      </a:r>
                      <a:endParaRPr sz="1100"/>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15" name="Google Shape;315;p28"/>
          <p:cNvSpPr txBox="1"/>
          <p:nvPr/>
        </p:nvSpPr>
        <p:spPr>
          <a:xfrm>
            <a:off x="568550" y="3917600"/>
            <a:ext cx="8066100" cy="89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Being that the 12-Stage and 6-Stage adder cores could not be placed on a part(as it would fail static timing analysis), we decided to use the 4-Stage Adder Core. Though the 3-Stage Adder Core was a viable option, the max operating frequency of the 4-Stage was faster and would cause less placement issues further on.</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460950" y="318525"/>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Vendor Specific vs Adder Core</a:t>
            </a:r>
            <a:endParaRPr sz="3600">
              <a:solidFill>
                <a:srgbClr val="000000"/>
              </a:solidFill>
            </a:endParaRPr>
          </a:p>
        </p:txBody>
      </p:sp>
      <p:pic>
        <p:nvPicPr>
          <p:cNvPr id="321" name="Google Shape;321;p29"/>
          <p:cNvPicPr preferRelativeResize="0"/>
          <p:nvPr/>
        </p:nvPicPr>
        <p:blipFill>
          <a:blip r:embed="rId3">
            <a:alphaModFix/>
          </a:blip>
          <a:stretch>
            <a:fillRect/>
          </a:stretch>
        </p:blipFill>
        <p:spPr>
          <a:xfrm>
            <a:off x="1618488" y="1259700"/>
            <a:ext cx="5991225" cy="1247775"/>
          </a:xfrm>
          <a:prstGeom prst="rect">
            <a:avLst/>
          </a:prstGeom>
          <a:noFill/>
          <a:ln>
            <a:noFill/>
          </a:ln>
        </p:spPr>
      </p:pic>
      <p:sp>
        <p:nvSpPr>
          <p:cNvPr id="322" name="Google Shape;322;p29"/>
          <p:cNvSpPr txBox="1"/>
          <p:nvPr/>
        </p:nvSpPr>
        <p:spPr>
          <a:xfrm>
            <a:off x="230525" y="2507475"/>
            <a:ext cx="8386500" cy="255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Using both the Vendor specific adder and the RCA 4-Stage Adder Core we designed, we notice that there is no difference in the maximum operating frequency, or the percent of logic vs. routing.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main difference is the amount of Slices being used on the part, as this weighs into the difference in flip flops and LUTs.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There are more slices being used in the 4-Stage AdderCore due to the size of the design </a:t>
            </a:r>
            <a:r>
              <a:rPr lang="en">
                <a:latin typeface="Roboto"/>
                <a:ea typeface="Roboto"/>
                <a:cs typeface="Roboto"/>
                <a:sym typeface="Roboto"/>
              </a:rPr>
              <a:t>itself</a:t>
            </a:r>
            <a:r>
              <a:rPr lang="en">
                <a:latin typeface="Roboto"/>
                <a:ea typeface="Roboto"/>
                <a:cs typeface="Roboto"/>
                <a:sym typeface="Roboto"/>
              </a:rPr>
              <a:t> (4 registers, and 1-bit adders) being placed around the part.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Significantly, more Flip Flops due to the implementation of more registers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Not as significant, but more LUTs due to the amount of combinational logic being done (1 bit adds) where as the vendor specific adder is likely to have the most efficient usage rate for this part.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Adder Core uses more </a:t>
            </a:r>
            <a:r>
              <a:rPr lang="en">
                <a:latin typeface="Roboto"/>
                <a:ea typeface="Roboto"/>
                <a:cs typeface="Roboto"/>
                <a:sym typeface="Roboto"/>
              </a:rPr>
              <a:t>resources</a:t>
            </a:r>
            <a:r>
              <a:rPr lang="en">
                <a:latin typeface="Roboto"/>
                <a:ea typeface="Roboto"/>
                <a:cs typeface="Roboto"/>
                <a:sym typeface="Roboto"/>
              </a:rPr>
              <a:t> than the Vendor design but both are &lt;1% utilization</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460950" y="318525"/>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Conclusion</a:t>
            </a:r>
            <a:endParaRPr sz="3600">
              <a:solidFill>
                <a:srgbClr val="000000"/>
              </a:solidFill>
            </a:endParaRPr>
          </a:p>
        </p:txBody>
      </p:sp>
      <p:sp>
        <p:nvSpPr>
          <p:cNvPr id="328" name="Google Shape;328;p30"/>
          <p:cNvSpPr txBox="1"/>
          <p:nvPr>
            <p:ph idx="4294967295" type="body"/>
          </p:nvPr>
        </p:nvSpPr>
        <p:spPr>
          <a:xfrm>
            <a:off x="471900" y="1377850"/>
            <a:ext cx="8222100" cy="358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Vender vs adder core </a:t>
            </a:r>
            <a:r>
              <a:rPr lang="en">
                <a:solidFill>
                  <a:srgbClr val="000000"/>
                </a:solidFill>
              </a:rPr>
              <a:t>does not</a:t>
            </a:r>
            <a:r>
              <a:rPr lang="en">
                <a:solidFill>
                  <a:srgbClr val="000000"/>
                </a:solidFill>
              </a:rPr>
              <a:t> </a:t>
            </a:r>
            <a:r>
              <a:rPr lang="en">
                <a:solidFill>
                  <a:srgbClr val="000000"/>
                </a:solidFill>
              </a:rPr>
              <a:t>affect</a:t>
            </a:r>
            <a:r>
              <a:rPr lang="en">
                <a:solidFill>
                  <a:srgbClr val="000000"/>
                </a:solidFill>
              </a:rPr>
              <a:t> critical path, normalizing table is its pain point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Both designs perform the same, though the part-utilization is significantly different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Even though the Adder Core uses more Slices, LUTs, and Flip-Flops, both designs use a very insignificant amount of space on the whole part.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Other Stage adders might </a:t>
            </a:r>
            <a:r>
              <a:rPr lang="en">
                <a:solidFill>
                  <a:srgbClr val="000000"/>
                </a:solidFill>
              </a:rPr>
              <a:t>perform better than 4-Stage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Both Designs had 44% error rate testing 99 inputs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Vendor Design takes 8 clk cycles from input to produce output</a:t>
            </a:r>
            <a:endParaRPr>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6B ADDerCore Design takes 13 clock cycles</a:t>
            </a:r>
            <a:endParaRPr sz="18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91475" y="857775"/>
            <a:ext cx="2029800" cy="22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Flow Chart- Vendor Specific</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Adder</a:t>
            </a:r>
            <a:endParaRPr sz="2400">
              <a:latin typeface="Roboto"/>
              <a:ea typeface="Roboto"/>
              <a:cs typeface="Roboto"/>
              <a:sym typeface="Roboto"/>
            </a:endParaRPr>
          </a:p>
        </p:txBody>
      </p:sp>
      <p:sp>
        <p:nvSpPr>
          <p:cNvPr id="74" name="Google Shape;74;p14"/>
          <p:cNvSpPr/>
          <p:nvPr/>
        </p:nvSpPr>
        <p:spPr>
          <a:xfrm>
            <a:off x="2773550" y="170670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Compute Shift</a:t>
            </a:r>
            <a:endParaRPr sz="1200">
              <a:solidFill>
                <a:srgbClr val="FFFFFF"/>
              </a:solidFill>
            </a:endParaRPr>
          </a:p>
        </p:txBody>
      </p:sp>
      <p:sp>
        <p:nvSpPr>
          <p:cNvPr id="75" name="Google Shape;75;p14"/>
          <p:cNvSpPr/>
          <p:nvPr/>
        </p:nvSpPr>
        <p:spPr>
          <a:xfrm>
            <a:off x="2773600" y="293095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Shift Mantissa</a:t>
            </a:r>
            <a:endParaRPr sz="1200">
              <a:solidFill>
                <a:srgbClr val="FFFFFF"/>
              </a:solidFill>
            </a:endParaRPr>
          </a:p>
        </p:txBody>
      </p:sp>
      <p:sp>
        <p:nvSpPr>
          <p:cNvPr id="76" name="Google Shape;76;p14"/>
          <p:cNvSpPr/>
          <p:nvPr/>
        </p:nvSpPr>
        <p:spPr>
          <a:xfrm>
            <a:off x="6400800" y="293095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Norm 2</a:t>
            </a:r>
            <a:endParaRPr sz="1200">
              <a:solidFill>
                <a:srgbClr val="FFFFFF"/>
              </a:solidFill>
            </a:endParaRPr>
          </a:p>
        </p:txBody>
      </p:sp>
      <p:sp>
        <p:nvSpPr>
          <p:cNvPr id="77" name="Google Shape;77;p14"/>
          <p:cNvSpPr/>
          <p:nvPr/>
        </p:nvSpPr>
        <p:spPr>
          <a:xfrm>
            <a:off x="6400800" y="52722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Simple Add/Sub</a:t>
            </a:r>
            <a:endParaRPr sz="1200">
              <a:solidFill>
                <a:srgbClr val="FFFFFF"/>
              </a:solidFill>
            </a:endParaRPr>
          </a:p>
        </p:txBody>
      </p:sp>
      <p:sp>
        <p:nvSpPr>
          <p:cNvPr id="78" name="Google Shape;78;p14"/>
          <p:cNvSpPr/>
          <p:nvPr/>
        </p:nvSpPr>
        <p:spPr>
          <a:xfrm>
            <a:off x="6400800" y="1709713"/>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Norm 1</a:t>
            </a:r>
            <a:endParaRPr sz="1200">
              <a:solidFill>
                <a:srgbClr val="FFFFFF"/>
              </a:solidFill>
            </a:endParaRPr>
          </a:p>
        </p:txBody>
      </p:sp>
      <p:sp>
        <p:nvSpPr>
          <p:cNvPr id="79" name="Google Shape;79;p14"/>
          <p:cNvSpPr/>
          <p:nvPr/>
        </p:nvSpPr>
        <p:spPr>
          <a:xfrm>
            <a:off x="2773550" y="52722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Compare Exponent</a:t>
            </a:r>
            <a:endParaRPr sz="1200">
              <a:solidFill>
                <a:srgbClr val="FFFFFF"/>
              </a:solidFill>
            </a:endParaRPr>
          </a:p>
        </p:txBody>
      </p:sp>
      <p:sp>
        <p:nvSpPr>
          <p:cNvPr id="80" name="Google Shape;80;p14"/>
          <p:cNvSpPr/>
          <p:nvPr/>
        </p:nvSpPr>
        <p:spPr>
          <a:xfrm>
            <a:off x="2773600" y="415520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Compare Mantissa</a:t>
            </a:r>
            <a:endParaRPr sz="1200">
              <a:solidFill>
                <a:srgbClr val="FFFFFF"/>
              </a:solidFill>
            </a:endParaRPr>
          </a:p>
        </p:txBody>
      </p:sp>
      <p:sp>
        <p:nvSpPr>
          <p:cNvPr id="81" name="Google Shape;81;p14"/>
          <p:cNvSpPr/>
          <p:nvPr/>
        </p:nvSpPr>
        <p:spPr>
          <a:xfrm>
            <a:off x="6400800" y="415217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Register</a:t>
            </a:r>
            <a:endParaRPr sz="1200">
              <a:solidFill>
                <a:srgbClr val="FFFFFF"/>
              </a:solidFill>
            </a:endParaRPr>
          </a:p>
        </p:txBody>
      </p:sp>
      <p:cxnSp>
        <p:nvCxnSpPr>
          <p:cNvPr id="82" name="Google Shape;82;p14"/>
          <p:cNvCxnSpPr/>
          <p:nvPr/>
        </p:nvCxnSpPr>
        <p:spPr>
          <a:xfrm>
            <a:off x="3267300"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4"/>
          <p:cNvCxnSpPr/>
          <p:nvPr/>
        </p:nvCxnSpPr>
        <p:spPr>
          <a:xfrm>
            <a:off x="3752675"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84" name="Google Shape;84;p14"/>
          <p:cNvCxnSpPr/>
          <p:nvPr/>
        </p:nvCxnSpPr>
        <p:spPr>
          <a:xfrm>
            <a:off x="4258013"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85" name="Google Shape;85;p14"/>
          <p:cNvCxnSpPr/>
          <p:nvPr/>
        </p:nvCxnSpPr>
        <p:spPr>
          <a:xfrm>
            <a:off x="4763350"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86" name="Google Shape;86;p14"/>
          <p:cNvCxnSpPr/>
          <p:nvPr/>
        </p:nvCxnSpPr>
        <p:spPr>
          <a:xfrm>
            <a:off x="29150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4"/>
          <p:cNvCxnSpPr/>
          <p:nvPr/>
        </p:nvCxnSpPr>
        <p:spPr>
          <a:xfrm>
            <a:off x="3274845"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4"/>
          <p:cNvCxnSpPr/>
          <p:nvPr/>
        </p:nvCxnSpPr>
        <p:spPr>
          <a:xfrm>
            <a:off x="36347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4"/>
          <p:cNvCxnSpPr/>
          <p:nvPr/>
        </p:nvCxnSpPr>
        <p:spPr>
          <a:xfrm>
            <a:off x="40526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4"/>
          <p:cNvCxnSpPr/>
          <p:nvPr/>
        </p:nvCxnSpPr>
        <p:spPr>
          <a:xfrm>
            <a:off x="4445220"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4"/>
          <p:cNvCxnSpPr/>
          <p:nvPr/>
        </p:nvCxnSpPr>
        <p:spPr>
          <a:xfrm>
            <a:off x="4809633"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4"/>
          <p:cNvCxnSpPr/>
          <p:nvPr/>
        </p:nvCxnSpPr>
        <p:spPr>
          <a:xfrm>
            <a:off x="5174045" y="998054"/>
            <a:ext cx="16800" cy="7338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4"/>
          <p:cNvSpPr txBox="1"/>
          <p:nvPr/>
        </p:nvSpPr>
        <p:spPr>
          <a:xfrm>
            <a:off x="3051100" y="-66575"/>
            <a:ext cx="19665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EnL               EnR            Op_A         Op_B</a:t>
            </a:r>
            <a:endParaRPr sz="800">
              <a:latin typeface="Roboto"/>
              <a:ea typeface="Roboto"/>
              <a:cs typeface="Roboto"/>
              <a:sym typeface="Roboto"/>
            </a:endParaRPr>
          </a:p>
        </p:txBody>
      </p:sp>
      <p:sp>
        <p:nvSpPr>
          <p:cNvPr id="94" name="Google Shape;94;p14"/>
          <p:cNvSpPr txBox="1"/>
          <p:nvPr/>
        </p:nvSpPr>
        <p:spPr>
          <a:xfrm>
            <a:off x="3077750" y="283325"/>
            <a:ext cx="19665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1                 1                 32               32</a:t>
            </a:r>
            <a:endParaRPr sz="800">
              <a:latin typeface="Roboto"/>
              <a:ea typeface="Roboto"/>
              <a:cs typeface="Roboto"/>
              <a:sym typeface="Roboto"/>
            </a:endParaRPr>
          </a:p>
        </p:txBody>
      </p:sp>
      <p:sp>
        <p:nvSpPr>
          <p:cNvPr id="95" name="Google Shape;95;p14"/>
          <p:cNvSpPr txBox="1"/>
          <p:nvPr/>
        </p:nvSpPr>
        <p:spPr>
          <a:xfrm>
            <a:off x="2682650" y="1034275"/>
            <a:ext cx="27567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LExp      SExp        LMan     SMan    LSign      SSign</a:t>
            </a:r>
            <a:endParaRPr sz="800">
              <a:latin typeface="Roboto"/>
              <a:ea typeface="Roboto"/>
              <a:cs typeface="Roboto"/>
              <a:sym typeface="Roboto"/>
            </a:endParaRPr>
          </a:p>
        </p:txBody>
      </p:sp>
      <p:sp>
        <p:nvSpPr>
          <p:cNvPr id="96" name="Google Shape;96;p14"/>
          <p:cNvSpPr txBox="1"/>
          <p:nvPr/>
        </p:nvSpPr>
        <p:spPr>
          <a:xfrm>
            <a:off x="2749850" y="1465788"/>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1            8             8            23           23            1            1</a:t>
            </a:r>
            <a:endParaRPr sz="800">
              <a:latin typeface="Roboto"/>
              <a:ea typeface="Roboto"/>
              <a:cs typeface="Roboto"/>
              <a:sym typeface="Roboto"/>
            </a:endParaRPr>
          </a:p>
        </p:txBody>
      </p:sp>
      <p:cxnSp>
        <p:nvCxnSpPr>
          <p:cNvPr id="97" name="Google Shape;97;p14"/>
          <p:cNvCxnSpPr/>
          <p:nvPr/>
        </p:nvCxnSpPr>
        <p:spPr>
          <a:xfrm>
            <a:off x="2856183"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4"/>
          <p:cNvCxnSpPr/>
          <p:nvPr/>
        </p:nvCxnSpPr>
        <p:spPr>
          <a:xfrm>
            <a:off x="316393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4"/>
          <p:cNvCxnSpPr/>
          <p:nvPr/>
        </p:nvCxnSpPr>
        <p:spPr>
          <a:xfrm>
            <a:off x="347168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4"/>
          <p:cNvCxnSpPr/>
          <p:nvPr/>
        </p:nvCxnSpPr>
        <p:spPr>
          <a:xfrm>
            <a:off x="381168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4"/>
          <p:cNvCxnSpPr/>
          <p:nvPr/>
        </p:nvCxnSpPr>
        <p:spPr>
          <a:xfrm>
            <a:off x="4163895"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4"/>
          <p:cNvCxnSpPr/>
          <p:nvPr/>
        </p:nvCxnSpPr>
        <p:spPr>
          <a:xfrm>
            <a:off x="4516108"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4"/>
          <p:cNvCxnSpPr/>
          <p:nvPr/>
        </p:nvCxnSpPr>
        <p:spPr>
          <a:xfrm>
            <a:off x="4863933"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4"/>
          <p:cNvCxnSpPr/>
          <p:nvPr/>
        </p:nvCxnSpPr>
        <p:spPr>
          <a:xfrm>
            <a:off x="5211745" y="2187279"/>
            <a:ext cx="16800" cy="7338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4"/>
          <p:cNvSpPr txBox="1"/>
          <p:nvPr/>
        </p:nvSpPr>
        <p:spPr>
          <a:xfrm>
            <a:off x="2557400" y="2280950"/>
            <a:ext cx="29925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RunO      LExpP      SExpP     LManP   SManP    LSignP   SSignP  shiftdis</a:t>
            </a:r>
            <a:endParaRPr sz="700">
              <a:latin typeface="Roboto"/>
              <a:ea typeface="Roboto"/>
              <a:cs typeface="Roboto"/>
              <a:sym typeface="Roboto"/>
            </a:endParaRPr>
          </a:p>
        </p:txBody>
      </p:sp>
      <p:sp>
        <p:nvSpPr>
          <p:cNvPr id="106" name="Google Shape;106;p14"/>
          <p:cNvSpPr txBox="1"/>
          <p:nvPr/>
        </p:nvSpPr>
        <p:spPr>
          <a:xfrm>
            <a:off x="2681100" y="2673150"/>
            <a:ext cx="26910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1             8            8           23           23             1              1              5 </a:t>
            </a:r>
            <a:endParaRPr sz="700">
              <a:latin typeface="Roboto"/>
              <a:ea typeface="Roboto"/>
              <a:cs typeface="Roboto"/>
              <a:sym typeface="Roboto"/>
            </a:endParaRPr>
          </a:p>
        </p:txBody>
      </p:sp>
      <p:cxnSp>
        <p:nvCxnSpPr>
          <p:cNvPr id="107" name="Google Shape;107;p14"/>
          <p:cNvCxnSpPr/>
          <p:nvPr/>
        </p:nvCxnSpPr>
        <p:spPr>
          <a:xfrm>
            <a:off x="2931808" y="34155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4"/>
          <p:cNvCxnSpPr/>
          <p:nvPr/>
        </p:nvCxnSpPr>
        <p:spPr>
          <a:xfrm>
            <a:off x="3370520"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4"/>
          <p:cNvCxnSpPr/>
          <p:nvPr/>
        </p:nvCxnSpPr>
        <p:spPr>
          <a:xfrm>
            <a:off x="3809233"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4"/>
          <p:cNvCxnSpPr/>
          <p:nvPr/>
        </p:nvCxnSpPr>
        <p:spPr>
          <a:xfrm>
            <a:off x="4247945"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4"/>
          <p:cNvCxnSpPr/>
          <p:nvPr/>
        </p:nvCxnSpPr>
        <p:spPr>
          <a:xfrm>
            <a:off x="4702608"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4"/>
          <p:cNvCxnSpPr/>
          <p:nvPr/>
        </p:nvCxnSpPr>
        <p:spPr>
          <a:xfrm>
            <a:off x="5157258" y="3415554"/>
            <a:ext cx="16800" cy="7338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14"/>
          <p:cNvSpPr txBox="1"/>
          <p:nvPr/>
        </p:nvSpPr>
        <p:spPr>
          <a:xfrm>
            <a:off x="2612750" y="3449350"/>
            <a:ext cx="28818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LExpP        LManP     SManP     LSignP    SSignP</a:t>
            </a:r>
            <a:endParaRPr sz="800">
              <a:latin typeface="Roboto"/>
              <a:ea typeface="Roboto"/>
              <a:cs typeface="Roboto"/>
              <a:sym typeface="Roboto"/>
            </a:endParaRPr>
          </a:p>
        </p:txBody>
      </p:sp>
      <p:sp>
        <p:nvSpPr>
          <p:cNvPr id="114" name="Google Shape;114;p14"/>
          <p:cNvSpPr txBox="1"/>
          <p:nvPr/>
        </p:nvSpPr>
        <p:spPr>
          <a:xfrm>
            <a:off x="2749850" y="3931200"/>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1                8             25             25                1                1</a:t>
            </a:r>
            <a:endParaRPr sz="800">
              <a:latin typeface="Roboto"/>
              <a:ea typeface="Roboto"/>
              <a:cs typeface="Roboto"/>
              <a:sym typeface="Roboto"/>
            </a:endParaRPr>
          </a:p>
        </p:txBody>
      </p:sp>
      <p:cxnSp>
        <p:nvCxnSpPr>
          <p:cNvPr id="115" name="Google Shape;115;p14"/>
          <p:cNvCxnSpPr/>
          <p:nvPr/>
        </p:nvCxnSpPr>
        <p:spPr>
          <a:xfrm flipH="1">
            <a:off x="3374725" y="46357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4"/>
          <p:cNvCxnSpPr/>
          <p:nvPr/>
        </p:nvCxnSpPr>
        <p:spPr>
          <a:xfrm flipH="1">
            <a:off x="2919200" y="4600750"/>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4"/>
          <p:cNvCxnSpPr/>
          <p:nvPr/>
        </p:nvCxnSpPr>
        <p:spPr>
          <a:xfrm flipH="1">
            <a:off x="3830250"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4"/>
          <p:cNvCxnSpPr/>
          <p:nvPr/>
        </p:nvCxnSpPr>
        <p:spPr>
          <a:xfrm flipH="1">
            <a:off x="4285775"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4"/>
          <p:cNvCxnSpPr/>
          <p:nvPr/>
        </p:nvCxnSpPr>
        <p:spPr>
          <a:xfrm flipH="1">
            <a:off x="4741300"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4"/>
          <p:cNvCxnSpPr/>
          <p:nvPr/>
        </p:nvCxnSpPr>
        <p:spPr>
          <a:xfrm flipH="1">
            <a:off x="5196825"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4"/>
          <p:cNvCxnSpPr/>
          <p:nvPr/>
        </p:nvCxnSpPr>
        <p:spPr>
          <a:xfrm flipH="1">
            <a:off x="6507875"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4"/>
          <p:cNvCxnSpPr/>
          <p:nvPr/>
        </p:nvCxnSpPr>
        <p:spPr>
          <a:xfrm flipH="1">
            <a:off x="6944013"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4"/>
          <p:cNvCxnSpPr/>
          <p:nvPr/>
        </p:nvCxnSpPr>
        <p:spPr>
          <a:xfrm flipH="1">
            <a:off x="7380138"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4"/>
          <p:cNvCxnSpPr/>
          <p:nvPr/>
        </p:nvCxnSpPr>
        <p:spPr>
          <a:xfrm flipH="1">
            <a:off x="7788713"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4"/>
          <p:cNvCxnSpPr/>
          <p:nvPr/>
        </p:nvCxnSpPr>
        <p:spPr>
          <a:xfrm flipH="1">
            <a:off x="8252400"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4"/>
          <p:cNvCxnSpPr/>
          <p:nvPr/>
        </p:nvCxnSpPr>
        <p:spPr>
          <a:xfrm flipH="1">
            <a:off x="8681825" y="36125"/>
            <a:ext cx="8400" cy="4911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4"/>
          <p:cNvSpPr txBox="1"/>
          <p:nvPr/>
        </p:nvSpPr>
        <p:spPr>
          <a:xfrm>
            <a:off x="2682650" y="4631750"/>
            <a:ext cx="28818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Exp        LMan1     SMan1         Sign    AddSub</a:t>
            </a:r>
            <a:endParaRPr sz="800">
              <a:latin typeface="Roboto"/>
              <a:ea typeface="Roboto"/>
              <a:cs typeface="Roboto"/>
              <a:sym typeface="Roboto"/>
            </a:endParaRPr>
          </a:p>
        </p:txBody>
      </p:sp>
      <p:sp>
        <p:nvSpPr>
          <p:cNvPr id="128" name="Google Shape;128;p14"/>
          <p:cNvSpPr txBox="1"/>
          <p:nvPr/>
        </p:nvSpPr>
        <p:spPr>
          <a:xfrm>
            <a:off x="6338700" y="308675"/>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1               8             25            25                1               1</a:t>
            </a:r>
            <a:endParaRPr sz="800">
              <a:latin typeface="Roboto"/>
              <a:ea typeface="Roboto"/>
              <a:cs typeface="Roboto"/>
              <a:sym typeface="Roboto"/>
            </a:endParaRPr>
          </a:p>
        </p:txBody>
      </p:sp>
      <p:cxnSp>
        <p:nvCxnSpPr>
          <p:cNvPr id="129" name="Google Shape;129;p14"/>
          <p:cNvCxnSpPr/>
          <p:nvPr/>
        </p:nvCxnSpPr>
        <p:spPr>
          <a:xfrm>
            <a:off x="6914433"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4"/>
          <p:cNvCxnSpPr/>
          <p:nvPr/>
        </p:nvCxnSpPr>
        <p:spPr>
          <a:xfrm>
            <a:off x="76725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4"/>
          <p:cNvCxnSpPr/>
          <p:nvPr/>
        </p:nvCxnSpPr>
        <p:spPr>
          <a:xfrm>
            <a:off x="8406308" y="998054"/>
            <a:ext cx="16800" cy="7338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4"/>
          <p:cNvSpPr txBox="1"/>
          <p:nvPr/>
        </p:nvSpPr>
        <p:spPr>
          <a:xfrm>
            <a:off x="6713400" y="1023275"/>
            <a:ext cx="22140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UExp                      UMan</a:t>
            </a:r>
            <a:endParaRPr sz="800">
              <a:latin typeface="Roboto"/>
              <a:ea typeface="Roboto"/>
              <a:cs typeface="Roboto"/>
              <a:sym typeface="Roboto"/>
            </a:endParaRPr>
          </a:p>
        </p:txBody>
      </p:sp>
      <p:sp>
        <p:nvSpPr>
          <p:cNvPr id="133" name="Google Shape;133;p14"/>
          <p:cNvSpPr txBox="1"/>
          <p:nvPr/>
        </p:nvSpPr>
        <p:spPr>
          <a:xfrm>
            <a:off x="6713400" y="1450050"/>
            <a:ext cx="20298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1</a:t>
            </a:r>
            <a:r>
              <a:rPr lang="en" sz="800">
                <a:latin typeface="Roboto"/>
                <a:ea typeface="Roboto"/>
                <a:cs typeface="Roboto"/>
                <a:sym typeface="Roboto"/>
              </a:rPr>
              <a:t>                            9                        26</a:t>
            </a:r>
            <a:endParaRPr sz="800">
              <a:latin typeface="Roboto"/>
              <a:ea typeface="Roboto"/>
              <a:cs typeface="Roboto"/>
              <a:sym typeface="Roboto"/>
            </a:endParaRPr>
          </a:p>
        </p:txBody>
      </p:sp>
      <p:cxnSp>
        <p:nvCxnSpPr>
          <p:cNvPr id="134" name="Google Shape;134;p14"/>
          <p:cNvCxnSpPr/>
          <p:nvPr/>
        </p:nvCxnSpPr>
        <p:spPr>
          <a:xfrm>
            <a:off x="6696608" y="2188792"/>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4"/>
          <p:cNvCxnSpPr/>
          <p:nvPr/>
        </p:nvCxnSpPr>
        <p:spPr>
          <a:xfrm>
            <a:off x="7208258" y="2188792"/>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4"/>
          <p:cNvCxnSpPr/>
          <p:nvPr/>
        </p:nvCxnSpPr>
        <p:spPr>
          <a:xfrm>
            <a:off x="7719895" y="21887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4"/>
          <p:cNvCxnSpPr/>
          <p:nvPr/>
        </p:nvCxnSpPr>
        <p:spPr>
          <a:xfrm>
            <a:off x="8248208" y="2188792"/>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4"/>
          <p:cNvCxnSpPr/>
          <p:nvPr/>
        </p:nvCxnSpPr>
        <p:spPr>
          <a:xfrm>
            <a:off x="8743208" y="2188779"/>
            <a:ext cx="16800" cy="7338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14"/>
          <p:cNvSpPr txBox="1"/>
          <p:nvPr/>
        </p:nvSpPr>
        <p:spPr>
          <a:xfrm>
            <a:off x="6448200" y="2228025"/>
            <a:ext cx="25602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ExpCor       ShfDst          OMan          OExp</a:t>
            </a:r>
            <a:endParaRPr sz="800">
              <a:latin typeface="Roboto"/>
              <a:ea typeface="Roboto"/>
              <a:cs typeface="Roboto"/>
              <a:sym typeface="Roboto"/>
            </a:endParaRPr>
          </a:p>
        </p:txBody>
      </p:sp>
      <p:sp>
        <p:nvSpPr>
          <p:cNvPr id="140" name="Google Shape;140;p14"/>
          <p:cNvSpPr txBox="1"/>
          <p:nvPr/>
        </p:nvSpPr>
        <p:spPr>
          <a:xfrm>
            <a:off x="6512825" y="2612775"/>
            <a:ext cx="25602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1                   8                  5                 26                 9</a:t>
            </a:r>
            <a:endParaRPr sz="800">
              <a:latin typeface="Roboto"/>
              <a:ea typeface="Roboto"/>
              <a:cs typeface="Roboto"/>
              <a:sym typeface="Roboto"/>
            </a:endParaRPr>
          </a:p>
        </p:txBody>
      </p:sp>
      <p:cxnSp>
        <p:nvCxnSpPr>
          <p:cNvPr id="141" name="Google Shape;141;p14"/>
          <p:cNvCxnSpPr/>
          <p:nvPr/>
        </p:nvCxnSpPr>
        <p:spPr>
          <a:xfrm>
            <a:off x="7134758" y="341000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4"/>
          <p:cNvCxnSpPr/>
          <p:nvPr/>
        </p:nvCxnSpPr>
        <p:spPr>
          <a:xfrm>
            <a:off x="8127583" y="3415542"/>
            <a:ext cx="16800" cy="73380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14"/>
          <p:cNvSpPr txBox="1"/>
          <p:nvPr/>
        </p:nvSpPr>
        <p:spPr>
          <a:xfrm>
            <a:off x="6897600" y="3410000"/>
            <a:ext cx="15741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Op_Q                              </a:t>
            </a:r>
            <a:endParaRPr sz="800">
              <a:latin typeface="Roboto"/>
              <a:ea typeface="Roboto"/>
              <a:cs typeface="Roboto"/>
              <a:sym typeface="Roboto"/>
            </a:endParaRPr>
          </a:p>
        </p:txBody>
      </p:sp>
      <p:sp>
        <p:nvSpPr>
          <p:cNvPr id="144" name="Google Shape;144;p14"/>
          <p:cNvSpPr txBox="1"/>
          <p:nvPr/>
        </p:nvSpPr>
        <p:spPr>
          <a:xfrm>
            <a:off x="6943975" y="3910773"/>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1                                     32</a:t>
            </a:r>
            <a:endParaRPr sz="800">
              <a:latin typeface="Roboto"/>
              <a:ea typeface="Roboto"/>
              <a:cs typeface="Roboto"/>
              <a:sym typeface="Roboto"/>
            </a:endParaRPr>
          </a:p>
        </p:txBody>
      </p:sp>
      <p:cxnSp>
        <p:nvCxnSpPr>
          <p:cNvPr id="145" name="Google Shape;145;p14"/>
          <p:cNvCxnSpPr/>
          <p:nvPr/>
        </p:nvCxnSpPr>
        <p:spPr>
          <a:xfrm flipH="1">
            <a:off x="7138950" y="4631250"/>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4"/>
          <p:cNvCxnSpPr/>
          <p:nvPr/>
        </p:nvCxnSpPr>
        <p:spPr>
          <a:xfrm flipH="1">
            <a:off x="8131775" y="4625700"/>
            <a:ext cx="8400" cy="4911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14"/>
          <p:cNvSpPr txBox="1"/>
          <p:nvPr/>
        </p:nvSpPr>
        <p:spPr>
          <a:xfrm>
            <a:off x="6941250" y="4625700"/>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Op_Q                              </a:t>
            </a:r>
            <a:endParaRPr sz="800">
              <a:latin typeface="Roboto"/>
              <a:ea typeface="Roboto"/>
              <a:cs typeface="Roboto"/>
              <a:sym typeface="Roboto"/>
            </a:endParaRPr>
          </a:p>
        </p:txBody>
      </p:sp>
      <p:sp>
        <p:nvSpPr>
          <p:cNvPr id="148" name="Google Shape;148;p14"/>
          <p:cNvSpPr txBox="1"/>
          <p:nvPr/>
        </p:nvSpPr>
        <p:spPr>
          <a:xfrm>
            <a:off x="6943975" y="4869598"/>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1                                     32</a:t>
            </a:r>
            <a:endParaRPr sz="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nvSpPr>
        <p:spPr>
          <a:xfrm>
            <a:off x="91475" y="857775"/>
            <a:ext cx="2029800" cy="9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Flow Chart- Adder Core</a:t>
            </a:r>
            <a:endParaRPr sz="2400">
              <a:latin typeface="Roboto"/>
              <a:ea typeface="Roboto"/>
              <a:cs typeface="Roboto"/>
              <a:sym typeface="Roboto"/>
            </a:endParaRPr>
          </a:p>
        </p:txBody>
      </p:sp>
      <p:sp>
        <p:nvSpPr>
          <p:cNvPr id="154" name="Google Shape;154;p15"/>
          <p:cNvSpPr/>
          <p:nvPr/>
        </p:nvSpPr>
        <p:spPr>
          <a:xfrm>
            <a:off x="2773550" y="170670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Compute Shift</a:t>
            </a:r>
            <a:endParaRPr sz="1200">
              <a:solidFill>
                <a:srgbClr val="FFFFFF"/>
              </a:solidFill>
            </a:endParaRPr>
          </a:p>
        </p:txBody>
      </p:sp>
      <p:sp>
        <p:nvSpPr>
          <p:cNvPr id="155" name="Google Shape;155;p15"/>
          <p:cNvSpPr/>
          <p:nvPr/>
        </p:nvSpPr>
        <p:spPr>
          <a:xfrm>
            <a:off x="2773600" y="293095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Shift Mantissa</a:t>
            </a:r>
            <a:endParaRPr sz="1200">
              <a:solidFill>
                <a:srgbClr val="FFFFFF"/>
              </a:solidFill>
            </a:endParaRPr>
          </a:p>
        </p:txBody>
      </p:sp>
      <p:sp>
        <p:nvSpPr>
          <p:cNvPr id="156" name="Google Shape;156;p15"/>
          <p:cNvSpPr/>
          <p:nvPr/>
        </p:nvSpPr>
        <p:spPr>
          <a:xfrm>
            <a:off x="6448200" y="338267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Norm 2</a:t>
            </a:r>
            <a:endParaRPr sz="1200">
              <a:solidFill>
                <a:srgbClr val="FFFFFF"/>
              </a:solidFill>
            </a:endParaRPr>
          </a:p>
        </p:txBody>
      </p:sp>
      <p:sp>
        <p:nvSpPr>
          <p:cNvPr id="157" name="Google Shape;157;p15"/>
          <p:cNvSpPr/>
          <p:nvPr/>
        </p:nvSpPr>
        <p:spPr>
          <a:xfrm>
            <a:off x="6446520" y="52722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AddSubPipeMan</a:t>
            </a:r>
            <a:endParaRPr sz="1200">
              <a:solidFill>
                <a:srgbClr val="FFFFFF"/>
              </a:solidFill>
            </a:endParaRPr>
          </a:p>
        </p:txBody>
      </p:sp>
      <p:sp>
        <p:nvSpPr>
          <p:cNvPr id="158" name="Google Shape;158;p15"/>
          <p:cNvSpPr/>
          <p:nvPr/>
        </p:nvSpPr>
        <p:spPr>
          <a:xfrm>
            <a:off x="6450925" y="254272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Norm 1</a:t>
            </a:r>
            <a:endParaRPr sz="1200">
              <a:solidFill>
                <a:srgbClr val="FFFFFF"/>
              </a:solidFill>
            </a:endParaRPr>
          </a:p>
        </p:txBody>
      </p:sp>
      <p:sp>
        <p:nvSpPr>
          <p:cNvPr id="159" name="Google Shape;159;p15"/>
          <p:cNvSpPr/>
          <p:nvPr/>
        </p:nvSpPr>
        <p:spPr>
          <a:xfrm>
            <a:off x="2773550" y="52722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Compare Exponent</a:t>
            </a:r>
            <a:endParaRPr sz="1200">
              <a:solidFill>
                <a:srgbClr val="FFFFFF"/>
              </a:solidFill>
            </a:endParaRPr>
          </a:p>
        </p:txBody>
      </p:sp>
      <p:sp>
        <p:nvSpPr>
          <p:cNvPr id="160" name="Google Shape;160;p15"/>
          <p:cNvSpPr/>
          <p:nvPr/>
        </p:nvSpPr>
        <p:spPr>
          <a:xfrm>
            <a:off x="2773600" y="4155200"/>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Compare Mantissa</a:t>
            </a:r>
            <a:endParaRPr sz="1200">
              <a:solidFill>
                <a:srgbClr val="FFFFFF"/>
              </a:solidFill>
            </a:endParaRPr>
          </a:p>
        </p:txBody>
      </p:sp>
      <p:sp>
        <p:nvSpPr>
          <p:cNvPr id="161" name="Google Shape;161;p15"/>
          <p:cNvSpPr/>
          <p:nvPr/>
        </p:nvSpPr>
        <p:spPr>
          <a:xfrm>
            <a:off x="6446520" y="4152175"/>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Register</a:t>
            </a:r>
            <a:endParaRPr sz="1200">
              <a:solidFill>
                <a:srgbClr val="FFFFFF"/>
              </a:solidFill>
            </a:endParaRPr>
          </a:p>
        </p:txBody>
      </p:sp>
      <p:cxnSp>
        <p:nvCxnSpPr>
          <p:cNvPr id="162" name="Google Shape;162;p15"/>
          <p:cNvCxnSpPr/>
          <p:nvPr/>
        </p:nvCxnSpPr>
        <p:spPr>
          <a:xfrm>
            <a:off x="3267300"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163" name="Google Shape;163;p15"/>
          <p:cNvCxnSpPr/>
          <p:nvPr/>
        </p:nvCxnSpPr>
        <p:spPr>
          <a:xfrm>
            <a:off x="3752675"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164" name="Google Shape;164;p15"/>
          <p:cNvCxnSpPr/>
          <p:nvPr/>
        </p:nvCxnSpPr>
        <p:spPr>
          <a:xfrm>
            <a:off x="4258013"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165" name="Google Shape;165;p15"/>
          <p:cNvCxnSpPr/>
          <p:nvPr/>
        </p:nvCxnSpPr>
        <p:spPr>
          <a:xfrm>
            <a:off x="4763350" y="148925"/>
            <a:ext cx="8400" cy="378300"/>
          </a:xfrm>
          <a:prstGeom prst="straightConnector1">
            <a:avLst/>
          </a:prstGeom>
          <a:noFill/>
          <a:ln cap="flat" cmpd="sng" w="9525">
            <a:solidFill>
              <a:srgbClr val="000000"/>
            </a:solidFill>
            <a:prstDash val="solid"/>
            <a:round/>
            <a:headEnd len="med" w="med" type="none"/>
            <a:tailEnd len="med" w="med" type="none"/>
          </a:ln>
        </p:spPr>
      </p:cxnSp>
      <p:cxnSp>
        <p:nvCxnSpPr>
          <p:cNvPr id="166" name="Google Shape;166;p15"/>
          <p:cNvCxnSpPr/>
          <p:nvPr/>
        </p:nvCxnSpPr>
        <p:spPr>
          <a:xfrm>
            <a:off x="29150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5"/>
          <p:cNvCxnSpPr/>
          <p:nvPr/>
        </p:nvCxnSpPr>
        <p:spPr>
          <a:xfrm>
            <a:off x="3274845"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15"/>
          <p:cNvCxnSpPr/>
          <p:nvPr/>
        </p:nvCxnSpPr>
        <p:spPr>
          <a:xfrm>
            <a:off x="36347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5"/>
          <p:cNvCxnSpPr/>
          <p:nvPr/>
        </p:nvCxnSpPr>
        <p:spPr>
          <a:xfrm>
            <a:off x="4052608"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5"/>
          <p:cNvCxnSpPr/>
          <p:nvPr/>
        </p:nvCxnSpPr>
        <p:spPr>
          <a:xfrm>
            <a:off x="4445220"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5"/>
          <p:cNvCxnSpPr/>
          <p:nvPr/>
        </p:nvCxnSpPr>
        <p:spPr>
          <a:xfrm>
            <a:off x="4809633" y="9980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5"/>
          <p:cNvCxnSpPr/>
          <p:nvPr/>
        </p:nvCxnSpPr>
        <p:spPr>
          <a:xfrm>
            <a:off x="5174045" y="998054"/>
            <a:ext cx="16800" cy="7338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15"/>
          <p:cNvSpPr txBox="1"/>
          <p:nvPr/>
        </p:nvSpPr>
        <p:spPr>
          <a:xfrm>
            <a:off x="3051100" y="-66575"/>
            <a:ext cx="19665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EnL               EnR            Op_A         Op_B</a:t>
            </a:r>
            <a:endParaRPr sz="800">
              <a:latin typeface="Roboto"/>
              <a:ea typeface="Roboto"/>
              <a:cs typeface="Roboto"/>
              <a:sym typeface="Roboto"/>
            </a:endParaRPr>
          </a:p>
        </p:txBody>
      </p:sp>
      <p:sp>
        <p:nvSpPr>
          <p:cNvPr id="174" name="Google Shape;174;p15"/>
          <p:cNvSpPr txBox="1"/>
          <p:nvPr/>
        </p:nvSpPr>
        <p:spPr>
          <a:xfrm>
            <a:off x="3077750" y="283325"/>
            <a:ext cx="19665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1                 1                 32               32</a:t>
            </a:r>
            <a:endParaRPr sz="800">
              <a:latin typeface="Roboto"/>
              <a:ea typeface="Roboto"/>
              <a:cs typeface="Roboto"/>
              <a:sym typeface="Roboto"/>
            </a:endParaRPr>
          </a:p>
        </p:txBody>
      </p:sp>
      <p:sp>
        <p:nvSpPr>
          <p:cNvPr id="175" name="Google Shape;175;p15"/>
          <p:cNvSpPr txBox="1"/>
          <p:nvPr/>
        </p:nvSpPr>
        <p:spPr>
          <a:xfrm>
            <a:off x="2682650" y="1034275"/>
            <a:ext cx="27567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LExp      SExp        LMan     SMan    LSign      SSign</a:t>
            </a:r>
            <a:endParaRPr sz="800">
              <a:latin typeface="Roboto"/>
              <a:ea typeface="Roboto"/>
              <a:cs typeface="Roboto"/>
              <a:sym typeface="Roboto"/>
            </a:endParaRPr>
          </a:p>
        </p:txBody>
      </p:sp>
      <p:sp>
        <p:nvSpPr>
          <p:cNvPr id="176" name="Google Shape;176;p15"/>
          <p:cNvSpPr txBox="1"/>
          <p:nvPr/>
        </p:nvSpPr>
        <p:spPr>
          <a:xfrm>
            <a:off x="2749850" y="1465788"/>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1            8             8            23           23            1            1</a:t>
            </a:r>
            <a:endParaRPr sz="800">
              <a:latin typeface="Roboto"/>
              <a:ea typeface="Roboto"/>
              <a:cs typeface="Roboto"/>
              <a:sym typeface="Roboto"/>
            </a:endParaRPr>
          </a:p>
        </p:txBody>
      </p:sp>
      <p:cxnSp>
        <p:nvCxnSpPr>
          <p:cNvPr id="177" name="Google Shape;177;p15"/>
          <p:cNvCxnSpPr/>
          <p:nvPr/>
        </p:nvCxnSpPr>
        <p:spPr>
          <a:xfrm>
            <a:off x="2856183"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5"/>
          <p:cNvCxnSpPr/>
          <p:nvPr/>
        </p:nvCxnSpPr>
        <p:spPr>
          <a:xfrm>
            <a:off x="316393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5"/>
          <p:cNvCxnSpPr/>
          <p:nvPr/>
        </p:nvCxnSpPr>
        <p:spPr>
          <a:xfrm>
            <a:off x="347168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5"/>
          <p:cNvCxnSpPr/>
          <p:nvPr/>
        </p:nvCxnSpPr>
        <p:spPr>
          <a:xfrm>
            <a:off x="3811683" y="2187267"/>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5"/>
          <p:cNvCxnSpPr/>
          <p:nvPr/>
        </p:nvCxnSpPr>
        <p:spPr>
          <a:xfrm>
            <a:off x="4163895"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5"/>
          <p:cNvCxnSpPr/>
          <p:nvPr/>
        </p:nvCxnSpPr>
        <p:spPr>
          <a:xfrm>
            <a:off x="4516108"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5"/>
          <p:cNvCxnSpPr/>
          <p:nvPr/>
        </p:nvCxnSpPr>
        <p:spPr>
          <a:xfrm>
            <a:off x="4863933" y="218727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5"/>
          <p:cNvCxnSpPr/>
          <p:nvPr/>
        </p:nvCxnSpPr>
        <p:spPr>
          <a:xfrm>
            <a:off x="5211745" y="2187279"/>
            <a:ext cx="16800" cy="73380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15"/>
          <p:cNvSpPr txBox="1"/>
          <p:nvPr/>
        </p:nvSpPr>
        <p:spPr>
          <a:xfrm>
            <a:off x="2557400" y="2280950"/>
            <a:ext cx="29925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RunO      LExpP      SExpP     LManP   SManP    LSignP   SSignP  shiftdis</a:t>
            </a:r>
            <a:endParaRPr sz="700">
              <a:latin typeface="Roboto"/>
              <a:ea typeface="Roboto"/>
              <a:cs typeface="Roboto"/>
              <a:sym typeface="Roboto"/>
            </a:endParaRPr>
          </a:p>
        </p:txBody>
      </p:sp>
      <p:sp>
        <p:nvSpPr>
          <p:cNvPr id="186" name="Google Shape;186;p15"/>
          <p:cNvSpPr txBox="1"/>
          <p:nvPr/>
        </p:nvSpPr>
        <p:spPr>
          <a:xfrm>
            <a:off x="2681100" y="2673150"/>
            <a:ext cx="26910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1             8            8           23           23             1              1              5 </a:t>
            </a:r>
            <a:endParaRPr sz="700">
              <a:latin typeface="Roboto"/>
              <a:ea typeface="Roboto"/>
              <a:cs typeface="Roboto"/>
              <a:sym typeface="Roboto"/>
            </a:endParaRPr>
          </a:p>
        </p:txBody>
      </p:sp>
      <p:cxnSp>
        <p:nvCxnSpPr>
          <p:cNvPr id="187" name="Google Shape;187;p15"/>
          <p:cNvCxnSpPr/>
          <p:nvPr/>
        </p:nvCxnSpPr>
        <p:spPr>
          <a:xfrm>
            <a:off x="2931808" y="3415554"/>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15"/>
          <p:cNvCxnSpPr/>
          <p:nvPr/>
        </p:nvCxnSpPr>
        <p:spPr>
          <a:xfrm>
            <a:off x="3370520"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15"/>
          <p:cNvCxnSpPr/>
          <p:nvPr/>
        </p:nvCxnSpPr>
        <p:spPr>
          <a:xfrm>
            <a:off x="3809233"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15"/>
          <p:cNvCxnSpPr/>
          <p:nvPr/>
        </p:nvCxnSpPr>
        <p:spPr>
          <a:xfrm>
            <a:off x="4247945"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15"/>
          <p:cNvCxnSpPr/>
          <p:nvPr/>
        </p:nvCxnSpPr>
        <p:spPr>
          <a:xfrm>
            <a:off x="4702608" y="3411529"/>
            <a:ext cx="16800" cy="7338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5"/>
          <p:cNvCxnSpPr/>
          <p:nvPr/>
        </p:nvCxnSpPr>
        <p:spPr>
          <a:xfrm>
            <a:off x="5157258" y="3415554"/>
            <a:ext cx="16800" cy="7338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15"/>
          <p:cNvSpPr txBox="1"/>
          <p:nvPr/>
        </p:nvSpPr>
        <p:spPr>
          <a:xfrm>
            <a:off x="2612750" y="3449350"/>
            <a:ext cx="28818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LExpP        LManP     SManP     LSignP    SSignP</a:t>
            </a:r>
            <a:endParaRPr sz="800">
              <a:latin typeface="Roboto"/>
              <a:ea typeface="Roboto"/>
              <a:cs typeface="Roboto"/>
              <a:sym typeface="Roboto"/>
            </a:endParaRPr>
          </a:p>
        </p:txBody>
      </p:sp>
      <p:sp>
        <p:nvSpPr>
          <p:cNvPr id="194" name="Google Shape;194;p15"/>
          <p:cNvSpPr txBox="1"/>
          <p:nvPr/>
        </p:nvSpPr>
        <p:spPr>
          <a:xfrm>
            <a:off x="2749850" y="3931200"/>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1                8             25             25                1                1</a:t>
            </a:r>
            <a:endParaRPr sz="800">
              <a:latin typeface="Roboto"/>
              <a:ea typeface="Roboto"/>
              <a:cs typeface="Roboto"/>
              <a:sym typeface="Roboto"/>
            </a:endParaRPr>
          </a:p>
        </p:txBody>
      </p:sp>
      <p:cxnSp>
        <p:nvCxnSpPr>
          <p:cNvPr id="195" name="Google Shape;195;p15"/>
          <p:cNvCxnSpPr/>
          <p:nvPr/>
        </p:nvCxnSpPr>
        <p:spPr>
          <a:xfrm flipH="1">
            <a:off x="3374725" y="46357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5"/>
          <p:cNvCxnSpPr/>
          <p:nvPr/>
        </p:nvCxnSpPr>
        <p:spPr>
          <a:xfrm flipH="1">
            <a:off x="2919200" y="4600750"/>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5"/>
          <p:cNvCxnSpPr/>
          <p:nvPr/>
        </p:nvCxnSpPr>
        <p:spPr>
          <a:xfrm flipH="1">
            <a:off x="3830250"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5"/>
          <p:cNvCxnSpPr/>
          <p:nvPr/>
        </p:nvCxnSpPr>
        <p:spPr>
          <a:xfrm flipH="1">
            <a:off x="4285775"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5"/>
          <p:cNvCxnSpPr/>
          <p:nvPr/>
        </p:nvCxnSpPr>
        <p:spPr>
          <a:xfrm flipH="1">
            <a:off x="4741300"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5"/>
          <p:cNvCxnSpPr/>
          <p:nvPr/>
        </p:nvCxnSpPr>
        <p:spPr>
          <a:xfrm flipH="1">
            <a:off x="5196825" y="459227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5"/>
          <p:cNvCxnSpPr/>
          <p:nvPr/>
        </p:nvCxnSpPr>
        <p:spPr>
          <a:xfrm flipH="1">
            <a:off x="6507875"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15"/>
          <p:cNvCxnSpPr/>
          <p:nvPr/>
        </p:nvCxnSpPr>
        <p:spPr>
          <a:xfrm flipH="1">
            <a:off x="6944013"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5"/>
          <p:cNvCxnSpPr/>
          <p:nvPr/>
        </p:nvCxnSpPr>
        <p:spPr>
          <a:xfrm flipH="1">
            <a:off x="7380138"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5"/>
          <p:cNvCxnSpPr/>
          <p:nvPr/>
        </p:nvCxnSpPr>
        <p:spPr>
          <a:xfrm flipH="1">
            <a:off x="7788713"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5"/>
          <p:cNvCxnSpPr/>
          <p:nvPr/>
        </p:nvCxnSpPr>
        <p:spPr>
          <a:xfrm flipH="1">
            <a:off x="8252400" y="36125"/>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5"/>
          <p:cNvCxnSpPr/>
          <p:nvPr/>
        </p:nvCxnSpPr>
        <p:spPr>
          <a:xfrm flipH="1">
            <a:off x="8681825" y="36125"/>
            <a:ext cx="8400" cy="4911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15"/>
          <p:cNvSpPr txBox="1"/>
          <p:nvPr/>
        </p:nvSpPr>
        <p:spPr>
          <a:xfrm>
            <a:off x="2682650" y="4631750"/>
            <a:ext cx="28818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Exp        LMan1     SMan1         Sign    AddSub</a:t>
            </a:r>
            <a:endParaRPr sz="800">
              <a:latin typeface="Roboto"/>
              <a:ea typeface="Roboto"/>
              <a:cs typeface="Roboto"/>
              <a:sym typeface="Roboto"/>
            </a:endParaRPr>
          </a:p>
        </p:txBody>
      </p:sp>
      <p:sp>
        <p:nvSpPr>
          <p:cNvPr id="208" name="Google Shape;208;p15"/>
          <p:cNvSpPr txBox="1"/>
          <p:nvPr/>
        </p:nvSpPr>
        <p:spPr>
          <a:xfrm>
            <a:off x="6338700" y="308675"/>
            <a:ext cx="26223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1               8             25            25                1               1</a:t>
            </a:r>
            <a:endParaRPr sz="800">
              <a:latin typeface="Roboto"/>
              <a:ea typeface="Roboto"/>
              <a:cs typeface="Roboto"/>
              <a:sym typeface="Roboto"/>
            </a:endParaRPr>
          </a:p>
        </p:txBody>
      </p:sp>
      <p:cxnSp>
        <p:nvCxnSpPr>
          <p:cNvPr id="209" name="Google Shape;209;p15"/>
          <p:cNvCxnSpPr/>
          <p:nvPr/>
        </p:nvCxnSpPr>
        <p:spPr>
          <a:xfrm flipH="1">
            <a:off x="6911733" y="998054"/>
            <a:ext cx="2700" cy="5175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15"/>
          <p:cNvCxnSpPr>
            <a:endCxn id="211" idx="2"/>
          </p:cNvCxnSpPr>
          <p:nvPr/>
        </p:nvCxnSpPr>
        <p:spPr>
          <a:xfrm>
            <a:off x="7637850" y="1016175"/>
            <a:ext cx="12000" cy="4677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5"/>
          <p:cNvCxnSpPr/>
          <p:nvPr/>
        </p:nvCxnSpPr>
        <p:spPr>
          <a:xfrm>
            <a:off x="8406308" y="998054"/>
            <a:ext cx="21300" cy="4965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15"/>
          <p:cNvSpPr txBox="1"/>
          <p:nvPr/>
        </p:nvSpPr>
        <p:spPr>
          <a:xfrm>
            <a:off x="6713400" y="1023275"/>
            <a:ext cx="2297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UExp                      ManOutA/B</a:t>
            </a:r>
            <a:endParaRPr sz="800">
              <a:latin typeface="Roboto"/>
              <a:ea typeface="Roboto"/>
              <a:cs typeface="Roboto"/>
              <a:sym typeface="Roboto"/>
            </a:endParaRPr>
          </a:p>
        </p:txBody>
      </p:sp>
      <p:sp>
        <p:nvSpPr>
          <p:cNvPr id="211" name="Google Shape;211;p15"/>
          <p:cNvSpPr txBox="1"/>
          <p:nvPr/>
        </p:nvSpPr>
        <p:spPr>
          <a:xfrm>
            <a:off x="6634950" y="1223475"/>
            <a:ext cx="20298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1                            9                        26</a:t>
            </a:r>
            <a:endParaRPr sz="800">
              <a:latin typeface="Roboto"/>
              <a:ea typeface="Roboto"/>
              <a:cs typeface="Roboto"/>
              <a:sym typeface="Roboto"/>
            </a:endParaRPr>
          </a:p>
        </p:txBody>
      </p:sp>
      <p:cxnSp>
        <p:nvCxnSpPr>
          <p:cNvPr id="214" name="Google Shape;214;p15"/>
          <p:cNvCxnSpPr/>
          <p:nvPr/>
        </p:nvCxnSpPr>
        <p:spPr>
          <a:xfrm flipH="1">
            <a:off x="6746925" y="3059425"/>
            <a:ext cx="10500" cy="3474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15"/>
          <p:cNvCxnSpPr/>
          <p:nvPr/>
        </p:nvCxnSpPr>
        <p:spPr>
          <a:xfrm>
            <a:off x="7192900" y="3045800"/>
            <a:ext cx="15600" cy="3669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15"/>
          <p:cNvCxnSpPr/>
          <p:nvPr/>
        </p:nvCxnSpPr>
        <p:spPr>
          <a:xfrm>
            <a:off x="8259075" y="2989275"/>
            <a:ext cx="6000" cy="4233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15"/>
          <p:cNvCxnSpPr/>
          <p:nvPr/>
        </p:nvCxnSpPr>
        <p:spPr>
          <a:xfrm>
            <a:off x="8757275" y="3003300"/>
            <a:ext cx="2700" cy="44610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15"/>
          <p:cNvSpPr txBox="1"/>
          <p:nvPr/>
        </p:nvSpPr>
        <p:spPr>
          <a:xfrm>
            <a:off x="6409650" y="2924513"/>
            <a:ext cx="25602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ExpCor       ShfDst          OMan          OExp</a:t>
            </a:r>
            <a:endParaRPr sz="800">
              <a:latin typeface="Roboto"/>
              <a:ea typeface="Roboto"/>
              <a:cs typeface="Roboto"/>
              <a:sym typeface="Roboto"/>
            </a:endParaRPr>
          </a:p>
        </p:txBody>
      </p:sp>
      <p:sp>
        <p:nvSpPr>
          <p:cNvPr id="219" name="Google Shape;219;p15"/>
          <p:cNvSpPr txBox="1"/>
          <p:nvPr/>
        </p:nvSpPr>
        <p:spPr>
          <a:xfrm>
            <a:off x="6582150" y="3131663"/>
            <a:ext cx="25602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1               8                  5                 26                 9</a:t>
            </a:r>
            <a:endParaRPr sz="800">
              <a:latin typeface="Roboto"/>
              <a:ea typeface="Roboto"/>
              <a:cs typeface="Roboto"/>
              <a:sym typeface="Roboto"/>
            </a:endParaRPr>
          </a:p>
        </p:txBody>
      </p:sp>
      <p:cxnSp>
        <p:nvCxnSpPr>
          <p:cNvPr id="220" name="Google Shape;220;p15"/>
          <p:cNvCxnSpPr/>
          <p:nvPr/>
        </p:nvCxnSpPr>
        <p:spPr>
          <a:xfrm flipH="1">
            <a:off x="7151700" y="3824300"/>
            <a:ext cx="5700" cy="3195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15"/>
          <p:cNvCxnSpPr/>
          <p:nvPr/>
        </p:nvCxnSpPr>
        <p:spPr>
          <a:xfrm flipH="1">
            <a:off x="8144325" y="3824300"/>
            <a:ext cx="16500" cy="3249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15"/>
          <p:cNvSpPr txBox="1"/>
          <p:nvPr/>
        </p:nvSpPr>
        <p:spPr>
          <a:xfrm flipH="1">
            <a:off x="6788550" y="3752847"/>
            <a:ext cx="15741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Op_Q                              </a:t>
            </a:r>
            <a:endParaRPr sz="800">
              <a:latin typeface="Roboto"/>
              <a:ea typeface="Roboto"/>
              <a:cs typeface="Roboto"/>
              <a:sym typeface="Roboto"/>
            </a:endParaRPr>
          </a:p>
        </p:txBody>
      </p:sp>
      <p:sp>
        <p:nvSpPr>
          <p:cNvPr id="223" name="Google Shape;223;p15"/>
          <p:cNvSpPr txBox="1"/>
          <p:nvPr/>
        </p:nvSpPr>
        <p:spPr>
          <a:xfrm>
            <a:off x="6943975" y="3908248"/>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1                                     32</a:t>
            </a:r>
            <a:endParaRPr sz="800">
              <a:latin typeface="Roboto"/>
              <a:ea typeface="Roboto"/>
              <a:cs typeface="Roboto"/>
              <a:sym typeface="Roboto"/>
            </a:endParaRPr>
          </a:p>
        </p:txBody>
      </p:sp>
      <p:cxnSp>
        <p:nvCxnSpPr>
          <p:cNvPr id="224" name="Google Shape;224;p15"/>
          <p:cNvCxnSpPr/>
          <p:nvPr/>
        </p:nvCxnSpPr>
        <p:spPr>
          <a:xfrm flipH="1">
            <a:off x="7138950" y="4631250"/>
            <a:ext cx="8400" cy="4911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15"/>
          <p:cNvCxnSpPr/>
          <p:nvPr/>
        </p:nvCxnSpPr>
        <p:spPr>
          <a:xfrm flipH="1">
            <a:off x="8131775" y="4625700"/>
            <a:ext cx="8400" cy="4911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15"/>
          <p:cNvSpPr txBox="1"/>
          <p:nvPr/>
        </p:nvSpPr>
        <p:spPr>
          <a:xfrm>
            <a:off x="6941250" y="4625700"/>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                             Op_Q                              </a:t>
            </a:r>
            <a:endParaRPr sz="800">
              <a:latin typeface="Roboto"/>
              <a:ea typeface="Roboto"/>
              <a:cs typeface="Roboto"/>
              <a:sym typeface="Roboto"/>
            </a:endParaRPr>
          </a:p>
        </p:txBody>
      </p:sp>
      <p:sp>
        <p:nvSpPr>
          <p:cNvPr id="227" name="Google Shape;227;p15"/>
          <p:cNvSpPr txBox="1"/>
          <p:nvPr/>
        </p:nvSpPr>
        <p:spPr>
          <a:xfrm>
            <a:off x="6943975" y="4869598"/>
            <a:ext cx="157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1                                     32</a:t>
            </a:r>
            <a:endParaRPr sz="800">
              <a:latin typeface="Roboto"/>
              <a:ea typeface="Roboto"/>
              <a:cs typeface="Roboto"/>
              <a:sym typeface="Roboto"/>
            </a:endParaRPr>
          </a:p>
        </p:txBody>
      </p:sp>
      <p:sp>
        <p:nvSpPr>
          <p:cNvPr id="228" name="Google Shape;228;p15"/>
          <p:cNvSpPr/>
          <p:nvPr/>
        </p:nvSpPr>
        <p:spPr>
          <a:xfrm>
            <a:off x="6446520" y="1520238"/>
            <a:ext cx="2560200" cy="4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Adder core</a:t>
            </a:r>
            <a:endParaRPr sz="1200">
              <a:solidFill>
                <a:srgbClr val="FFFFFF"/>
              </a:solidFill>
            </a:endParaRPr>
          </a:p>
        </p:txBody>
      </p:sp>
      <p:cxnSp>
        <p:nvCxnSpPr>
          <p:cNvPr id="229" name="Google Shape;229;p15"/>
          <p:cNvCxnSpPr/>
          <p:nvPr/>
        </p:nvCxnSpPr>
        <p:spPr>
          <a:xfrm flipH="1">
            <a:off x="6610013" y="1944750"/>
            <a:ext cx="10200" cy="616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5"/>
          <p:cNvCxnSpPr/>
          <p:nvPr/>
        </p:nvCxnSpPr>
        <p:spPr>
          <a:xfrm>
            <a:off x="7341413" y="1951138"/>
            <a:ext cx="12600" cy="645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5"/>
          <p:cNvCxnSpPr/>
          <p:nvPr/>
        </p:nvCxnSpPr>
        <p:spPr>
          <a:xfrm>
            <a:off x="8010088" y="1951138"/>
            <a:ext cx="3300" cy="63810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15"/>
          <p:cNvSpPr txBox="1"/>
          <p:nvPr/>
        </p:nvSpPr>
        <p:spPr>
          <a:xfrm>
            <a:off x="6516275" y="2303075"/>
            <a:ext cx="23955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1                       9                      24                   24             </a:t>
            </a:r>
            <a:endParaRPr sz="800">
              <a:latin typeface="Roboto"/>
              <a:ea typeface="Roboto"/>
              <a:cs typeface="Roboto"/>
              <a:sym typeface="Roboto"/>
            </a:endParaRPr>
          </a:p>
        </p:txBody>
      </p:sp>
      <p:sp>
        <p:nvSpPr>
          <p:cNvPr id="233" name="Google Shape;233;p15"/>
          <p:cNvSpPr txBox="1"/>
          <p:nvPr/>
        </p:nvSpPr>
        <p:spPr>
          <a:xfrm>
            <a:off x="6235500" y="2027325"/>
            <a:ext cx="29085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RunO</a:t>
            </a:r>
            <a:r>
              <a:rPr lang="en" sz="800">
                <a:latin typeface="Roboto"/>
                <a:ea typeface="Roboto"/>
                <a:cs typeface="Roboto"/>
                <a:sym typeface="Roboto"/>
              </a:rPr>
              <a:t>                    UExp                      ManOutA        </a:t>
            </a:r>
            <a:r>
              <a:rPr lang="en" sz="800">
                <a:latin typeface="Roboto"/>
                <a:ea typeface="Roboto"/>
                <a:cs typeface="Roboto"/>
                <a:sym typeface="Roboto"/>
              </a:rPr>
              <a:t>ManOutB</a:t>
            </a:r>
            <a:endParaRPr sz="800">
              <a:latin typeface="Roboto"/>
              <a:ea typeface="Roboto"/>
              <a:cs typeface="Roboto"/>
              <a:sym typeface="Roboto"/>
            </a:endParaRPr>
          </a:p>
        </p:txBody>
      </p:sp>
      <p:cxnSp>
        <p:nvCxnSpPr>
          <p:cNvPr id="234" name="Google Shape;234;p15"/>
          <p:cNvCxnSpPr/>
          <p:nvPr/>
        </p:nvCxnSpPr>
        <p:spPr>
          <a:xfrm>
            <a:off x="8597025" y="1982138"/>
            <a:ext cx="12900" cy="6072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15"/>
          <p:cNvCxnSpPr/>
          <p:nvPr/>
        </p:nvCxnSpPr>
        <p:spPr>
          <a:xfrm>
            <a:off x="7686750" y="3045113"/>
            <a:ext cx="6000" cy="38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Compare </a:t>
            </a:r>
            <a:endParaRPr>
              <a:solidFill>
                <a:srgbClr val="000000"/>
              </a:solidFill>
            </a:endParaRPr>
          </a:p>
          <a:p>
            <a:pPr indent="0" lvl="0" marL="0" rtl="0" algn="ctr">
              <a:spcBef>
                <a:spcPts val="0"/>
              </a:spcBef>
              <a:spcAft>
                <a:spcPts val="0"/>
              </a:spcAft>
              <a:buNone/>
            </a:pPr>
            <a:r>
              <a:rPr lang="en">
                <a:solidFill>
                  <a:srgbClr val="000000"/>
                </a:solidFill>
              </a:rPr>
              <a:t>Exponents</a:t>
            </a:r>
            <a:endParaRPr>
              <a:solidFill>
                <a:srgbClr val="000000"/>
              </a:solidFill>
            </a:endParaRPr>
          </a:p>
        </p:txBody>
      </p:sp>
      <p:sp>
        <p:nvSpPr>
          <p:cNvPr id="241" name="Google Shape;241;p16"/>
          <p:cNvSpPr txBox="1"/>
          <p:nvPr/>
        </p:nvSpPr>
        <p:spPr>
          <a:xfrm>
            <a:off x="3286875" y="0"/>
            <a:ext cx="5857200" cy="5143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 Clk, Rst, EnR, EnL, OP_A, OP_B</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Make both values positive for comparison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expA = ‘0’&amp;OP_A(30 downto 23);</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expB = ‘0’&amp;OP_B(30 downto 23);</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Compare values using “if/else” statement</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IF (expA&gt;expB) THEN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Assign values to signal denoting which is larger/smaller</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LSign &lt;= OP_A(31);</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LExp &lt;= OP_A(30 downto 23);</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LMan &lt;= OP_A(22 downto 0);</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SSign &lt;= OP_B(31);</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SExp &lt;= OP_B(30 downto 23);</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SMan &lt;= OP_B(22 downto 0);</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OUTPUTS: RunO, LExp, SExp, LMan, SMan, LSign, SSign</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Compute</a:t>
            </a:r>
            <a:endParaRPr>
              <a:solidFill>
                <a:srgbClr val="000000"/>
              </a:solidFill>
            </a:endParaRPr>
          </a:p>
          <a:p>
            <a:pPr indent="0" lvl="0" marL="0" rtl="0" algn="ctr">
              <a:spcBef>
                <a:spcPts val="0"/>
              </a:spcBef>
              <a:spcAft>
                <a:spcPts val="0"/>
              </a:spcAft>
              <a:buNone/>
            </a:pPr>
            <a:r>
              <a:rPr lang="en">
                <a:solidFill>
                  <a:srgbClr val="000000"/>
                </a:solidFill>
              </a:rPr>
              <a:t>Shift</a:t>
            </a:r>
            <a:endParaRPr>
              <a:solidFill>
                <a:srgbClr val="000000"/>
              </a:solidFill>
            </a:endParaRPr>
          </a:p>
        </p:txBody>
      </p:sp>
      <p:sp>
        <p:nvSpPr>
          <p:cNvPr id="247" name="Google Shape;247;p17"/>
          <p:cNvSpPr txBox="1"/>
          <p:nvPr/>
        </p:nvSpPr>
        <p:spPr>
          <a:xfrm>
            <a:off x="3299600" y="0"/>
            <a:ext cx="5844300" cy="4978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a:t>
            </a:r>
            <a:r>
              <a:rPr lang="en" sz="1300">
                <a:latin typeface="Calibri"/>
                <a:ea typeface="Calibri"/>
                <a:cs typeface="Calibri"/>
                <a:sym typeface="Calibri"/>
              </a:rPr>
              <a:t>: Clk, Rst, Run, LExp, SExp, LMan, SMan, LSign, SSign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Declare variable to denote shift distance</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Variable t_shiftdistace : std_logic_vector(bits8 downto 0);</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Set value of variable to be the + difference of the exponents</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t_shiftdistance := LExp- SExp;</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Pass the least significant bits of variable to our output</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shiftdistance &lt;= t_shiftdistance(4 downto 0)</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Pass remaining inputs through register</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LExpP &lt;= LExp;</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SExpP &lt;= SExp;</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LManP &lt;= LMan;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SManP &lt;= SMan;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LSignP &lt;= LSign;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SSignP &lt;= SSign;</a:t>
            </a:r>
            <a:endParaRPr sz="1300">
              <a:solidFill>
                <a:srgbClr val="FF0000"/>
              </a:solidFill>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OUTPUTS</a:t>
            </a:r>
            <a:r>
              <a:rPr lang="en" sz="1300">
                <a:latin typeface="Calibri"/>
                <a:ea typeface="Calibri"/>
                <a:cs typeface="Calibri"/>
                <a:sym typeface="Calibri"/>
              </a:rPr>
              <a:t>: RunO,  LExpP,  SExpP,  LManP,  SManP, LSignP, SSignP, shiftdistance</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Shift</a:t>
            </a:r>
            <a:endParaRPr>
              <a:solidFill>
                <a:srgbClr val="000000"/>
              </a:solidFill>
            </a:endParaRPr>
          </a:p>
          <a:p>
            <a:pPr indent="0" lvl="0" marL="0" rtl="0" algn="ctr">
              <a:spcBef>
                <a:spcPts val="0"/>
              </a:spcBef>
              <a:spcAft>
                <a:spcPts val="0"/>
              </a:spcAft>
              <a:buNone/>
            </a:pPr>
            <a:r>
              <a:rPr lang="en">
                <a:solidFill>
                  <a:srgbClr val="000000"/>
                </a:solidFill>
              </a:rPr>
              <a:t> Mantissa</a:t>
            </a:r>
            <a:endParaRPr>
              <a:solidFill>
                <a:srgbClr val="000000"/>
              </a:solidFill>
            </a:endParaRPr>
          </a:p>
        </p:txBody>
      </p:sp>
      <p:sp>
        <p:nvSpPr>
          <p:cNvPr id="253" name="Google Shape;253;p18"/>
          <p:cNvSpPr txBox="1"/>
          <p:nvPr/>
        </p:nvSpPr>
        <p:spPr>
          <a:xfrm>
            <a:off x="3280200" y="0"/>
            <a:ext cx="5863800" cy="49884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a:t>
            </a:r>
            <a:r>
              <a:rPr lang="en" sz="1300">
                <a:latin typeface="Calibri"/>
                <a:ea typeface="Calibri"/>
                <a:cs typeface="Calibri"/>
                <a:sym typeface="Calibri"/>
              </a:rPr>
              <a:t>: Clk, Rst, Run, </a:t>
            </a:r>
            <a:r>
              <a:rPr lang="en" sz="1300">
                <a:latin typeface="Calibri"/>
                <a:ea typeface="Calibri"/>
                <a:cs typeface="Calibri"/>
                <a:sym typeface="Calibri"/>
              </a:rPr>
              <a:t>LExp,  SExp,  LMan,  SMan, LSign, SSign, shiftdistance</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Declare variables for hidden bits and new mantissas</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Variable manA,manB: std_logic_vector(bits24 downto 0);</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Variable bitA, bitB: std_logic;</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Get the Hidden Bit</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bitA := LSign OR OR_REDUCE(LMan) OR OR_REDUCE(LExp);</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bitB := SSign OR OR_REDUCE(SMan) OR OR_REDUCE(SExp)</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Add Hidden bit to mantissas and Right-pad the value</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manA := bitA&amp;LMan(bits22 downto 0) &amp;’0’;</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manB := bitB&amp;SMan(bits22 downto 0) &amp;’0’;</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Use shift register to shift the small mantissa</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SManP = SHR(manB, shiftdistance)</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Pass rest of values through register</a:t>
            </a:r>
            <a:endParaRPr sz="1300">
              <a:solidFill>
                <a:srgbClr val="FF0000"/>
              </a:solidFill>
              <a:latin typeface="Calibri"/>
              <a:ea typeface="Calibri"/>
              <a:cs typeface="Calibri"/>
              <a:sym typeface="Calibri"/>
            </a:endParaRPr>
          </a:p>
          <a:p>
            <a:pPr indent="0" lvl="0" marL="0" rtl="0" algn="l">
              <a:lnSpc>
                <a:spcPct val="150000"/>
              </a:lnSpc>
              <a:spcBef>
                <a:spcPts val="1000"/>
              </a:spcBef>
              <a:spcAft>
                <a:spcPts val="0"/>
              </a:spcAft>
              <a:buNone/>
            </a:pPr>
            <a:r>
              <a:rPr lang="en" sz="1300">
                <a:latin typeface="Calibri"/>
                <a:ea typeface="Calibri"/>
                <a:cs typeface="Calibri"/>
                <a:sym typeface="Calibri"/>
              </a:rPr>
              <a:t>OUTPUTS</a:t>
            </a:r>
            <a:r>
              <a:rPr lang="en" sz="1300">
                <a:latin typeface="Calibri"/>
                <a:ea typeface="Calibri"/>
                <a:cs typeface="Calibri"/>
                <a:sym typeface="Calibri"/>
              </a:rPr>
              <a:t>: RunO,  LExpP,  LManP,  SManP,  LSignP,  SSignP</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Compare</a:t>
            </a:r>
            <a:endParaRPr>
              <a:solidFill>
                <a:srgbClr val="000000"/>
              </a:solidFill>
            </a:endParaRPr>
          </a:p>
          <a:p>
            <a:pPr indent="0" lvl="0" marL="0" rtl="0" algn="ctr">
              <a:spcBef>
                <a:spcPts val="0"/>
              </a:spcBef>
              <a:spcAft>
                <a:spcPts val="0"/>
              </a:spcAft>
              <a:buNone/>
            </a:pPr>
            <a:r>
              <a:rPr lang="en">
                <a:solidFill>
                  <a:srgbClr val="000000"/>
                </a:solidFill>
              </a:rPr>
              <a:t> Mantissa</a:t>
            </a:r>
            <a:endParaRPr>
              <a:solidFill>
                <a:srgbClr val="000000"/>
              </a:solidFill>
            </a:endParaRPr>
          </a:p>
        </p:txBody>
      </p:sp>
      <p:sp>
        <p:nvSpPr>
          <p:cNvPr id="259" name="Google Shape;259;p19"/>
          <p:cNvSpPr txBox="1"/>
          <p:nvPr/>
        </p:nvSpPr>
        <p:spPr>
          <a:xfrm>
            <a:off x="3328725" y="0"/>
            <a:ext cx="5815200" cy="5143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 Clk, Rst, Run, LSign, LExp, LMan, SSign, SMan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Check to see if signs are the same</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solidFill>
                  <a:srgbClr val="FF0000"/>
                </a:solidFill>
                <a:latin typeface="Calibri"/>
                <a:ea typeface="Calibri"/>
                <a:cs typeface="Calibri"/>
                <a:sym typeface="Calibri"/>
              </a:rPr>
              <a:t>IF</a:t>
            </a:r>
            <a:r>
              <a:rPr lang="en" sz="1300">
                <a:latin typeface="Calibri"/>
                <a:ea typeface="Calibri"/>
                <a:cs typeface="Calibri"/>
                <a:sym typeface="Calibri"/>
              </a:rPr>
              <a:t> (LSign = SSign)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Set AddSub to “1” or “0” to denote if we add or subtract the two values</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AddSub = ‘0’; </a:t>
            </a:r>
            <a:r>
              <a:rPr lang="en" sz="1300">
                <a:solidFill>
                  <a:srgbClr val="FF0000"/>
                </a:solidFill>
                <a:latin typeface="Calibri"/>
                <a:ea typeface="Calibri"/>
                <a:cs typeface="Calibri"/>
                <a:sym typeface="Calibri"/>
              </a:rPr>
              <a:t>OR</a:t>
            </a:r>
            <a:endParaRPr sz="1300">
              <a:solidFill>
                <a:srgbClr val="FF0000"/>
              </a:solidFill>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AddSub = ‘1’;</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Pass remaining values through register</a:t>
            </a:r>
            <a:endParaRPr sz="1300">
              <a:latin typeface="Calibri"/>
              <a:ea typeface="Calibri"/>
              <a:cs typeface="Calibri"/>
              <a:sym typeface="Calibri"/>
            </a:endParaRPr>
          </a:p>
          <a:p>
            <a:pPr indent="0" lvl="0" marL="0" rtl="0" algn="l">
              <a:lnSpc>
                <a:spcPct val="150000"/>
              </a:lnSpc>
              <a:spcBef>
                <a:spcPts val="1000"/>
              </a:spcBef>
              <a:spcAft>
                <a:spcPts val="0"/>
              </a:spcAft>
              <a:buNone/>
            </a:pPr>
            <a:r>
              <a:rPr lang="en" sz="1300">
                <a:latin typeface="Calibri"/>
                <a:ea typeface="Calibri"/>
                <a:cs typeface="Calibri"/>
                <a:sym typeface="Calibri"/>
              </a:rPr>
              <a:t>OUTPUTS: RunO, Exp, LMan1, SMan1, Sign, AddSub</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Add/Sub</a:t>
            </a:r>
            <a:endParaRPr>
              <a:solidFill>
                <a:srgbClr val="000000"/>
              </a:solidFill>
            </a:endParaRPr>
          </a:p>
        </p:txBody>
      </p:sp>
      <p:sp>
        <p:nvSpPr>
          <p:cNvPr id="265" name="Google Shape;265;p20"/>
          <p:cNvSpPr txBox="1"/>
          <p:nvPr/>
        </p:nvSpPr>
        <p:spPr>
          <a:xfrm>
            <a:off x="3284825" y="0"/>
            <a:ext cx="5859300" cy="5143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 Clk, Rst, Run, Sign, AddSub, Exp, LMan, SMan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Left-Pad mantissas to account for overflow/underflow</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manA:='0' &amp; LMan;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ManB:='0' &amp; SMan;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Use “If/Else” statement to determine whether to add or subtract</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if(AddSub = '0') then </a:t>
            </a:r>
            <a:endParaRPr sz="1300">
              <a:latin typeface="Calibri"/>
              <a:ea typeface="Calibri"/>
              <a:cs typeface="Calibri"/>
              <a:sym typeface="Calibri"/>
            </a:endParaRPr>
          </a:p>
          <a:p>
            <a:pPr indent="457200" lvl="0" marL="914400" rtl="0" algn="l">
              <a:spcBef>
                <a:spcPts val="1000"/>
              </a:spcBef>
              <a:spcAft>
                <a:spcPts val="0"/>
              </a:spcAft>
              <a:buNone/>
            </a:pPr>
            <a:r>
              <a:rPr lang="en" sz="1300">
                <a:latin typeface="Calibri"/>
                <a:ea typeface="Calibri"/>
                <a:cs typeface="Calibri"/>
                <a:sym typeface="Calibri"/>
              </a:rPr>
              <a:t>NewMan:=manA + manB;</a:t>
            </a:r>
            <a:endParaRPr sz="1300">
              <a:latin typeface="Calibri"/>
              <a:ea typeface="Calibri"/>
              <a:cs typeface="Calibri"/>
              <a:sym typeface="Calibri"/>
            </a:endParaRPr>
          </a:p>
          <a:p>
            <a:pPr indent="0" lvl="0" marL="0" rtl="0" algn="l">
              <a:spcBef>
                <a:spcPts val="1000"/>
              </a:spcBef>
              <a:spcAft>
                <a:spcPts val="0"/>
              </a:spcAft>
              <a:buNone/>
            </a:pPr>
            <a:r>
              <a:rPr lang="en" sz="1300">
                <a:latin typeface="Calibri"/>
                <a:ea typeface="Calibri"/>
                <a:cs typeface="Calibri"/>
                <a:sym typeface="Calibri"/>
              </a:rPr>
              <a:t>		else</a:t>
            </a:r>
            <a:endParaRPr sz="1300">
              <a:latin typeface="Calibri"/>
              <a:ea typeface="Calibri"/>
              <a:cs typeface="Calibri"/>
              <a:sym typeface="Calibri"/>
            </a:endParaRPr>
          </a:p>
          <a:p>
            <a:pPr indent="0" lvl="0" marL="0" rtl="0" algn="l">
              <a:spcBef>
                <a:spcPts val="1000"/>
              </a:spcBef>
              <a:spcAft>
                <a:spcPts val="0"/>
              </a:spcAft>
              <a:buNone/>
            </a:pPr>
            <a:r>
              <a:rPr lang="en" sz="1300">
                <a:latin typeface="Calibri"/>
                <a:ea typeface="Calibri"/>
                <a:cs typeface="Calibri"/>
                <a:sym typeface="Calibri"/>
              </a:rPr>
              <a:t>			NewMan:=manA - ManB;</a:t>
            </a:r>
            <a:endParaRPr sz="1300">
              <a:latin typeface="Calibri"/>
              <a:ea typeface="Calibri"/>
              <a:cs typeface="Calibri"/>
              <a:sym typeface="Calibri"/>
            </a:endParaRPr>
          </a:p>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Pass values through register</a:t>
            </a:r>
            <a:endParaRPr sz="1300">
              <a:latin typeface="Calibri"/>
              <a:ea typeface="Calibri"/>
              <a:cs typeface="Calibri"/>
              <a:sym typeface="Calibri"/>
            </a:endParaRPr>
          </a:p>
          <a:p>
            <a:pPr indent="-311150" lvl="1" marL="914400" rtl="0" algn="l">
              <a:lnSpc>
                <a:spcPct val="90000"/>
              </a:lnSpc>
              <a:spcBef>
                <a:spcPts val="0"/>
              </a:spcBef>
              <a:spcAft>
                <a:spcPts val="0"/>
              </a:spcAft>
              <a:buSzPts val="1300"/>
              <a:buFont typeface="Calibri"/>
              <a:buChar char="○"/>
            </a:pPr>
            <a:r>
              <a:rPr lang="en" sz="1300">
                <a:latin typeface="Calibri"/>
                <a:ea typeface="Calibri"/>
                <a:cs typeface="Calibri"/>
                <a:sym typeface="Calibri"/>
              </a:rPr>
              <a:t>UExp(8) &lt;=Sign;</a:t>
            </a:r>
            <a:endParaRPr sz="1300">
              <a:latin typeface="Calibri"/>
              <a:ea typeface="Calibri"/>
              <a:cs typeface="Calibri"/>
              <a:sym typeface="Calibri"/>
            </a:endParaRPr>
          </a:p>
          <a:p>
            <a:pPr indent="457200" lvl="0" marL="457200" rtl="0" algn="l">
              <a:lnSpc>
                <a:spcPct val="90000"/>
              </a:lnSpc>
              <a:spcBef>
                <a:spcPts val="1000"/>
              </a:spcBef>
              <a:spcAft>
                <a:spcPts val="0"/>
              </a:spcAft>
              <a:buNone/>
            </a:pPr>
            <a:r>
              <a:rPr lang="en" sz="1300">
                <a:latin typeface="Calibri"/>
                <a:ea typeface="Calibri"/>
                <a:cs typeface="Calibri"/>
                <a:sym typeface="Calibri"/>
              </a:rPr>
              <a:t>UExp(7 downto 0) &lt;= Exp;</a:t>
            </a:r>
            <a:endParaRPr sz="1300">
              <a:latin typeface="Calibri"/>
              <a:ea typeface="Calibri"/>
              <a:cs typeface="Calibri"/>
              <a:sym typeface="Calibri"/>
            </a:endParaRPr>
          </a:p>
          <a:p>
            <a:pPr indent="457200" lvl="0" marL="457200" rtl="0" algn="l">
              <a:lnSpc>
                <a:spcPct val="90000"/>
              </a:lnSpc>
              <a:spcBef>
                <a:spcPts val="1000"/>
              </a:spcBef>
              <a:spcAft>
                <a:spcPts val="0"/>
              </a:spcAft>
              <a:buNone/>
            </a:pPr>
            <a:r>
              <a:rPr lang="en" sz="1300">
                <a:latin typeface="Calibri"/>
                <a:ea typeface="Calibri"/>
                <a:cs typeface="Calibri"/>
                <a:sym typeface="Calibri"/>
              </a:rPr>
              <a:t>UMan &lt;= NewMan;</a:t>
            </a:r>
            <a:endParaRPr sz="1300">
              <a:latin typeface="Calibri"/>
              <a:ea typeface="Calibri"/>
              <a:cs typeface="Calibri"/>
              <a:sym typeface="Calibri"/>
            </a:endParaRPr>
          </a:p>
          <a:p>
            <a:pPr indent="-311150" lvl="0" marL="457200" rtl="0" algn="l">
              <a:lnSpc>
                <a:spcPct val="90000"/>
              </a:lnSpc>
              <a:spcBef>
                <a:spcPts val="1000"/>
              </a:spcBef>
              <a:spcAft>
                <a:spcPts val="0"/>
              </a:spcAft>
              <a:buSzPts val="1300"/>
              <a:buFont typeface="Calibri"/>
              <a:buChar char="●"/>
            </a:pPr>
            <a:r>
              <a:rPr lang="en" sz="1300">
                <a:latin typeface="Calibri"/>
                <a:ea typeface="Calibri"/>
                <a:cs typeface="Calibri"/>
                <a:sym typeface="Calibri"/>
              </a:rPr>
              <a:t>OUTPUTS: RunO, UExp, UMan</a:t>
            </a:r>
            <a:endParaRPr sz="1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92453" y="157642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Modified AddSub</a:t>
            </a:r>
            <a:endParaRPr>
              <a:solidFill>
                <a:srgbClr val="000000"/>
              </a:solidFill>
            </a:endParaRPr>
          </a:p>
        </p:txBody>
      </p:sp>
      <p:sp>
        <p:nvSpPr>
          <p:cNvPr id="271" name="Google Shape;271;p21"/>
          <p:cNvSpPr txBox="1"/>
          <p:nvPr/>
        </p:nvSpPr>
        <p:spPr>
          <a:xfrm>
            <a:off x="3279900" y="0"/>
            <a:ext cx="5864100" cy="5143500"/>
          </a:xfrm>
          <a:prstGeom prst="rect">
            <a:avLst/>
          </a:prstGeom>
          <a:noFill/>
          <a:ln>
            <a:noFill/>
          </a:ln>
        </p:spPr>
        <p:txBody>
          <a:bodyPr anchorCtr="0" anchor="t" bIns="91425" lIns="91425" spcFirstLastPara="1" rIns="91425" wrap="square" tIns="0">
            <a:noAutofit/>
          </a:bodyPr>
          <a:lstStyle/>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INPUTS</a:t>
            </a:r>
            <a:r>
              <a:rPr lang="en" sz="1300">
                <a:latin typeface="Calibri"/>
                <a:ea typeface="Calibri"/>
                <a:cs typeface="Calibri"/>
                <a:sym typeface="Calibri"/>
              </a:rPr>
              <a:t>: Clk, Rst, Run, Sign, AddSub, Exp, LMan, SMan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Declare a variable notB to denote the two’s compliment</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variable notB: std_logic_vector(25 downto 0);</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Left-Pad manA and manB</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manA:='0' &amp; LMan;</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ManB:='0' &amp; SMan;</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Use “If/Else” statement to check the value of AddSub</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If AddSub = ‘0’, the values are passed through register</a:t>
            </a:r>
            <a:endParaRPr sz="1300">
              <a:latin typeface="Calibri"/>
              <a:ea typeface="Calibri"/>
              <a:cs typeface="Calibri"/>
              <a:sym typeface="Calibri"/>
            </a:endParaRPr>
          </a:p>
          <a:p>
            <a:pPr indent="-311150" lvl="0" marL="457200" rtl="0" algn="l">
              <a:lnSpc>
                <a:spcPct val="150000"/>
              </a:lnSpc>
              <a:spcBef>
                <a:spcPts val="0"/>
              </a:spcBef>
              <a:spcAft>
                <a:spcPts val="0"/>
              </a:spcAft>
              <a:buSzPts val="1300"/>
              <a:buFont typeface="Calibri"/>
              <a:buChar char="●"/>
            </a:pPr>
            <a:r>
              <a:rPr lang="en" sz="1300">
                <a:latin typeface="Calibri"/>
                <a:ea typeface="Calibri"/>
                <a:cs typeface="Calibri"/>
                <a:sym typeface="Calibri"/>
              </a:rPr>
              <a:t>If AddSub = ‘1’ , we assign the variable notB to be the not of B, and then add 1 to it. Hence, performing twos compliment</a:t>
            </a:r>
            <a:endParaRPr sz="1300">
              <a:latin typeface="Calibri"/>
              <a:ea typeface="Calibri"/>
              <a:cs typeface="Calibri"/>
              <a:sym typeface="Calibri"/>
            </a:endParaRPr>
          </a:p>
          <a:p>
            <a:pPr indent="457200" lvl="0" marL="914400" rtl="0" algn="l">
              <a:lnSpc>
                <a:spcPct val="150000"/>
              </a:lnSpc>
              <a:spcBef>
                <a:spcPts val="1000"/>
              </a:spcBef>
              <a:spcAft>
                <a:spcPts val="0"/>
              </a:spcAft>
              <a:buNone/>
            </a:pPr>
            <a:r>
              <a:rPr lang="en" sz="1300">
                <a:latin typeface="Calibri"/>
                <a:ea typeface="Calibri"/>
                <a:cs typeface="Calibri"/>
                <a:sym typeface="Calibri"/>
              </a:rPr>
              <a:t>ManOutA &lt;= manA;</a:t>
            </a:r>
            <a:endParaRPr sz="1300">
              <a:latin typeface="Calibri"/>
              <a:ea typeface="Calibri"/>
              <a:cs typeface="Calibri"/>
              <a:sym typeface="Calibri"/>
            </a:endParaRPr>
          </a:p>
          <a:p>
            <a:pPr indent="457200" lvl="0" marL="914400" rtl="0" algn="l">
              <a:lnSpc>
                <a:spcPct val="150000"/>
              </a:lnSpc>
              <a:spcBef>
                <a:spcPts val="1000"/>
              </a:spcBef>
              <a:spcAft>
                <a:spcPts val="0"/>
              </a:spcAft>
              <a:buNone/>
            </a:pPr>
            <a:r>
              <a:rPr lang="en" sz="1300">
                <a:latin typeface="Calibri"/>
                <a:ea typeface="Calibri"/>
                <a:cs typeface="Calibri"/>
                <a:sym typeface="Calibri"/>
              </a:rPr>
              <a:t>notB:= not manB;</a:t>
            </a:r>
            <a:endParaRPr sz="1300">
              <a:latin typeface="Calibri"/>
              <a:ea typeface="Calibri"/>
              <a:cs typeface="Calibri"/>
              <a:sym typeface="Calibri"/>
            </a:endParaRPr>
          </a:p>
          <a:p>
            <a:pPr indent="457200" lvl="0" marL="914400" rtl="0" algn="l">
              <a:lnSpc>
                <a:spcPct val="150000"/>
              </a:lnSpc>
              <a:spcBef>
                <a:spcPts val="1000"/>
              </a:spcBef>
              <a:spcAft>
                <a:spcPts val="0"/>
              </a:spcAft>
              <a:buNone/>
            </a:pPr>
            <a:r>
              <a:rPr lang="en" sz="1300">
                <a:latin typeface="Calibri"/>
                <a:ea typeface="Calibri"/>
                <a:cs typeface="Calibri"/>
                <a:sym typeface="Calibri"/>
              </a:rPr>
              <a:t>manOutB &lt;= std_logic_vector(unsigned(notB + 1 ));</a:t>
            </a:r>
            <a:endParaRPr sz="1300">
              <a:latin typeface="Calibri"/>
              <a:ea typeface="Calibri"/>
              <a:cs typeface="Calibri"/>
              <a:sym typeface="Calibri"/>
            </a:endParaRPr>
          </a:p>
          <a:p>
            <a:pPr indent="-311150" lvl="0" marL="457200" rtl="0" algn="l">
              <a:lnSpc>
                <a:spcPct val="150000"/>
              </a:lnSpc>
              <a:spcBef>
                <a:spcPts val="1000"/>
              </a:spcBef>
              <a:spcAft>
                <a:spcPts val="0"/>
              </a:spcAft>
              <a:buSzPts val="1300"/>
              <a:buFont typeface="Calibri"/>
              <a:buChar char="●"/>
            </a:pPr>
            <a:r>
              <a:rPr lang="en" sz="1300">
                <a:latin typeface="Calibri"/>
                <a:ea typeface="Calibri"/>
                <a:cs typeface="Calibri"/>
                <a:sym typeface="Calibri"/>
              </a:rPr>
              <a:t>          OUTPUTS: RunO, ManA, ManB, UExp</a:t>
            </a:r>
            <a:endParaRPr sz="1300">
              <a:latin typeface="Calibri"/>
              <a:ea typeface="Calibri"/>
              <a:cs typeface="Calibri"/>
              <a:sym typeface="Calibri"/>
            </a:endParaRPr>
          </a:p>
          <a:p>
            <a:pPr indent="0" lvl="0" marL="0" rtl="0" algn="l">
              <a:lnSpc>
                <a:spcPct val="90000"/>
              </a:lnSpc>
              <a:spcBef>
                <a:spcPts val="1000"/>
              </a:spcBef>
              <a:spcAft>
                <a:spcPts val="0"/>
              </a:spcAft>
              <a:buNone/>
            </a:pPr>
            <a:r>
              <a:t/>
            </a:r>
            <a:endParaRPr sz="1300">
              <a:latin typeface="Calibri"/>
              <a:ea typeface="Calibri"/>
              <a:cs typeface="Calibri"/>
              <a:sym typeface="Calibri"/>
            </a:endParaRPr>
          </a:p>
          <a:p>
            <a:pPr indent="0" lvl="0" marL="0" rtl="0" algn="l">
              <a:lnSpc>
                <a:spcPct val="90000"/>
              </a:lnSpc>
              <a:spcBef>
                <a:spcPts val="1000"/>
              </a:spcBef>
              <a:spcAft>
                <a:spcPts val="0"/>
              </a:spcAft>
              <a:buNone/>
            </a:pPr>
            <a:r>
              <a:t/>
            </a:r>
            <a:endParaRPr sz="1300">
              <a:latin typeface="Calibri"/>
              <a:ea typeface="Calibri"/>
              <a:cs typeface="Calibri"/>
              <a:sym typeface="Calibri"/>
            </a:endParaRPr>
          </a:p>
          <a:p>
            <a:pPr indent="0" lvl="0" marL="0" rtl="0" algn="l">
              <a:lnSpc>
                <a:spcPct val="90000"/>
              </a:lnSpc>
              <a:spcBef>
                <a:spcPts val="1000"/>
              </a:spcBef>
              <a:spcAft>
                <a:spcPts val="0"/>
              </a:spcAft>
              <a:buNone/>
            </a:pPr>
            <a:r>
              <a:t/>
            </a:r>
            <a:endParaRPr sz="1100">
              <a:latin typeface="Calibri"/>
              <a:ea typeface="Calibri"/>
              <a:cs typeface="Calibri"/>
              <a:sym typeface="Calibri"/>
            </a:endParaRPr>
          </a:p>
          <a:p>
            <a:pPr indent="0" lvl="0" marL="0" rtl="0" algn="l">
              <a:lnSpc>
                <a:spcPct val="90000"/>
              </a:lnSpc>
              <a:spcBef>
                <a:spcPts val="1000"/>
              </a:spcBef>
              <a:spcAft>
                <a:spcPts val="0"/>
              </a:spcAft>
              <a:buNone/>
            </a:pPr>
            <a:r>
              <a:t/>
            </a:r>
            <a:endParaRPr sz="1100">
              <a:latin typeface="Calibri"/>
              <a:ea typeface="Calibri"/>
              <a:cs typeface="Calibri"/>
              <a:sym typeface="Calibri"/>
            </a:endParaRPr>
          </a:p>
          <a:p>
            <a:pPr indent="0" lvl="0" marL="0" rtl="0" algn="l">
              <a:lnSpc>
                <a:spcPct val="90000"/>
              </a:lnSpc>
              <a:spcBef>
                <a:spcPts val="1000"/>
              </a:spcBef>
              <a:spcAft>
                <a:spcPts val="0"/>
              </a:spcAft>
              <a:buNone/>
            </a:pPr>
            <a:r>
              <a:t/>
            </a:r>
            <a:endParaRPr sz="1100">
              <a:latin typeface="Calibri"/>
              <a:ea typeface="Calibri"/>
              <a:cs typeface="Calibri"/>
              <a:sym typeface="Calibri"/>
            </a:endParaRPr>
          </a:p>
          <a:p>
            <a:pPr indent="0" lvl="0" marL="0" rtl="0" algn="l">
              <a:lnSpc>
                <a:spcPct val="90000"/>
              </a:lnSpc>
              <a:spcBef>
                <a:spcPts val="1000"/>
              </a:spcBef>
              <a:spcAft>
                <a:spcPts val="0"/>
              </a:spcAft>
              <a:buNone/>
            </a:pPr>
            <a:r>
              <a:t/>
            </a:r>
            <a:endParaRPr sz="1100">
              <a:latin typeface="Calibri"/>
              <a:ea typeface="Calibri"/>
              <a:cs typeface="Calibri"/>
              <a:sym typeface="Calibri"/>
            </a:endParaRPr>
          </a:p>
          <a:p>
            <a:pPr indent="0" lvl="0" marL="0" rtl="0" algn="l">
              <a:lnSpc>
                <a:spcPct val="90000"/>
              </a:lnSpc>
              <a:spcBef>
                <a:spcPts val="1000"/>
              </a:spcBef>
              <a:spcAft>
                <a:spcPts val="0"/>
              </a:spcAft>
              <a:buNone/>
            </a:pPr>
            <a:r>
              <a:rPr lang="en" sz="1100">
                <a:latin typeface="Calibri"/>
                <a:ea typeface="Calibri"/>
                <a:cs typeface="Calibri"/>
                <a:sym typeface="Calibri"/>
              </a:rPr>
              <a:t>OUTPUTS</a:t>
            </a:r>
            <a:r>
              <a:rPr lang="en" sz="1100">
                <a:latin typeface="Calibri"/>
                <a:ea typeface="Calibri"/>
                <a:cs typeface="Calibri"/>
                <a:sym typeface="Calibri"/>
              </a:rPr>
              <a:t>: RunO, UExp, UMan, Carry</a:t>
            </a:r>
            <a:endParaRPr sz="1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