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9" r:id="rId2"/>
    <p:sldMasterId id="2147483735" r:id="rId3"/>
    <p:sldMasterId id="2147483701" r:id="rId4"/>
  </p:sldMasterIdLst>
  <p:notesMasterIdLst>
    <p:notesMasterId r:id="rId39"/>
  </p:notesMasterIdLst>
  <p:sldIdLst>
    <p:sldId id="262" r:id="rId5"/>
    <p:sldId id="302" r:id="rId6"/>
    <p:sldId id="268" r:id="rId7"/>
    <p:sldId id="256" r:id="rId8"/>
    <p:sldId id="294" r:id="rId9"/>
    <p:sldId id="305" r:id="rId10"/>
    <p:sldId id="265" r:id="rId11"/>
    <p:sldId id="285" r:id="rId12"/>
    <p:sldId id="289" r:id="rId13"/>
    <p:sldId id="291" r:id="rId14"/>
    <p:sldId id="292" r:id="rId15"/>
    <p:sldId id="293" r:id="rId16"/>
    <p:sldId id="298" r:id="rId17"/>
    <p:sldId id="287" r:id="rId18"/>
    <p:sldId id="288" r:id="rId19"/>
    <p:sldId id="306" r:id="rId20"/>
    <p:sldId id="270" r:id="rId21"/>
    <p:sldId id="271" r:id="rId22"/>
    <p:sldId id="272" r:id="rId23"/>
    <p:sldId id="273" r:id="rId24"/>
    <p:sldId id="274" r:id="rId25"/>
    <p:sldId id="275" r:id="rId26"/>
    <p:sldId id="276" r:id="rId27"/>
    <p:sldId id="277" r:id="rId28"/>
    <p:sldId id="278" r:id="rId29"/>
    <p:sldId id="279" r:id="rId30"/>
    <p:sldId id="280" r:id="rId31"/>
    <p:sldId id="307" r:id="rId32"/>
    <p:sldId id="308" r:id="rId33"/>
    <p:sldId id="309" r:id="rId34"/>
    <p:sldId id="267" r:id="rId35"/>
    <p:sldId id="259" r:id="rId36"/>
    <p:sldId id="260" r:id="rId37"/>
    <p:sldId id="261"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521415D9-36F7-43E2-AB2F-B90AF26B5E84}">
      <p14:sectionLst xmlns:p14="http://schemas.microsoft.com/office/powerpoint/2010/main">
        <p14:section name="Introduction" id="{62ED0C24-58BD-4028-AB31-8589526AB16A}">
          <p14:sldIdLst>
            <p14:sldId id="262"/>
            <p14:sldId id="302"/>
            <p14:sldId id="268"/>
            <p14:sldId id="256"/>
            <p14:sldId id="294"/>
          </p14:sldIdLst>
        </p14:section>
        <p14:section name="Data Storytelling" id="{9E53BF7F-F3E0-472D-848E-A2A63FC39D8E}">
          <p14:sldIdLst>
            <p14:sldId id="305"/>
            <p14:sldId id="265"/>
            <p14:sldId id="285"/>
            <p14:sldId id="289"/>
            <p14:sldId id="291"/>
            <p14:sldId id="292"/>
            <p14:sldId id="293"/>
            <p14:sldId id="298"/>
            <p14:sldId id="287"/>
            <p14:sldId id="288"/>
          </p14:sldIdLst>
        </p14:section>
        <p14:section name="Actuarial Visualization" id="{1D1F7FD0-8F51-4D65-9C43-759341125BBE}">
          <p14:sldIdLst>
            <p14:sldId id="306"/>
            <p14:sldId id="270"/>
            <p14:sldId id="271"/>
            <p14:sldId id="272"/>
            <p14:sldId id="273"/>
            <p14:sldId id="274"/>
            <p14:sldId id="275"/>
            <p14:sldId id="276"/>
            <p14:sldId id="277"/>
            <p14:sldId id="278"/>
            <p14:sldId id="279"/>
            <p14:sldId id="280"/>
          </p14:sldIdLst>
        </p14:section>
        <p14:section name="Automating Actuarial Exhibits" id="{A6484AB9-E4A8-43FF-974E-1A637A486DBD}">
          <p14:sldIdLst>
            <p14:sldId id="307"/>
            <p14:sldId id="308"/>
            <p14:sldId id="309"/>
          </p14:sldIdLst>
        </p14:section>
        <p14:section name="Appendix / Holding Area" id="{45D031BD-B1A8-440B-8629-295B7060D2C6}">
          <p14:sldIdLst>
            <p14:sldId id="267"/>
            <p14:sldId id="259"/>
            <p14:sldId id="260"/>
            <p14:sldId id="2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7245"/>
    <a:srgbClr val="FFFEFD"/>
    <a:srgbClr val="0072BC"/>
    <a:srgbClr val="001C59"/>
    <a:srgbClr val="001C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5" autoAdjust="0"/>
    <p:restoredTop sz="92573" autoAdjust="0"/>
  </p:normalViewPr>
  <p:slideViewPr>
    <p:cSldViewPr>
      <p:cViewPr>
        <p:scale>
          <a:sx n="33" d="100"/>
          <a:sy n="33" d="100"/>
        </p:scale>
        <p:origin x="2650" y="9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15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34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34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1D775D4-8371-4D20-A3D5-2FC6977A2504}" type="slidenum">
              <a:rPr lang="en-US"/>
              <a:pPr>
                <a:defRPr/>
              </a:pPr>
              <a:t>‹#›</a:t>
            </a:fld>
            <a:endParaRPr lang="en-US"/>
          </a:p>
        </p:txBody>
      </p:sp>
    </p:spTree>
    <p:extLst>
      <p:ext uri="{BB962C8B-B14F-4D97-AF65-F5344CB8AC3E}">
        <p14:creationId xmlns:p14="http://schemas.microsoft.com/office/powerpoint/2010/main" val="3076251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1D775D4-8371-4D20-A3D5-2FC6977A2504}" type="slidenum">
              <a:rPr lang="en-US" smtClean="0"/>
              <a:pPr>
                <a:defRPr/>
              </a:pPr>
              <a:t>2</a:t>
            </a:fld>
            <a:endParaRPr lang="en-US"/>
          </a:p>
        </p:txBody>
      </p:sp>
    </p:spTree>
    <p:extLst>
      <p:ext uri="{BB962C8B-B14F-4D97-AF65-F5344CB8AC3E}">
        <p14:creationId xmlns:p14="http://schemas.microsoft.com/office/powerpoint/2010/main" val="409249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64B16661-4D50-41DC-A83A-1231FD5B8537}" type="slidenum">
              <a:rPr lang="en-US" smtClean="0"/>
              <a:pPr/>
              <a:t>4</a:t>
            </a:fld>
            <a:endParaRPr 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4037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1D775D4-8371-4D20-A3D5-2FC6977A2504}" type="slidenum">
              <a:rPr lang="en-US" smtClean="0"/>
              <a:pPr>
                <a:defRPr/>
              </a:pPr>
              <a:t>5</a:t>
            </a:fld>
            <a:endParaRPr lang="en-US"/>
          </a:p>
        </p:txBody>
      </p:sp>
    </p:spTree>
    <p:extLst>
      <p:ext uri="{BB962C8B-B14F-4D97-AF65-F5344CB8AC3E}">
        <p14:creationId xmlns:p14="http://schemas.microsoft.com/office/powerpoint/2010/main" val="161468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81001"/>
            <a:ext cx="7086600" cy="2666999"/>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8A9DE968-CA19-4FBE-8849-401F8EAA78BE}"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3EA2835F-25E3-4D1B-8A1B-3D4A31FE849B}"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08F0DB28-0B1E-4394-8832-5DF14B8998B1}"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32C38E6-EC18-44F0-85DE-530739A21C8A}" type="datetimeFigureOut">
              <a:rPr lang="en-US"/>
              <a:pPr>
                <a:defRPr/>
              </a:pPr>
              <a:t>3/7/2023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B6D72C-33DD-477D-BE17-D37852783FD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B7899E5-A2ED-49E7-802E-FA2930C177ED}" type="datetimeFigureOut">
              <a:rPr lang="en-US"/>
              <a:pPr>
                <a:defRPr/>
              </a:pPr>
              <a:t>3/7/2023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0E2ECF-CF18-48BE-81CA-9D0A5B015EC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90FD3BA-1295-447F-94E0-C0520C4A6C21}" type="datetimeFigureOut">
              <a:rPr lang="en-US"/>
              <a:pPr>
                <a:defRPr/>
              </a:pPr>
              <a:t>3/7/2023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C78A6DC-1B65-4267-9116-E43854CF415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033C9F3-23EB-4B65-A811-00C373F101AD}" type="datetimeFigureOut">
              <a:rPr lang="en-US"/>
              <a:pPr>
                <a:defRPr/>
              </a:pPr>
              <a:t>3/7/2023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E4C5CB-937A-49DB-BFEB-5A76C22CCEC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B147625-5B0B-459A-A944-B54B82628F48}" type="datetimeFigureOut">
              <a:rPr lang="en-US"/>
              <a:pPr>
                <a:defRPr/>
              </a:pPr>
              <a:t>3/7/2023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66013BF-04D0-4A8C-B051-01A65ED3149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AB183E9-A96C-4B7A-917B-817B767817E3}" type="datetimeFigureOut">
              <a:rPr lang="en-US"/>
              <a:pPr>
                <a:defRPr/>
              </a:pPr>
              <a:t>3/7/2023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0A8ABB5-65A2-41E2-B55D-30B962435DCB}"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6E7646-87DC-413E-925F-43B639A60BA7}" type="datetimeFigureOut">
              <a:rPr lang="en-US"/>
              <a:pPr>
                <a:defRPr/>
              </a:pPr>
              <a:t>3/7/2023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01953A1-8C2B-4DB8-8709-6419E2F0921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2FAFA42-14C3-464B-A4E0-972932033477}" type="datetimeFigureOut">
              <a:rPr lang="en-US"/>
              <a:pPr>
                <a:defRPr/>
              </a:pPr>
              <a:t>3/7/2023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BC2A64-F13B-4F0F-883C-7433664C89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F1002359-7540-4176-AE20-E0141907A550}"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CDD6D-8B4C-4801-8AA2-79BF4F4B9502}" type="datetimeFigureOut">
              <a:rPr lang="en-US"/>
              <a:pPr>
                <a:defRPr/>
              </a:pPr>
              <a:t>3/7/2023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1C190E-C99E-47F3-9902-FDDA3A81ADC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9AFC01E-AF29-4F15-8938-25963AF3DDB6}" type="datetimeFigureOut">
              <a:rPr lang="en-US"/>
              <a:pPr>
                <a:defRPr/>
              </a:pPr>
              <a:t>3/7/2023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3D517B-376E-446C-B71D-CA0E9EF7B19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F500CA4-F048-449E-AC42-559C27D71F2E}" type="datetimeFigureOut">
              <a:rPr lang="en-US"/>
              <a:pPr>
                <a:defRPr/>
              </a:pPr>
              <a:t>3/7/2023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460097-9688-462E-9901-9F341FE5ECFD}"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BC4E2B5-5238-42C5-9338-5073ACEC47C2}" type="datetimeFigureOut">
              <a:rPr lang="en-US"/>
              <a:pPr>
                <a:defRPr/>
              </a:pPr>
              <a:t>3/7/2023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39D4D5-3FB3-4F16-A017-C379A8D9E29F}"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34EC84A-0E78-4D50-B188-3BA17998A0DD}" type="datetimeFigureOut">
              <a:rPr lang="en-US"/>
              <a:pPr>
                <a:defRPr/>
              </a:pPr>
              <a:t>3/7/2023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A9A126-4468-402D-9F6A-7605FA296C9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795CAB5-DA3F-4E9F-8987-8DFEB551645F}" type="datetimeFigureOut">
              <a:rPr lang="en-US"/>
              <a:pPr>
                <a:defRPr/>
              </a:pPr>
              <a:t>3/7/2023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87C317-0BE6-4701-A612-34DBF50AA7AE}"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61D9346-44D4-40C6-B8F2-C1029FC9995A}" type="datetimeFigureOut">
              <a:rPr lang="en-US"/>
              <a:pPr>
                <a:defRPr/>
              </a:pPr>
              <a:t>3/7/2023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E808B2-3549-43F4-B571-D0EE028518AC}"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C95E471-39E4-4CE4-B852-C01B78C109C2}" type="datetimeFigureOut">
              <a:rPr lang="en-US"/>
              <a:pPr>
                <a:defRPr/>
              </a:pPr>
              <a:t>3/7/2023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A04EC12-51E5-4388-A43E-E814A9714DE8}"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4EA3B87-4BDC-4FA6-9960-F575B3605AFA}" type="datetimeFigureOut">
              <a:rPr lang="en-US"/>
              <a:pPr>
                <a:defRPr/>
              </a:pPr>
              <a:t>3/7/2023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E10F67A-5D2B-452A-8194-9CA5D960D0B1}"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9EEBBF1-D670-44C0-923D-CF2A3F3B677D}" type="datetimeFigureOut">
              <a:rPr lang="en-US"/>
              <a:pPr>
                <a:defRPr/>
              </a:pPr>
              <a:t>3/7/2023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248587B-B189-456F-BABB-7C76CBBA55F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5E0EF019-741E-4C0F-951D-854108479421}"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6DFFF92-6544-4314-87A8-8627A603D612}" type="datetimeFigureOut">
              <a:rPr lang="en-US"/>
              <a:pPr>
                <a:defRPr/>
              </a:pPr>
              <a:t>3/7/2023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3C31A7-9DEC-48E7-B5BC-197CAACAB8FC}"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097D2E-57F3-4A83-A7A9-987745DC7991}" type="datetimeFigureOut">
              <a:rPr lang="en-US"/>
              <a:pPr>
                <a:defRPr/>
              </a:pPr>
              <a:t>3/7/2023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1F8E72-759F-46F9-A86D-5A8E768DA464}"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736673-1DD0-41D2-A12D-8B4F954F34DE}" type="datetimeFigureOut">
              <a:rPr lang="en-US"/>
              <a:pPr>
                <a:defRPr/>
              </a:pPr>
              <a:t>3/7/2023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E3311E-4845-4260-8346-0581E282AF74}"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1430C80-5F25-40C8-ACFA-DEBAB5048F15}" type="datetimeFigureOut">
              <a:rPr lang="en-US"/>
              <a:pPr>
                <a:defRPr/>
              </a:pPr>
              <a:t>3/7/2023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D01F7-1CE1-4917-BFB7-B9BFC67012A2}"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CD26463-5505-48ED-B5F9-CF16DAC26F4E}" type="datetimeFigureOut">
              <a:rPr lang="en-US"/>
              <a:pPr>
                <a:defRPr/>
              </a:pPr>
              <a:t>3/7/2023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1E7E94-A707-441A-BA1D-B2E9BC21DA70}"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B98931-E634-446D-A28B-FF40A5F4B4F2}" type="datetimeFigureOut">
              <a:rPr lang="en-US"/>
              <a:pPr>
                <a:defRPr/>
              </a:pPr>
              <a:t>3/7/2023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C628EF0-9BFB-46AE-A971-CDE607F11CD1}"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69BE92F-BA64-48BE-BEE8-A09603BCAEF8}" type="datetimeFigureOut">
              <a:rPr lang="en-US"/>
              <a:pPr>
                <a:defRPr/>
              </a:pPr>
              <a:t>3/7/2023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17BA931-4013-4E3F-9837-6F81CC749E11}"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BC4A9E9-137F-4EDC-8D0C-2B1921631F28}" type="datetimeFigureOut">
              <a:rPr lang="en-US"/>
              <a:pPr>
                <a:defRPr/>
              </a:pPr>
              <a:t>3/7/2023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4605BD-7CF3-4585-BD30-32C22315B7C5}"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054DAE7-49AA-4176-B81D-E17593DEA303}" type="datetimeFigureOut">
              <a:rPr lang="en-US"/>
              <a:pPr>
                <a:defRPr/>
              </a:pPr>
              <a:t>3/7/2023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93D0BA7-5F14-4796-90EF-E005DE057A1E}"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A1D3B1F-7DEE-4ED6-AE64-F8AE10B7A2DA}" type="datetimeFigureOut">
              <a:rPr lang="en-US"/>
              <a:pPr>
                <a:defRPr/>
              </a:pPr>
              <a:t>3/7/2023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10C1B90-2DF2-4EB9-AC10-5CE36FC87D1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52600"/>
            <a:ext cx="4038600" cy="4373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4038600" cy="4373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F880B568-7E10-4B33-A22D-8B24DD042651}"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1C4AE8D-977A-4915-B575-055EDF3094BE}" type="datetimeFigureOut">
              <a:rPr lang="en-US"/>
              <a:pPr>
                <a:defRPr/>
              </a:pPr>
              <a:t>3/7/2023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7AEDB0B-6CCF-4EF6-BA14-C0044227B589}"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67B3229-3881-43E4-A30C-FB05E90141A9}" type="datetimeFigureOut">
              <a:rPr lang="en-US"/>
              <a:pPr>
                <a:defRPr/>
              </a:pPr>
              <a:t>3/7/2023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C6EC81-0FD2-476F-8160-352AEB30EB47}"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21CD11C-1F73-4F09-8B76-507FB05FC2A4}" type="datetimeFigureOut">
              <a:rPr lang="en-US"/>
              <a:pPr>
                <a:defRPr/>
              </a:pPr>
              <a:t>3/7/2023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F4E969-EDAB-48A8-B3DF-B582D4E8C169}"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D02E5C-71A5-4159-B489-116C80681FA0}" type="datetimeFigureOut">
              <a:rPr lang="en-US"/>
              <a:pPr>
                <a:defRPr/>
              </a:pPr>
              <a:t>3/7/2023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67E78B-435D-4F19-AFCA-E6691686B99A}"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5E2A040-FD08-4544-A397-BBF98FCBAA8A}" type="datetimeFigureOut">
              <a:rPr lang="en-US"/>
              <a:pPr>
                <a:defRPr/>
              </a:pPr>
              <a:t>3/7/2023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5410A6-C8F2-4D68-B12D-87D80F59957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7"/>
          <p:cNvSpPr>
            <a:spLocks noGrp="1" noChangeArrowheads="1"/>
          </p:cNvSpPr>
          <p:nvPr>
            <p:ph type="dt" sz="half" idx="10"/>
          </p:nvPr>
        </p:nvSpPr>
        <p:spPr>
          <a:ln/>
        </p:spPr>
        <p:txBody>
          <a:bodyPr/>
          <a:lstStyle>
            <a:lvl1pPr>
              <a:defRPr/>
            </a:lvl1pPr>
          </a:lstStyle>
          <a:p>
            <a:pPr>
              <a:defRPr/>
            </a:pPr>
            <a:endParaRPr lang="en-US"/>
          </a:p>
        </p:txBody>
      </p:sp>
      <p:sp>
        <p:nvSpPr>
          <p:cNvPr id="8" name="Rectangle 18"/>
          <p:cNvSpPr>
            <a:spLocks noGrp="1" noChangeArrowheads="1"/>
          </p:cNvSpPr>
          <p:nvPr>
            <p:ph type="sldNum" sz="quarter" idx="11"/>
          </p:nvPr>
        </p:nvSpPr>
        <p:spPr>
          <a:ln/>
        </p:spPr>
        <p:txBody>
          <a:bodyPr/>
          <a:lstStyle>
            <a:lvl1pPr>
              <a:defRPr/>
            </a:lvl1pPr>
          </a:lstStyle>
          <a:p>
            <a:pPr>
              <a:defRPr/>
            </a:pPr>
            <a:fld id="{8F003A3D-B8B4-4F48-8CE7-6C8BF529B492}" type="slidenum">
              <a:rPr lang="en-US"/>
              <a:pPr>
                <a:defRPr/>
              </a:pPr>
              <a:t>‹#›</a:t>
            </a:fld>
            <a:endParaRPr lang="en-US"/>
          </a:p>
        </p:txBody>
      </p:sp>
      <p:sp>
        <p:nvSpPr>
          <p:cNvPr id="9"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7"/>
          <p:cNvSpPr>
            <a:spLocks noGrp="1" noChangeArrowheads="1"/>
          </p:cNvSpPr>
          <p:nvPr>
            <p:ph type="dt" sz="half" idx="10"/>
          </p:nvPr>
        </p:nvSpPr>
        <p:spPr>
          <a:ln/>
        </p:spPr>
        <p:txBody>
          <a:bodyPr/>
          <a:lstStyle>
            <a:lvl1pPr>
              <a:defRPr/>
            </a:lvl1pPr>
          </a:lstStyle>
          <a:p>
            <a:pPr>
              <a:defRPr/>
            </a:pPr>
            <a:endParaRPr lang="en-US"/>
          </a:p>
        </p:txBody>
      </p:sp>
      <p:sp>
        <p:nvSpPr>
          <p:cNvPr id="4" name="Rectangle 18"/>
          <p:cNvSpPr>
            <a:spLocks noGrp="1" noChangeArrowheads="1"/>
          </p:cNvSpPr>
          <p:nvPr>
            <p:ph type="sldNum" sz="quarter" idx="11"/>
          </p:nvPr>
        </p:nvSpPr>
        <p:spPr>
          <a:ln/>
        </p:spPr>
        <p:txBody>
          <a:bodyPr/>
          <a:lstStyle>
            <a:lvl1pPr>
              <a:defRPr/>
            </a:lvl1pPr>
          </a:lstStyle>
          <a:p>
            <a:pPr>
              <a:defRPr/>
            </a:pPr>
            <a:fld id="{83D1CB6E-7EA4-4468-98EC-66FC3788490B}" type="slidenum">
              <a:rPr lang="en-US"/>
              <a:pPr>
                <a:defRPr/>
              </a:pPr>
              <a:t>‹#›</a:t>
            </a:fld>
            <a:endParaRPr lang="en-US"/>
          </a:p>
        </p:txBody>
      </p:sp>
      <p:sp>
        <p:nvSpPr>
          <p:cNvPr id="5"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p>
        </p:txBody>
      </p:sp>
      <p:sp>
        <p:nvSpPr>
          <p:cNvPr id="3" name="Rectangle 18"/>
          <p:cNvSpPr>
            <a:spLocks noGrp="1" noChangeArrowheads="1"/>
          </p:cNvSpPr>
          <p:nvPr>
            <p:ph type="sldNum" sz="quarter" idx="11"/>
          </p:nvPr>
        </p:nvSpPr>
        <p:spPr>
          <a:ln/>
        </p:spPr>
        <p:txBody>
          <a:bodyPr/>
          <a:lstStyle>
            <a:lvl1pPr>
              <a:defRPr/>
            </a:lvl1pPr>
          </a:lstStyle>
          <a:p>
            <a:pPr>
              <a:defRPr/>
            </a:pPr>
            <a:fld id="{EF4415CD-F485-4DC2-ABB0-966230041FEE}" type="slidenum">
              <a:rPr lang="en-US"/>
              <a:pPr>
                <a:defRPr/>
              </a:pPr>
              <a:t>‹#›</a:t>
            </a:fld>
            <a:endParaRPr lang="en-US"/>
          </a:p>
        </p:txBody>
      </p:sp>
      <p:sp>
        <p:nvSpPr>
          <p:cNvPr id="4"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D6071900-14A8-4818-8B05-C0D82C98A17A}"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0795EAE4-7A13-4D96-9285-C0D22D0130D3}"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7841" name="Rectangle 17"/>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pPr>
              <a:defRPr/>
            </a:pPr>
            <a:endParaRPr lang="en-US"/>
          </a:p>
        </p:txBody>
      </p:sp>
      <p:sp>
        <p:nvSpPr>
          <p:cNvPr id="77842" name="Rectangle 18"/>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n-lt"/>
              </a:defRPr>
            </a:lvl1pPr>
          </a:lstStyle>
          <a:p>
            <a:pPr>
              <a:defRPr/>
            </a:pPr>
            <a:fld id="{A1654BF8-5BB8-4FCF-8C38-11A1303544F6}" type="slidenum">
              <a:rPr lang="en-US"/>
              <a:pPr>
                <a:defRPr/>
              </a:pPr>
              <a:t>‹#›</a:t>
            </a:fld>
            <a:endParaRPr lang="en-US"/>
          </a:p>
        </p:txBody>
      </p:sp>
      <p:sp>
        <p:nvSpPr>
          <p:cNvPr id="1028" name="Rectangle 19"/>
          <p:cNvSpPr>
            <a:spLocks noGrp="1" noRot="1" noChangeArrowheads="1"/>
          </p:cNvSpPr>
          <p:nvPr>
            <p:ph type="title"/>
          </p:nvPr>
        </p:nvSpPr>
        <p:spPr bwMode="auto">
          <a:xfrm>
            <a:off x="11430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7844" name="Rectangle 20"/>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n-lt"/>
              </a:defRPr>
            </a:lvl1pPr>
          </a:lstStyle>
          <a:p>
            <a:pPr>
              <a:defRPr/>
            </a:pPr>
            <a:endParaRPr lang="en-US"/>
          </a:p>
        </p:txBody>
      </p:sp>
      <p:sp>
        <p:nvSpPr>
          <p:cNvPr id="1030" name="Rectangle 21"/>
          <p:cNvSpPr>
            <a:spLocks noGrp="1" noChangeArrowheads="1"/>
          </p:cNvSpPr>
          <p:nvPr>
            <p:ph type="body" idx="1"/>
          </p:nvPr>
        </p:nvSpPr>
        <p:spPr bwMode="auto">
          <a:xfrm>
            <a:off x="1143000" y="1752600"/>
            <a:ext cx="75438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eaLnBrk="0" fontAlgn="base" hangingPunct="0">
        <a:spcBef>
          <a:spcPct val="0"/>
        </a:spcBef>
        <a:spcAft>
          <a:spcPct val="0"/>
        </a:spcAft>
        <a:defRPr sz="4400">
          <a:solidFill>
            <a:srgbClr val="001C59"/>
          </a:solidFill>
          <a:latin typeface="+mj-lt"/>
          <a:ea typeface="+mj-ea"/>
          <a:cs typeface="+mj-cs"/>
        </a:defRPr>
      </a:lvl1pPr>
      <a:lvl2pPr algn="l" rtl="0" eaLnBrk="0" fontAlgn="base" hangingPunct="0">
        <a:spcBef>
          <a:spcPct val="0"/>
        </a:spcBef>
        <a:spcAft>
          <a:spcPct val="0"/>
        </a:spcAft>
        <a:defRPr sz="4400">
          <a:solidFill>
            <a:srgbClr val="001C59"/>
          </a:solidFill>
          <a:latin typeface="Arial" charset="0"/>
        </a:defRPr>
      </a:lvl2pPr>
      <a:lvl3pPr algn="l" rtl="0" eaLnBrk="0" fontAlgn="base" hangingPunct="0">
        <a:spcBef>
          <a:spcPct val="0"/>
        </a:spcBef>
        <a:spcAft>
          <a:spcPct val="0"/>
        </a:spcAft>
        <a:defRPr sz="4400">
          <a:solidFill>
            <a:srgbClr val="001C59"/>
          </a:solidFill>
          <a:latin typeface="Arial" charset="0"/>
        </a:defRPr>
      </a:lvl3pPr>
      <a:lvl4pPr algn="l" rtl="0" eaLnBrk="0" fontAlgn="base" hangingPunct="0">
        <a:spcBef>
          <a:spcPct val="0"/>
        </a:spcBef>
        <a:spcAft>
          <a:spcPct val="0"/>
        </a:spcAft>
        <a:defRPr sz="4400">
          <a:solidFill>
            <a:srgbClr val="001C59"/>
          </a:solidFill>
          <a:latin typeface="Arial" charset="0"/>
        </a:defRPr>
      </a:lvl4pPr>
      <a:lvl5pPr algn="l" rtl="0" eaLnBrk="0" fontAlgn="base" hangingPunct="0">
        <a:spcBef>
          <a:spcPct val="0"/>
        </a:spcBef>
        <a:spcAft>
          <a:spcPct val="0"/>
        </a:spcAft>
        <a:defRPr sz="4400">
          <a:solidFill>
            <a:srgbClr val="001C59"/>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SzPct val="60000"/>
        <a:buBlip>
          <a:blip r:embed="rId14"/>
        </a:buBlip>
        <a:defRPr sz="3200">
          <a:solidFill>
            <a:srgbClr val="0072BC"/>
          </a:solidFill>
          <a:latin typeface="+mn-lt"/>
          <a:ea typeface="+mn-ea"/>
          <a:cs typeface="+mn-cs"/>
        </a:defRPr>
      </a:lvl1pPr>
      <a:lvl2pPr marL="742950" indent="-285750" algn="l" rtl="0" eaLnBrk="0" fontAlgn="base" hangingPunct="0">
        <a:spcBef>
          <a:spcPct val="20000"/>
        </a:spcBef>
        <a:spcAft>
          <a:spcPct val="0"/>
        </a:spcAft>
        <a:buChar char="–"/>
        <a:defRPr sz="2800">
          <a:solidFill>
            <a:srgbClr val="001C59"/>
          </a:solidFill>
          <a:latin typeface="+mn-lt"/>
        </a:defRPr>
      </a:lvl2pPr>
      <a:lvl3pPr marL="1143000" indent="-228600" algn="l" rtl="0" eaLnBrk="0" fontAlgn="base" hangingPunct="0">
        <a:spcBef>
          <a:spcPct val="20000"/>
        </a:spcBef>
        <a:spcAft>
          <a:spcPct val="0"/>
        </a:spcAft>
        <a:buChar char="•"/>
        <a:defRPr sz="2400">
          <a:solidFill>
            <a:srgbClr val="001C59"/>
          </a:solidFill>
          <a:latin typeface="+mn-lt"/>
        </a:defRPr>
      </a:lvl3pPr>
      <a:lvl4pPr marL="1600200" indent="-228600" algn="l" rtl="0" eaLnBrk="0" fontAlgn="base" hangingPunct="0">
        <a:spcBef>
          <a:spcPct val="20000"/>
        </a:spcBef>
        <a:spcAft>
          <a:spcPct val="0"/>
        </a:spcAft>
        <a:buChar char="–"/>
        <a:defRPr sz="2000">
          <a:solidFill>
            <a:srgbClr val="001C59"/>
          </a:solidFill>
          <a:latin typeface="+mn-lt"/>
        </a:defRPr>
      </a:lvl4pPr>
      <a:lvl5pPr marL="2057400" indent="-228600" algn="l" rtl="0" eaLnBrk="0" fontAlgn="base" hangingPunct="0">
        <a:spcBef>
          <a:spcPct val="20000"/>
        </a:spcBef>
        <a:spcAft>
          <a:spcPct val="0"/>
        </a:spcAft>
        <a:buChar char="»"/>
        <a:defRPr sz="2000">
          <a:solidFill>
            <a:srgbClr val="001C59"/>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1430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F02151A-A575-4904-B2A3-960B02045019}" type="datetimeFigureOut">
              <a:rPr lang="en-US"/>
              <a:pPr>
                <a:defRPr/>
              </a:pPr>
              <a:t>3/7/2023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D7C6399-C236-4FDD-B814-D84FD6991EE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4"/>
        </a:buBlip>
        <a:defRPr sz="3200" kern="1200">
          <a:solidFill>
            <a:srgbClr val="0072BC"/>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001C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001C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9F48D7D-3531-40DD-A56B-87C1FBEC6ED4}" type="datetimeFigureOut">
              <a:rPr lang="en-US"/>
              <a:pPr>
                <a:defRPr/>
              </a:pPr>
              <a:t>3/7/2023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9CC31E2-2D7A-48E4-A46D-DF95ECEF50B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4"/>
        </a:buBlip>
        <a:defRPr sz="3200" kern="1200">
          <a:solidFill>
            <a:srgbClr val="0072BC"/>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001C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001C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72BC"/>
            </a:gs>
            <a:gs pos="100000">
              <a:srgbClr val="001C5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865329-BED0-4596-AB30-E990AF21670C}" type="datetimeFigureOut">
              <a:rPr lang="en-US"/>
              <a:pPr>
                <a:defRPr/>
              </a:pPr>
              <a:t>3/7/2023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15E8F90-B0C9-47A3-B6D1-1E50591412D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spcBef>
          <a:spcPct val="0"/>
        </a:spcBef>
        <a:spcAft>
          <a:spcPct val="0"/>
        </a:spcAft>
        <a:defRPr sz="4400"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bg1"/>
          </a:solidFill>
          <a:latin typeface="Arial" charset="0"/>
          <a:cs typeface="Arial" charset="0"/>
        </a:defRPr>
      </a:lvl2pPr>
      <a:lvl3pPr algn="l" rtl="0" eaLnBrk="0" fontAlgn="base" hangingPunct="0">
        <a:spcBef>
          <a:spcPct val="0"/>
        </a:spcBef>
        <a:spcAft>
          <a:spcPct val="0"/>
        </a:spcAft>
        <a:defRPr sz="4400">
          <a:solidFill>
            <a:schemeClr val="bg1"/>
          </a:solidFill>
          <a:latin typeface="Arial" charset="0"/>
          <a:cs typeface="Arial" charset="0"/>
        </a:defRPr>
      </a:lvl3pPr>
      <a:lvl4pPr algn="l" rtl="0" eaLnBrk="0" fontAlgn="base" hangingPunct="0">
        <a:spcBef>
          <a:spcPct val="0"/>
        </a:spcBef>
        <a:spcAft>
          <a:spcPct val="0"/>
        </a:spcAft>
        <a:defRPr sz="4400">
          <a:solidFill>
            <a:schemeClr val="bg1"/>
          </a:solidFill>
          <a:latin typeface="Arial" charset="0"/>
          <a:cs typeface="Arial" charset="0"/>
        </a:defRPr>
      </a:lvl4pPr>
      <a:lvl5pPr algn="l" rtl="0" eaLnBrk="0" fontAlgn="base" hangingPunct="0">
        <a:spcBef>
          <a:spcPct val="0"/>
        </a:spcBef>
        <a:spcAft>
          <a:spcPct val="0"/>
        </a:spcAft>
        <a:defRPr sz="4400">
          <a:solidFill>
            <a:schemeClr val="bg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3"/>
        </a:buBlip>
        <a:defRPr sz="3200" kern="120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bg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bg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3_better.png" TargetMode="External"/><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4_even_better.png" TargetMode="External"/><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5_best.png" TargetMode="External"/><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5_best.png" TargetMode="External"/><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1_bad.png" TargetMode="Externa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two_axes__rels_only.png" TargetMode="External"/><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file:///C:\Users\n1102562\OneDrive%20-%20Munich%20Re\Desktop\Files%20to%20Transfer%20to%20HSB%20Computer\Ad%20Hoc%20Work\Trainings%20and%20Presentations\Presentations\CAS%20Spring%20Meeting%2005.08.2023\CAS_Spr23\Images%20for%20Slides\two_axes__ee_only.png" TargetMode="Externa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two_axes__rels_and_ee.png" TargetMode="External"/><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bit.ly/3ymQ1eE"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5_best.png" TargetMode="External"/><Relationship Id="rId5" Type="http://schemas.openxmlformats.org/officeDocument/2006/relationships/image" Target="../media/image22.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a.png" TargetMode="External"/><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b.png" TargetMode="External"/><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c.png" TargetMode="External"/><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1_bad.png" TargetMode="Externa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2_good.png" TargetMode="External"/><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F28-4700-7326-7DE7-E6683E4893F1}"/>
              </a:ext>
            </a:extLst>
          </p:cNvPr>
          <p:cNvSpPr>
            <a:spLocks noGrp="1"/>
          </p:cNvSpPr>
          <p:nvPr>
            <p:ph type="title"/>
          </p:nvPr>
        </p:nvSpPr>
        <p:spPr/>
        <p:txBody>
          <a:bodyPr/>
          <a:lstStyle/>
          <a:p>
            <a:r>
              <a:rPr lang="en-US" dirty="0"/>
              <a:t>Original Proposed Content</a:t>
            </a:r>
          </a:p>
        </p:txBody>
      </p:sp>
      <p:sp>
        <p:nvSpPr>
          <p:cNvPr id="3" name="Content Placeholder 2">
            <a:extLst>
              <a:ext uri="{FF2B5EF4-FFF2-40B4-BE49-F238E27FC236}">
                <a16:creationId xmlns:a16="http://schemas.microsoft.com/office/drawing/2014/main" id="{AEA73732-7C01-D2DF-814F-02669711A8AF}"/>
              </a:ext>
            </a:extLst>
          </p:cNvPr>
          <p:cNvSpPr>
            <a:spLocks noGrp="1"/>
          </p:cNvSpPr>
          <p:nvPr>
            <p:ph idx="1"/>
          </p:nvPr>
        </p:nvSpPr>
        <p:spPr>
          <a:xfrm>
            <a:off x="152400" y="1417638"/>
            <a:ext cx="7924800" cy="4708525"/>
          </a:xfrm>
        </p:spPr>
        <p:txBody>
          <a:bodyPr/>
          <a:lstStyle/>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Title</a:t>
            </a:r>
            <a:r>
              <a:rPr lang="en-US" sz="1050" dirty="0">
                <a:solidFill>
                  <a:srgbClr val="00589A"/>
                </a:solidFill>
                <a:effectLst/>
                <a:latin typeface="Arial" panose="020B0604020202020204" pitchFamily="34" charset="0"/>
                <a:ea typeface="SimSun" panose="02010600030101010101" pitchFamily="2" charset="-122"/>
              </a:rPr>
              <a:t>: Effective Data Visualization for Actuaries</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Session Description: </a:t>
            </a:r>
            <a:endParaRPr lang="en-US" sz="1050" dirty="0">
              <a:solidFill>
                <a:srgbClr val="00589A"/>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r>
              <a:rPr lang="en-US" sz="1050" dirty="0">
                <a:solidFill>
                  <a:srgbClr val="00589A"/>
                </a:solidFill>
                <a:effectLst/>
                <a:latin typeface="Arial" panose="020B0604020202020204" pitchFamily="34" charset="0"/>
                <a:ea typeface="SimSun" panose="02010600030101010101" pitchFamily="2" charset="-122"/>
              </a:rPr>
              <a:t>Actuaries often need to regularly communicate trends, diagnostics, and findings to stakeholders (other actuaries, their business partners, or clients).</a:t>
            </a:r>
            <a:endParaRPr lang="en-US" sz="1050" dirty="0">
              <a:solidFill>
                <a:srgbClr val="0072BC"/>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endParaRPr lang="en-US" sz="400" dirty="0">
              <a:solidFill>
                <a:srgbClr val="0072BC"/>
              </a:solidFill>
              <a:ea typeface="SimSun" panose="02010600030101010101" pitchFamily="2" charset="-122"/>
            </a:endParaRPr>
          </a:p>
          <a:p>
            <a:pPr marL="514350" lvl="1" indent="0">
              <a:lnSpc>
                <a:spcPct val="110000"/>
              </a:lnSpc>
              <a:spcBef>
                <a:spcPts val="0"/>
              </a:spcBef>
              <a:spcAft>
                <a:spcPts val="0"/>
              </a:spcAft>
              <a:buNone/>
            </a:pPr>
            <a:r>
              <a:rPr lang="en-US" sz="1050" dirty="0">
                <a:solidFill>
                  <a:srgbClr val="00589A"/>
                </a:solidFill>
                <a:effectLst/>
                <a:latin typeface="Arial" panose="020B0604020202020204" pitchFamily="34" charset="0"/>
                <a:ea typeface="SimSun" panose="02010600030101010101" pitchFamily="2" charset="-122"/>
              </a:rPr>
              <a:t>Two questions arise:</a:t>
            </a:r>
          </a:p>
          <a:p>
            <a:pPr marL="685800" lvl="1" indent="-171450">
              <a:lnSpc>
                <a:spcPct val="110000"/>
              </a:lnSpc>
              <a:spcBef>
                <a:spcPts val="0"/>
              </a:spcBef>
              <a:spcAft>
                <a:spcPts val="0"/>
              </a:spcAft>
            </a:pPr>
            <a:r>
              <a:rPr lang="en-US" sz="1050" dirty="0">
                <a:solidFill>
                  <a:srgbClr val="00589A"/>
                </a:solidFill>
                <a:effectLst/>
                <a:latin typeface="Arial" panose="020B0604020202020204" pitchFamily="34" charset="0"/>
                <a:ea typeface="SimSun" panose="02010600030101010101" pitchFamily="2" charset="-122"/>
              </a:rPr>
              <a:t>How do we create visualizations that let actuaries focus on interpreting rather than doing?</a:t>
            </a:r>
          </a:p>
          <a:p>
            <a:pPr marL="685800" lvl="1" indent="-171450">
              <a:lnSpc>
                <a:spcPct val="110000"/>
              </a:lnSpc>
              <a:spcBef>
                <a:spcPts val="0"/>
              </a:spcBef>
              <a:spcAft>
                <a:spcPts val="0"/>
              </a:spcAft>
            </a:pPr>
            <a:r>
              <a:rPr lang="en-US" sz="1050" dirty="0">
                <a:solidFill>
                  <a:srgbClr val="00589A"/>
                </a:solidFill>
                <a:effectLst/>
                <a:latin typeface="Arial" panose="020B0604020202020204" pitchFamily="34" charset="0"/>
                <a:ea typeface="SimSun" panose="02010600030101010101" pitchFamily="2" charset="-122"/>
              </a:rPr>
              <a:t>How do we re-structure these visualizations to tell a better story?</a:t>
            </a:r>
            <a:endParaRPr lang="en-US" sz="1050" dirty="0">
              <a:solidFill>
                <a:srgbClr val="0072BC"/>
              </a:solidFill>
              <a:ea typeface="SimSun" panose="02010600030101010101" pitchFamily="2" charset="-122"/>
            </a:endParaRPr>
          </a:p>
          <a:p>
            <a:pPr marL="685800" lvl="1" indent="-171450">
              <a:lnSpc>
                <a:spcPct val="110000"/>
              </a:lnSpc>
              <a:spcBef>
                <a:spcPts val="0"/>
              </a:spcBef>
              <a:spcAft>
                <a:spcPts val="0"/>
              </a:spcAft>
            </a:pPr>
            <a:endParaRPr lang="en-US" sz="400" dirty="0">
              <a:solidFill>
                <a:srgbClr val="0072BC"/>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r>
              <a:rPr lang="en-US" sz="1050" dirty="0">
                <a:solidFill>
                  <a:srgbClr val="00589A"/>
                </a:solidFill>
                <a:effectLst/>
                <a:latin typeface="Arial" panose="020B0604020202020204" pitchFamily="34" charset="0"/>
                <a:ea typeface="SimSun" panose="02010600030101010101" pitchFamily="2" charset="-122"/>
              </a:rPr>
              <a:t>In this session Brian and I will examine some common actuarial analysis problems (e.g. loss development, trend/inflation, mix shift exhibits, and model diagnostics) through the lens of visualization. Using R’s </a:t>
            </a:r>
            <a:r>
              <a:rPr lang="en-US" sz="1050" dirty="0">
                <a:effectLst/>
                <a:latin typeface="Arial" panose="020B0604020202020204" pitchFamily="34" charset="0"/>
                <a:ea typeface="SimSun" panose="02010600030101010101" pitchFamily="2" charset="-122"/>
              </a:rPr>
              <a:t>`ggplot2` </a:t>
            </a:r>
            <a:r>
              <a:rPr lang="en-US" sz="1050" dirty="0">
                <a:solidFill>
                  <a:srgbClr val="00589A"/>
                </a:solidFill>
                <a:effectLst/>
                <a:latin typeface="Arial" panose="020B0604020202020204" pitchFamily="34" charset="0"/>
                <a:ea typeface="SimSun" panose="02010600030101010101" pitchFamily="2" charset="-122"/>
              </a:rPr>
              <a:t>package, we’ll show how these visualizations can be improved to better communicate the story. For example, reserve loss development can be manipulated with</a:t>
            </a:r>
            <a:r>
              <a:rPr lang="en-US" sz="1050" dirty="0">
                <a:effectLst/>
                <a:latin typeface="Arial" panose="020B0604020202020204" pitchFamily="34" charset="0"/>
                <a:ea typeface="SimSun" panose="02010600030101010101" pitchFamily="2" charset="-122"/>
              </a:rPr>
              <a:t> `</a:t>
            </a:r>
            <a:r>
              <a:rPr lang="en-US" sz="1050" dirty="0" err="1">
                <a:effectLst/>
                <a:latin typeface="Arial" panose="020B0604020202020204" pitchFamily="34" charset="0"/>
                <a:ea typeface="SimSun" panose="02010600030101010101" pitchFamily="2" charset="-122"/>
              </a:rPr>
              <a:t>dplyr</a:t>
            </a:r>
            <a:r>
              <a:rPr lang="en-US" sz="1050" dirty="0">
                <a:effectLst/>
                <a:latin typeface="Arial" panose="020B0604020202020204" pitchFamily="34" charset="0"/>
                <a:ea typeface="SimSun" panose="02010600030101010101" pitchFamily="2" charset="-122"/>
              </a:rPr>
              <a:t>`</a:t>
            </a:r>
            <a:r>
              <a:rPr lang="en-US" sz="1050" dirty="0">
                <a:solidFill>
                  <a:srgbClr val="00589A"/>
                </a:solidFill>
                <a:effectLst/>
                <a:latin typeface="Arial" panose="020B0604020202020204" pitchFamily="34" charset="0"/>
                <a:ea typeface="SimSun" panose="02010600030101010101" pitchFamily="2" charset="-122"/>
              </a:rPr>
              <a:t> to show cumulative losses on the x-axis and incremental amounts on the y-axis to better highlight the loss development factor. After demoing a few visualization examples, we’ll show how some formatting tricks can be used to make your visualizations look polished.</a:t>
            </a:r>
            <a:endParaRPr lang="en-US" sz="1050" dirty="0">
              <a:solidFill>
                <a:srgbClr val="0072BC"/>
              </a:solidFill>
              <a:ea typeface="SimSun" panose="02010600030101010101" pitchFamily="2" charset="-122"/>
            </a:endParaRPr>
          </a:p>
          <a:p>
            <a:pPr marL="11430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Learning Objectives:</a:t>
            </a:r>
            <a:endParaRPr lang="en-US" sz="1050" b="1" dirty="0">
              <a:ea typeface="SimSun" panose="02010600030101010101" pitchFamily="2" charset="-122"/>
            </a:endParaRPr>
          </a:p>
          <a:p>
            <a:pPr indent="-228600">
              <a:lnSpc>
                <a:spcPct val="110000"/>
              </a:lnSpc>
              <a:spcBef>
                <a:spcPts val="0"/>
              </a:spcBef>
              <a:spcAft>
                <a:spcPts val="0"/>
              </a:spcAft>
              <a:buFont typeface="+mj-lt"/>
              <a:buAutoNum type="arabicPeriod"/>
            </a:pPr>
            <a:r>
              <a:rPr lang="en-US" sz="1050" dirty="0">
                <a:solidFill>
                  <a:srgbClr val="00589A"/>
                </a:solidFill>
                <a:effectLst/>
                <a:latin typeface="Arial" panose="020B0604020202020204" pitchFamily="34" charset="0"/>
                <a:ea typeface="SimSun" panose="02010600030101010101" pitchFamily="2" charset="-122"/>
              </a:rPr>
              <a:t>Demonstrate when alternative representations of common actuarial visualizations are helpful</a:t>
            </a:r>
            <a:endParaRPr lang="en-US" sz="1050" dirty="0">
              <a:ea typeface="SimSun" panose="02010600030101010101" pitchFamily="2" charset="-122"/>
            </a:endParaRPr>
          </a:p>
          <a:p>
            <a:pPr indent="-228600">
              <a:lnSpc>
                <a:spcPct val="110000"/>
              </a:lnSpc>
              <a:spcBef>
                <a:spcPts val="0"/>
              </a:spcBef>
              <a:spcAft>
                <a:spcPts val="0"/>
              </a:spcAft>
              <a:buFont typeface="+mj-lt"/>
              <a:buAutoNum type="arabicPeriod"/>
            </a:pPr>
            <a:r>
              <a:rPr lang="en-US" sz="1050" dirty="0">
                <a:solidFill>
                  <a:srgbClr val="00589A"/>
                </a:solidFill>
                <a:effectLst/>
                <a:latin typeface="Arial" panose="020B0604020202020204" pitchFamily="34" charset="0"/>
                <a:ea typeface="SimSun" panose="02010600030101010101" pitchFamily="2" charset="-122"/>
              </a:rPr>
              <a:t>Basic use of the </a:t>
            </a:r>
            <a:r>
              <a:rPr lang="en-US" sz="1050" dirty="0">
                <a:effectLst/>
                <a:latin typeface="Arial" panose="020B0604020202020204" pitchFamily="34" charset="0"/>
                <a:ea typeface="SimSun" panose="02010600030101010101" pitchFamily="2" charset="-122"/>
              </a:rPr>
              <a:t>`ggplot2`</a:t>
            </a:r>
            <a:r>
              <a:rPr lang="en-US" sz="1050" dirty="0">
                <a:solidFill>
                  <a:srgbClr val="00589A"/>
                </a:solidFill>
                <a:effectLst/>
                <a:latin typeface="Arial" panose="020B0604020202020204" pitchFamily="34" charset="0"/>
                <a:ea typeface="SimSun" panose="02010600030101010101" pitchFamily="2" charset="-122"/>
              </a:rPr>
              <a:t> package</a:t>
            </a:r>
            <a:endParaRPr lang="en-US" sz="1050" dirty="0">
              <a:ea typeface="SimSun" panose="02010600030101010101" pitchFamily="2" charset="-122"/>
            </a:endParaRPr>
          </a:p>
          <a:p>
            <a:pPr indent="-228600">
              <a:lnSpc>
                <a:spcPct val="110000"/>
              </a:lnSpc>
              <a:spcBef>
                <a:spcPts val="0"/>
              </a:spcBef>
              <a:spcAft>
                <a:spcPts val="0"/>
              </a:spcAft>
              <a:buFont typeface="+mj-lt"/>
              <a:buAutoNum type="arabicPeriod"/>
            </a:pPr>
            <a:r>
              <a:rPr lang="en-US" sz="1050" dirty="0">
                <a:solidFill>
                  <a:srgbClr val="00589A"/>
                </a:solidFill>
                <a:effectLst/>
                <a:latin typeface="Arial" panose="020B0604020202020204" pitchFamily="34" charset="0"/>
                <a:ea typeface="SimSun" panose="02010600030101010101" pitchFamily="2" charset="-122"/>
              </a:rPr>
              <a:t>When and how to use non-data formatting to customize a visualization for your audience</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Session Format</a:t>
            </a:r>
            <a:r>
              <a:rPr lang="en-US" sz="1050" dirty="0">
                <a:solidFill>
                  <a:srgbClr val="00589A"/>
                </a:solidFill>
                <a:effectLst/>
                <a:latin typeface="Arial" panose="020B0604020202020204" pitchFamily="34" charset="0"/>
                <a:ea typeface="SimSun" panose="02010600030101010101" pitchFamily="2" charset="-122"/>
              </a:rPr>
              <a:t>: Concurrent Session, 50-60 minutes</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Theme</a:t>
            </a:r>
            <a:r>
              <a:rPr lang="en-US" sz="1050" dirty="0">
                <a:solidFill>
                  <a:srgbClr val="00589A"/>
                </a:solidFill>
                <a:effectLst/>
                <a:latin typeface="Arial" panose="020B0604020202020204" pitchFamily="34" charset="0"/>
                <a:ea typeface="SimSun" panose="02010600030101010101" pitchFamily="2" charset="-122"/>
              </a:rPr>
              <a:t>: Navigate</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Applicable Areas</a:t>
            </a:r>
            <a:r>
              <a:rPr lang="en-US" sz="1050" dirty="0">
                <a:solidFill>
                  <a:srgbClr val="00589A"/>
                </a:solidFill>
                <a:effectLst/>
                <a:latin typeface="Arial" panose="020B0604020202020204" pitchFamily="34" charset="0"/>
                <a:ea typeface="SimSun" panose="02010600030101010101" pitchFamily="2" charset="-122"/>
              </a:rPr>
              <a:t>: Actuarial Toolkit: Programming Software, Data Manipulation Tools, and Data Visualization Tools</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Knowledge Level</a:t>
            </a:r>
            <a:r>
              <a:rPr lang="en-US" sz="1050" dirty="0">
                <a:solidFill>
                  <a:srgbClr val="00589A"/>
                </a:solidFill>
                <a:effectLst/>
                <a:latin typeface="Arial" panose="020B0604020202020204" pitchFamily="34" charset="0"/>
                <a:ea typeface="SimSun" panose="02010600030101010101" pitchFamily="2" charset="-122"/>
              </a:rPr>
              <a:t>: Level 2: General Knowledge of the Subject (6-9 years)</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Interactive Elements</a:t>
            </a:r>
            <a:r>
              <a:rPr lang="en-US" sz="1050" dirty="0">
                <a:solidFill>
                  <a:srgbClr val="00589A"/>
                </a:solidFill>
                <a:effectLst/>
                <a:latin typeface="Arial" panose="020B0604020202020204" pitchFamily="34" charset="0"/>
                <a:ea typeface="SimSun" panose="02010600030101010101" pitchFamily="2" charset="-122"/>
              </a:rPr>
              <a:t>: There will be one or two discussion prompts, as well live voting to compare different means of visualizing data analysis</a:t>
            </a:r>
            <a:endParaRPr lang="en-US" sz="1050" dirty="0">
              <a:effectLst/>
              <a:latin typeface="Arial" panose="020B0604020202020204" pitchFamily="34" charset="0"/>
              <a:ea typeface="SimSun" panose="02010600030101010101" pitchFamily="2" charset="-122"/>
            </a:endParaRPr>
          </a:p>
          <a:p>
            <a:endParaRPr lang="en-US" sz="1050" dirty="0"/>
          </a:p>
        </p:txBody>
      </p:sp>
      <p:sp>
        <p:nvSpPr>
          <p:cNvPr id="4" name="Rectangle 3">
            <a:extLst>
              <a:ext uri="{FF2B5EF4-FFF2-40B4-BE49-F238E27FC236}">
                <a16:creationId xmlns:a16="http://schemas.microsoft.com/office/drawing/2014/main" id="{9BEF9406-5BE2-272B-C07C-310932DEEE05}"/>
              </a:ext>
            </a:extLst>
          </p:cNvPr>
          <p:cNvSpPr/>
          <p:nvPr/>
        </p:nvSpPr>
        <p:spPr>
          <a:xfrm>
            <a:off x="0" y="5638800"/>
            <a:ext cx="5029200" cy="12191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To Be Removed. For Reference Only.</a:t>
            </a:r>
          </a:p>
        </p:txBody>
      </p:sp>
    </p:spTree>
    <p:extLst>
      <p:ext uri="{BB962C8B-B14F-4D97-AF65-F5344CB8AC3E}">
        <p14:creationId xmlns:p14="http://schemas.microsoft.com/office/powerpoint/2010/main" val="2821091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20AD6F-D343-29FB-9824-B7DD8F4A2DDB}"/>
              </a:ext>
            </a:extLst>
          </p:cNvPr>
          <p:cNvSpPr txBox="1"/>
          <p:nvPr/>
        </p:nvSpPr>
        <p:spPr>
          <a:xfrm>
            <a:off x="260498" y="5181600"/>
            <a:ext cx="7588101" cy="1015663"/>
          </a:xfrm>
          <a:prstGeom prst="rect">
            <a:avLst/>
          </a:prstGeom>
          <a:noFill/>
        </p:spPr>
        <p:txBody>
          <a:bodyPr wrap="square" rtlCol="0">
            <a:spAutoFit/>
          </a:bodyPr>
          <a:lstStyle/>
          <a:p>
            <a:r>
              <a:rPr lang="en-US" sz="1200" dirty="0">
                <a:latin typeface="Consolas" panose="020B0609020204030204" pitchFamily="49" charset="0"/>
              </a:rPr>
              <a:t>p &lt;- p +</a:t>
            </a:r>
          </a:p>
          <a:p>
            <a:r>
              <a:rPr lang="en-US" sz="1200" dirty="0">
                <a:latin typeface="Consolas" panose="020B0609020204030204" pitchFamily="49" charset="0"/>
              </a:rPr>
              <a:t>  </a:t>
            </a:r>
            <a:r>
              <a:rPr lang="en-US" sz="1200" dirty="0" err="1">
                <a:latin typeface="Consolas" panose="020B0609020204030204" pitchFamily="49" charset="0"/>
              </a:rPr>
              <a:t>scale_x_continuous</a:t>
            </a:r>
            <a:r>
              <a:rPr lang="en-US" sz="1200" dirty="0">
                <a:latin typeface="Consolas" panose="020B0609020204030204" pitchFamily="49" charset="0"/>
              </a:rPr>
              <a:t>(labels = scales::comma) +</a:t>
            </a:r>
          </a:p>
          <a:p>
            <a:r>
              <a:rPr lang="en-US" sz="1200" dirty="0">
                <a:latin typeface="Consolas" panose="020B0609020204030204" pitchFamily="49" charset="0"/>
              </a:rPr>
              <a:t>  theme(</a:t>
            </a:r>
            <a:r>
              <a:rPr lang="en-US" sz="1200" dirty="0" err="1">
                <a:latin typeface="Consolas" panose="020B0609020204030204" pitchFamily="49" charset="0"/>
              </a:rPr>
              <a:t>axis.text.y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axis.ticks.y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axis.title.y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p:txBody>
      </p:sp>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Cleaning Axes</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971801" y="1447801"/>
            <a:ext cx="5943596" cy="3962397"/>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228601" y="2176234"/>
            <a:ext cx="2431673" cy="2246769"/>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We can change the x-axis labels and remove the y-axis.</a:t>
            </a:r>
          </a:p>
        </p:txBody>
      </p:sp>
    </p:spTree>
    <p:extLst>
      <p:ext uri="{BB962C8B-B14F-4D97-AF65-F5344CB8AC3E}">
        <p14:creationId xmlns:p14="http://schemas.microsoft.com/office/powerpoint/2010/main" val="263884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Text Size &amp; Theme</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971802" y="1447801"/>
            <a:ext cx="5943594" cy="3962396"/>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228601" y="1975873"/>
            <a:ext cx="2431673" cy="2677656"/>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We can increase text size and select a simpler theme.</a:t>
            </a:r>
          </a:p>
        </p:txBody>
      </p:sp>
      <p:sp>
        <p:nvSpPr>
          <p:cNvPr id="3" name="TextBox 2">
            <a:extLst>
              <a:ext uri="{FF2B5EF4-FFF2-40B4-BE49-F238E27FC236}">
                <a16:creationId xmlns:a16="http://schemas.microsoft.com/office/drawing/2014/main" id="{6C6ADEAB-5768-68AB-60CA-2FE1BC43C7E3}"/>
              </a:ext>
            </a:extLst>
          </p:cNvPr>
          <p:cNvSpPr txBox="1"/>
          <p:nvPr/>
        </p:nvSpPr>
        <p:spPr>
          <a:xfrm>
            <a:off x="260498" y="5181600"/>
            <a:ext cx="7588101" cy="1569660"/>
          </a:xfrm>
          <a:prstGeom prst="rect">
            <a:avLst/>
          </a:prstGeom>
          <a:noFill/>
        </p:spPr>
        <p:txBody>
          <a:bodyPr wrap="square" rtlCol="0">
            <a:spAutoFit/>
          </a:bodyPr>
          <a:lstStyle/>
          <a:p>
            <a:r>
              <a:rPr lang="en-US" sz="1200" dirty="0">
                <a:latin typeface="Consolas" panose="020B0609020204030204" pitchFamily="49" charset="0"/>
              </a:rPr>
              <a:t>p &lt;- p +</a:t>
            </a:r>
          </a:p>
          <a:p>
            <a:r>
              <a:rPr lang="en-US" sz="1200" dirty="0">
                <a:latin typeface="Consolas" panose="020B0609020204030204" pitchFamily="49" charset="0"/>
              </a:rPr>
              <a:t>  </a:t>
            </a:r>
            <a:r>
              <a:rPr lang="en-US" sz="1200" dirty="0" err="1">
                <a:latin typeface="Consolas" panose="020B0609020204030204" pitchFamily="49" charset="0"/>
              </a:rPr>
              <a:t>theme_minimal</a:t>
            </a:r>
            <a:r>
              <a:rPr lang="en-US" sz="1200" dirty="0">
                <a:latin typeface="Consolas" panose="020B0609020204030204" pitchFamily="49" charset="0"/>
              </a:rPr>
              <a:t>(</a:t>
            </a:r>
            <a:r>
              <a:rPr lang="en-US" sz="1200" dirty="0" err="1">
                <a:latin typeface="Consolas" panose="020B0609020204030204" pitchFamily="49" charset="0"/>
              </a:rPr>
              <a:t>base_size</a:t>
            </a:r>
            <a:r>
              <a:rPr lang="en-US" sz="1200" dirty="0">
                <a:latin typeface="Consolas" panose="020B0609020204030204" pitchFamily="49" charset="0"/>
              </a:rPr>
              <a:t> = 20) +</a:t>
            </a:r>
          </a:p>
          <a:p>
            <a:r>
              <a:rPr lang="en-US" sz="1200" dirty="0">
                <a:latin typeface="Consolas" panose="020B0609020204030204" pitchFamily="49" charset="0"/>
              </a:rPr>
              <a:t>  theme(</a:t>
            </a:r>
            <a:r>
              <a:rPr lang="en-US" sz="1200" dirty="0" err="1">
                <a:latin typeface="Consolas" panose="020B0609020204030204" pitchFamily="49" charset="0"/>
              </a:rPr>
              <a:t>panel.grid.major</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panel.grid.minor</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scale_x_continuous</a:t>
            </a:r>
            <a:r>
              <a:rPr lang="en-US" sz="1200" dirty="0">
                <a:latin typeface="Consolas" panose="020B0609020204030204" pitchFamily="49" charset="0"/>
              </a:rPr>
              <a:t>(labels = scales::comma) +</a:t>
            </a:r>
          </a:p>
          <a:p>
            <a:r>
              <a:rPr lang="en-US" sz="1200" dirty="0">
                <a:latin typeface="Consolas" panose="020B0609020204030204" pitchFamily="49" charset="0"/>
              </a:rPr>
              <a:t>  theme(</a:t>
            </a:r>
            <a:r>
              <a:rPr lang="en-US" sz="1200" dirty="0" err="1">
                <a:latin typeface="Consolas" panose="020B0609020204030204" pitchFamily="49" charset="0"/>
              </a:rPr>
              <a:t>axis.text.y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axis.ticks.y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axis.title.y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p:txBody>
      </p:sp>
    </p:spTree>
    <p:extLst>
      <p:ext uri="{BB962C8B-B14F-4D97-AF65-F5344CB8AC3E}">
        <p14:creationId xmlns:p14="http://schemas.microsoft.com/office/powerpoint/2010/main" val="2160455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Color</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971802" y="1447801"/>
            <a:ext cx="5943594" cy="3962395"/>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228601" y="2514600"/>
            <a:ext cx="2431673" cy="1815882"/>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We can also update the color, if desired.</a:t>
            </a:r>
          </a:p>
        </p:txBody>
      </p:sp>
      <p:sp>
        <p:nvSpPr>
          <p:cNvPr id="3" name="TextBox 2">
            <a:extLst>
              <a:ext uri="{FF2B5EF4-FFF2-40B4-BE49-F238E27FC236}">
                <a16:creationId xmlns:a16="http://schemas.microsoft.com/office/drawing/2014/main" id="{4FD38AA8-E08D-AFDB-588A-1A0A6FD4205A}"/>
              </a:ext>
            </a:extLst>
          </p:cNvPr>
          <p:cNvSpPr txBox="1"/>
          <p:nvPr/>
        </p:nvSpPr>
        <p:spPr>
          <a:xfrm>
            <a:off x="260498" y="5181600"/>
            <a:ext cx="7588101" cy="1384995"/>
          </a:xfrm>
          <a:prstGeom prst="rect">
            <a:avLst/>
          </a:prstGeom>
          <a:noFill/>
        </p:spPr>
        <p:txBody>
          <a:bodyPr wrap="square" rtlCol="0">
            <a:spAutoFit/>
          </a:bodyPr>
          <a:lstStyle/>
          <a:p>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geom_histogram</a:t>
            </a:r>
            <a:r>
              <a:rPr lang="en-US" sz="1200" dirty="0">
                <a:latin typeface="Consolas" panose="020B0609020204030204" pitchFamily="49" charset="0"/>
              </a:rPr>
              <a:t>(</a:t>
            </a:r>
            <a:r>
              <a:rPr lang="en-US" sz="1200" dirty="0" err="1">
                <a:latin typeface="Consolas" panose="020B0609020204030204" pitchFamily="49" charset="0"/>
              </a:rPr>
              <a:t>aes</a:t>
            </a:r>
            <a:r>
              <a:rPr lang="en-US" sz="1200" dirty="0">
                <a:latin typeface="Consolas" panose="020B0609020204030204" pitchFamily="49" charset="0"/>
              </a:rPr>
              <a:t>(x = loss, </a:t>
            </a:r>
            <a:r>
              <a:rPr lang="en-US" sz="1200" dirty="0" err="1">
                <a:latin typeface="Consolas" panose="020B0609020204030204" pitchFamily="49" charset="0"/>
              </a:rPr>
              <a:t>after_stat</a:t>
            </a:r>
            <a:r>
              <a:rPr lang="en-US" sz="1200" dirty="0">
                <a:latin typeface="Consolas" panose="020B0609020204030204" pitchFamily="49" charset="0"/>
              </a:rPr>
              <a:t>(density)),</a:t>
            </a:r>
          </a:p>
          <a:p>
            <a:r>
              <a:rPr lang="en-US" sz="1200" dirty="0">
                <a:latin typeface="Consolas" panose="020B0609020204030204" pitchFamily="49" charset="0"/>
              </a:rPr>
              <a:t>                 fill = </a:t>
            </a:r>
            <a:r>
              <a:rPr lang="en-US" sz="1200" dirty="0" err="1">
                <a:latin typeface="Consolas" panose="020B0609020204030204" pitchFamily="49" charset="0"/>
              </a:rPr>
              <a:t>pal_CAS</a:t>
            </a:r>
            <a:r>
              <a:rPr lang="en-US" sz="1200" dirty="0">
                <a:latin typeface="Consolas" panose="020B0609020204030204" pitchFamily="49" charset="0"/>
              </a:rPr>
              <a:t>["</a:t>
            </a:r>
            <a:r>
              <a:rPr lang="en-US" sz="1200" dirty="0" err="1">
                <a:latin typeface="Consolas" panose="020B0609020204030204" pitchFamily="49" charset="0"/>
              </a:rPr>
              <a:t>light_blue</a:t>
            </a:r>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stat_function</a:t>
            </a:r>
            <a:r>
              <a:rPr lang="en-US" sz="1200" dirty="0">
                <a:latin typeface="Consolas" panose="020B0609020204030204" pitchFamily="49" charset="0"/>
              </a:rPr>
              <a:t>(fun = </a:t>
            </a:r>
            <a:r>
              <a:rPr lang="en-US" sz="1200" dirty="0" err="1">
                <a:latin typeface="Consolas" panose="020B0609020204030204" pitchFamily="49" charset="0"/>
              </a:rPr>
              <a:t>dlnorm</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args</a:t>
            </a:r>
            <a:r>
              <a:rPr lang="en-US" sz="1200" dirty="0">
                <a:latin typeface="Consolas" panose="020B0609020204030204" pitchFamily="49" charset="0"/>
              </a:rPr>
              <a:t> = list(</a:t>
            </a:r>
            <a:r>
              <a:rPr lang="en-US" sz="1200" dirty="0" err="1">
                <a:latin typeface="Consolas" panose="020B0609020204030204" pitchFamily="49" charset="0"/>
              </a:rPr>
              <a:t>meanlog</a:t>
            </a:r>
            <a:r>
              <a:rPr lang="en-US" sz="1200" dirty="0">
                <a:latin typeface="Consolas" panose="020B0609020204030204" pitchFamily="49" charset="0"/>
              </a:rPr>
              <a:t> = 10, </a:t>
            </a:r>
            <a:r>
              <a:rPr lang="en-US" sz="1200" dirty="0" err="1">
                <a:latin typeface="Consolas" panose="020B0609020204030204" pitchFamily="49" charset="0"/>
              </a:rPr>
              <a:t>sdlog</a:t>
            </a:r>
            <a:r>
              <a:rPr lang="en-US" sz="1200" dirty="0">
                <a:latin typeface="Consolas" panose="020B0609020204030204" pitchFamily="49" charset="0"/>
              </a:rPr>
              <a:t> = 1.0),</a:t>
            </a:r>
          </a:p>
          <a:p>
            <a:r>
              <a:rPr lang="en-US" sz="1200" dirty="0">
                <a:latin typeface="Consolas" panose="020B0609020204030204" pitchFamily="49" charset="0"/>
              </a:rPr>
              <a:t>                color = </a:t>
            </a:r>
            <a:r>
              <a:rPr lang="en-US" sz="1200" dirty="0" err="1">
                <a:latin typeface="Consolas" panose="020B0609020204030204" pitchFamily="49" charset="0"/>
              </a:rPr>
              <a:t>pal_CAS</a:t>
            </a:r>
            <a:r>
              <a:rPr lang="en-US" sz="1200" dirty="0">
                <a:latin typeface="Consolas" panose="020B0609020204030204" pitchFamily="49" charset="0"/>
              </a:rPr>
              <a:t>["</a:t>
            </a:r>
            <a:r>
              <a:rPr lang="en-US" sz="1200" dirty="0" err="1">
                <a:latin typeface="Consolas" panose="020B0609020204030204" pitchFamily="49" charset="0"/>
              </a:rPr>
              <a:t>dark_blue</a:t>
            </a:r>
            <a:r>
              <a:rPr lang="en-US" sz="1200" dirty="0">
                <a:latin typeface="Consolas" panose="020B0609020204030204" pitchFamily="49" charset="0"/>
              </a:rPr>
              <a:t>"]) +</a:t>
            </a:r>
          </a:p>
          <a:p>
            <a:r>
              <a:rPr lang="en-US" sz="1200" dirty="0">
                <a:latin typeface="Consolas" panose="020B0609020204030204" pitchFamily="49" charset="0"/>
              </a:rPr>
              <a:t>...</a:t>
            </a:r>
          </a:p>
        </p:txBody>
      </p:sp>
    </p:spTree>
    <p:extLst>
      <p:ext uri="{BB962C8B-B14F-4D97-AF65-F5344CB8AC3E}">
        <p14:creationId xmlns:p14="http://schemas.microsoft.com/office/powerpoint/2010/main" val="115954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Comparison</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4571998" y="2209799"/>
            <a:ext cx="4389121" cy="2926080"/>
          </a:xfrm>
          <a:prstGeom prst="rect">
            <a:avLst/>
          </a:prstGeom>
        </p:spPr>
      </p:pic>
      <p:pic>
        <p:nvPicPr>
          <p:cNvPr id="6" name="Picture 5">
            <a:extLst>
              <a:ext uri="{FF2B5EF4-FFF2-40B4-BE49-F238E27FC236}">
                <a16:creationId xmlns:a16="http://schemas.microsoft.com/office/drawing/2014/main" id="{D8447591-D830-A3F2-DC0D-858B0C9B5E06}"/>
              </a:ext>
            </a:extLst>
          </p:cNvPr>
          <p:cNvPicPr>
            <a:picLocks noChangeAspect="1"/>
          </p:cNvPicPr>
          <p:nvPr/>
        </p:nvPicPr>
        <p:blipFill>
          <a:blip r:embed="rId4" r:link="rId5" cstate="print">
            <a:extLst>
              <a:ext uri="{28A0092B-C50C-407E-A947-70E740481C1C}">
                <a14:useLocalDpi xmlns:a14="http://schemas.microsoft.com/office/drawing/2010/main" val="0"/>
              </a:ext>
            </a:extLst>
          </a:blip>
          <a:srcRect/>
          <a:stretch>
            <a:fillRect/>
          </a:stretch>
        </p:blipFill>
        <p:spPr>
          <a:xfrm>
            <a:off x="152401" y="2209799"/>
            <a:ext cx="4389120" cy="2926080"/>
          </a:xfrm>
          <a:prstGeom prst="rect">
            <a:avLst/>
          </a:prstGeom>
        </p:spPr>
      </p:pic>
    </p:spTree>
    <p:extLst>
      <p:ext uri="{BB962C8B-B14F-4D97-AF65-F5344CB8AC3E}">
        <p14:creationId xmlns:p14="http://schemas.microsoft.com/office/powerpoint/2010/main" val="2628500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Two Axes vs Two Charts</a:t>
            </a:r>
          </a:p>
        </p:txBody>
      </p:sp>
      <p:pic>
        <p:nvPicPr>
          <p:cNvPr id="4" name="Picture 3">
            <a:extLst>
              <a:ext uri="{FF2B5EF4-FFF2-40B4-BE49-F238E27FC236}">
                <a16:creationId xmlns:a16="http://schemas.microsoft.com/office/drawing/2014/main" id="{A2EC8706-13D3-34C0-88D2-7EFE786C048F}"/>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52401" y="2209800"/>
            <a:ext cx="4389118" cy="2926079"/>
          </a:xfrm>
          <a:prstGeom prst="rect">
            <a:avLst/>
          </a:prstGeom>
        </p:spPr>
      </p:pic>
      <p:pic>
        <p:nvPicPr>
          <p:cNvPr id="5" name="Picture 4">
            <a:extLst>
              <a:ext uri="{FF2B5EF4-FFF2-40B4-BE49-F238E27FC236}">
                <a16:creationId xmlns:a16="http://schemas.microsoft.com/office/drawing/2014/main" id="{0183E975-398D-49AA-4FFE-0DD7A11833F4}"/>
              </a:ext>
            </a:extLst>
          </p:cNvPr>
          <p:cNvPicPr>
            <a:picLocks noChangeAspect="1"/>
          </p:cNvPicPr>
          <p:nvPr/>
        </p:nvPicPr>
        <p:blipFill>
          <a:blip r:embed="rId4" r:link="rId5" cstate="print">
            <a:extLst>
              <a:ext uri="{28A0092B-C50C-407E-A947-70E740481C1C}">
                <a14:useLocalDpi xmlns:a14="http://schemas.microsoft.com/office/drawing/2010/main" val="0"/>
              </a:ext>
            </a:extLst>
          </a:blip>
          <a:srcRect/>
          <a:stretch>
            <a:fillRect/>
          </a:stretch>
        </p:blipFill>
        <p:spPr>
          <a:xfrm>
            <a:off x="4572001" y="2209800"/>
            <a:ext cx="4389118" cy="2926079"/>
          </a:xfrm>
          <a:prstGeom prst="rect">
            <a:avLst/>
          </a:prstGeom>
        </p:spPr>
      </p:pic>
    </p:spTree>
    <p:extLst>
      <p:ext uri="{BB962C8B-B14F-4D97-AF65-F5344CB8AC3E}">
        <p14:creationId xmlns:p14="http://schemas.microsoft.com/office/powerpoint/2010/main" val="913523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Two Axes vs Two Charts</a:t>
            </a:r>
          </a:p>
        </p:txBody>
      </p:sp>
      <p:pic>
        <p:nvPicPr>
          <p:cNvPr id="3" name="Picture 2">
            <a:extLst>
              <a:ext uri="{FF2B5EF4-FFF2-40B4-BE49-F238E27FC236}">
                <a16:creationId xmlns:a16="http://schemas.microsoft.com/office/drawing/2014/main" id="{A7EF95ED-D8F3-6D8A-77DF-8B91594C2B9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752602"/>
            <a:ext cx="6400799" cy="4267198"/>
          </a:xfrm>
          <a:prstGeom prst="rect">
            <a:avLst/>
          </a:prstGeom>
        </p:spPr>
      </p:pic>
    </p:spTree>
    <p:extLst>
      <p:ext uri="{BB962C8B-B14F-4D97-AF65-F5344CB8AC3E}">
        <p14:creationId xmlns:p14="http://schemas.microsoft.com/office/powerpoint/2010/main" val="270486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4A08-7CBF-A761-E02D-33DAFF697330}"/>
              </a:ext>
            </a:extLst>
          </p:cNvPr>
          <p:cNvSpPr>
            <a:spLocks noGrp="1"/>
          </p:cNvSpPr>
          <p:nvPr>
            <p:ph type="title"/>
          </p:nvPr>
        </p:nvSpPr>
        <p:spPr/>
        <p:txBody>
          <a:bodyPr/>
          <a:lstStyle/>
          <a:p>
            <a:r>
              <a:rPr lang="en-US" dirty="0"/>
              <a:t>Actuarial visualization</a:t>
            </a:r>
          </a:p>
        </p:txBody>
      </p:sp>
      <p:sp>
        <p:nvSpPr>
          <p:cNvPr id="3" name="Text Placeholder 2">
            <a:extLst>
              <a:ext uri="{FF2B5EF4-FFF2-40B4-BE49-F238E27FC236}">
                <a16:creationId xmlns:a16="http://schemas.microsoft.com/office/drawing/2014/main" id="{4B1F8AE9-444E-BC75-AA22-A6E4BADDFF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9451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Common Actuarial Exhibits</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r>
              <a:rPr lang="en-US" dirty="0"/>
              <a:t>Loss Development Triangles</a:t>
            </a:r>
          </a:p>
          <a:p>
            <a:r>
              <a:rPr lang="en-US" dirty="0"/>
              <a:t>Trend Selection</a:t>
            </a:r>
          </a:p>
          <a:p>
            <a:r>
              <a:rPr lang="en-US" dirty="0"/>
              <a:t>Rate Indications</a:t>
            </a:r>
          </a:p>
          <a:p>
            <a:r>
              <a:rPr lang="en-US" dirty="0"/>
              <a:t>Mix Shift Exhibits</a:t>
            </a:r>
          </a:p>
          <a:p>
            <a:r>
              <a:rPr lang="en-US" dirty="0"/>
              <a:t>Model Diagnostics</a:t>
            </a:r>
          </a:p>
        </p:txBody>
      </p:sp>
    </p:spTree>
    <p:extLst>
      <p:ext uri="{BB962C8B-B14F-4D97-AF65-F5344CB8AC3E}">
        <p14:creationId xmlns:p14="http://schemas.microsoft.com/office/powerpoint/2010/main" val="1361387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Loss Development Triangles</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27768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Loss Development Triangles</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73307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Ideas for Interactivity</a:t>
            </a:r>
          </a:p>
        </p:txBody>
      </p:sp>
      <p:sp>
        <p:nvSpPr>
          <p:cNvPr id="3" name="Content Placeholder 2">
            <a:extLst>
              <a:ext uri="{FF2B5EF4-FFF2-40B4-BE49-F238E27FC236}">
                <a16:creationId xmlns:a16="http://schemas.microsoft.com/office/drawing/2014/main" id="{F33662A3-4DD5-0500-C0E1-EA5CF57A5ABC}"/>
              </a:ext>
            </a:extLst>
          </p:cNvPr>
          <p:cNvSpPr>
            <a:spLocks noGrp="1"/>
          </p:cNvSpPr>
          <p:nvPr>
            <p:ph idx="1"/>
          </p:nvPr>
        </p:nvSpPr>
        <p:spPr/>
        <p:txBody>
          <a:bodyPr/>
          <a:lstStyle/>
          <a:p>
            <a:endParaRPr lang="en-US" sz="1600" b="1" dirty="0"/>
          </a:p>
          <a:p>
            <a:r>
              <a:rPr lang="en-US" sz="2000" b="1" dirty="0"/>
              <a:t>Familiarity with R</a:t>
            </a:r>
          </a:p>
          <a:p>
            <a:r>
              <a:rPr lang="en-US" sz="2000" b="1" dirty="0"/>
              <a:t>“Which chart is easier to interpret”</a:t>
            </a:r>
          </a:p>
          <a:p>
            <a:r>
              <a:rPr lang="en-US" sz="2000" b="1" dirty="0"/>
              <a:t>Test Bar/Line bias (</a:t>
            </a:r>
            <a:r>
              <a:rPr lang="en-US" sz="1800" u="sng" dirty="0">
                <a:solidFill>
                  <a:srgbClr val="0000FF"/>
                </a:solidFill>
                <a:effectLst/>
                <a:latin typeface="Calibri" panose="020F0502020204030204" pitchFamily="34" charset="0"/>
                <a:ea typeface="SimSun" panose="02010600030101010101" pitchFamily="2" charset="-122"/>
                <a:hlinkClick r:id="rId3"/>
              </a:rPr>
              <a:t>https://bit.ly/3ymQ1eE</a:t>
            </a:r>
            <a:r>
              <a:rPr lang="en-US" sz="2000" b="1" dirty="0"/>
              <a:t>)</a:t>
            </a:r>
          </a:p>
          <a:p>
            <a:endParaRPr lang="en-US" sz="3600" b="1" dirty="0"/>
          </a:p>
          <a:p>
            <a:endParaRPr lang="en-US" sz="3600" b="1" dirty="0"/>
          </a:p>
        </p:txBody>
      </p:sp>
    </p:spTree>
    <p:extLst>
      <p:ext uri="{BB962C8B-B14F-4D97-AF65-F5344CB8AC3E}">
        <p14:creationId xmlns:p14="http://schemas.microsoft.com/office/powerpoint/2010/main" val="2113688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Trend Selection</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91634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Trend Selection</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25768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Rate Indications</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86625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a:t>Rate Indications</a:t>
            </a:r>
            <a:endParaRPr lang="en-US" dirty="0"/>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89205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Mix Shift</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61869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Mix Shift</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56224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Model Diagnostics</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38820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a:t>Model Diagnostics</a:t>
            </a:r>
            <a:endParaRPr lang="en-US" dirty="0"/>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83096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4A08-7CBF-A761-E02D-33DAFF697330}"/>
              </a:ext>
            </a:extLst>
          </p:cNvPr>
          <p:cNvSpPr>
            <a:spLocks noGrp="1"/>
          </p:cNvSpPr>
          <p:nvPr>
            <p:ph type="title"/>
          </p:nvPr>
        </p:nvSpPr>
        <p:spPr/>
        <p:txBody>
          <a:bodyPr/>
          <a:lstStyle/>
          <a:p>
            <a:r>
              <a:rPr lang="en-US" dirty="0"/>
              <a:t>Automating</a:t>
            </a:r>
            <a:br>
              <a:rPr lang="en-US" dirty="0"/>
            </a:br>
            <a:r>
              <a:rPr lang="en-US" dirty="0"/>
              <a:t>actuarial exhibits</a:t>
            </a:r>
          </a:p>
        </p:txBody>
      </p:sp>
      <p:sp>
        <p:nvSpPr>
          <p:cNvPr id="3" name="Text Placeholder 2">
            <a:extLst>
              <a:ext uri="{FF2B5EF4-FFF2-40B4-BE49-F238E27FC236}">
                <a16:creationId xmlns:a16="http://schemas.microsoft.com/office/drawing/2014/main" id="{4B1F8AE9-444E-BC75-AA22-A6E4BADDFF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37078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0" descr="A picture containing text, clipart, sign, vector graphics&#10;&#10;Description automatically generated">
            <a:extLst>
              <a:ext uri="{FF2B5EF4-FFF2-40B4-BE49-F238E27FC236}">
                <a16:creationId xmlns:a16="http://schemas.microsoft.com/office/drawing/2014/main" id="{01A2CF48-9BF8-6D38-E543-1482FDDB5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2180" y="4074153"/>
            <a:ext cx="950976" cy="950976"/>
          </a:xfrm>
          <a:prstGeom prst="rect">
            <a:avLst/>
          </a:prstGeom>
        </p:spPr>
      </p:pic>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Typical Actuarial Analysis Pipeline</a:t>
            </a:r>
          </a:p>
        </p:txBody>
      </p:sp>
      <p:pic>
        <p:nvPicPr>
          <p:cNvPr id="16" name="Picture 4" descr="Database icon">
            <a:extLst>
              <a:ext uri="{FF2B5EF4-FFF2-40B4-BE49-F238E27FC236}">
                <a16:creationId xmlns:a16="http://schemas.microsoft.com/office/drawing/2014/main" id="{B2D48FF6-3E93-4F70-5E09-97F3151D16A0}"/>
              </a:ext>
            </a:extLst>
          </p:cNvPr>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918" y="178453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D3F9C2B-8B3E-D6BC-1856-92034B7EDC3C}"/>
              </a:ext>
            </a:extLst>
          </p:cNvPr>
          <p:cNvSpPr txBox="1"/>
          <p:nvPr/>
        </p:nvSpPr>
        <p:spPr>
          <a:xfrm>
            <a:off x="289318" y="2353603"/>
            <a:ext cx="914400" cy="230410"/>
          </a:xfrm>
          <a:prstGeom prst="rect">
            <a:avLst/>
          </a:prstGeom>
          <a:noFill/>
        </p:spPr>
        <p:txBody>
          <a:bodyPr wrap="none" lIns="0" tIns="0" rIns="0" bIns="0" rtlCol="0">
            <a:noAutofit/>
          </a:bodyPr>
          <a:lstStyle/>
          <a:p>
            <a:pPr algn="ctr">
              <a:lnSpc>
                <a:spcPct val="100000"/>
              </a:lnSpc>
              <a:spcBef>
                <a:spcPts val="900"/>
              </a:spcBef>
              <a:buSzPct val="100000"/>
            </a:pPr>
            <a:r>
              <a:rPr lang="en-US" sz="1400" dirty="0">
                <a:solidFill>
                  <a:schemeClr val="tx2"/>
                </a:solidFill>
                <a:latin typeface="Arial" panose="020B0604020202020204" pitchFamily="34" charset="0"/>
                <a:cs typeface="Arial" panose="020B0604020202020204" pitchFamily="34" charset="0"/>
              </a:rPr>
              <a:t>Database</a:t>
            </a:r>
          </a:p>
        </p:txBody>
      </p:sp>
      <p:pic>
        <p:nvPicPr>
          <p:cNvPr id="31" name="Picture 2">
            <a:extLst>
              <a:ext uri="{FF2B5EF4-FFF2-40B4-BE49-F238E27FC236}">
                <a16:creationId xmlns:a16="http://schemas.microsoft.com/office/drawing/2014/main" id="{1F9D6341-B68C-BE97-CC70-1D5F0C04F2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2027" y="1784537"/>
            <a:ext cx="465525" cy="45720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8D7C16B-8A52-985A-6C3A-270B2620A09C}"/>
              </a:ext>
            </a:extLst>
          </p:cNvPr>
          <p:cNvSpPr txBox="1"/>
          <p:nvPr/>
        </p:nvSpPr>
        <p:spPr>
          <a:xfrm>
            <a:off x="1397589" y="2353603"/>
            <a:ext cx="914400" cy="230410"/>
          </a:xfrm>
          <a:prstGeom prst="rect">
            <a:avLst/>
          </a:prstGeom>
          <a:noFill/>
        </p:spPr>
        <p:txBody>
          <a:bodyPr wrap="none" lIns="0" tIns="0" rIns="0" bIns="0" rtlCol="0">
            <a:noAutofit/>
          </a:bodyPr>
          <a:lstStyle/>
          <a:p>
            <a:pPr algn="ctr">
              <a:lnSpc>
                <a:spcPct val="100000"/>
              </a:lnSpc>
              <a:spcBef>
                <a:spcPts val="900"/>
              </a:spcBef>
              <a:buSzPct val="100000"/>
            </a:pPr>
            <a:r>
              <a:rPr lang="en-US" sz="1400" dirty="0">
                <a:solidFill>
                  <a:schemeClr val="tx2"/>
                </a:solidFill>
                <a:latin typeface="Arial" panose="020B0604020202020204" pitchFamily="34" charset="0"/>
                <a:cs typeface="Arial" panose="020B0604020202020204" pitchFamily="34" charset="0"/>
              </a:rPr>
              <a:t>Data Extract</a:t>
            </a:r>
          </a:p>
        </p:txBody>
      </p:sp>
      <p:grpSp>
        <p:nvGrpSpPr>
          <p:cNvPr id="56" name="Group 55">
            <a:extLst>
              <a:ext uri="{FF2B5EF4-FFF2-40B4-BE49-F238E27FC236}">
                <a16:creationId xmlns:a16="http://schemas.microsoft.com/office/drawing/2014/main" id="{5DDD2603-31D8-6785-4D8A-9A1A879E1FDB}"/>
              </a:ext>
            </a:extLst>
          </p:cNvPr>
          <p:cNvGrpSpPr>
            <a:grpSpLocks noChangeAspect="1"/>
          </p:cNvGrpSpPr>
          <p:nvPr/>
        </p:nvGrpSpPr>
        <p:grpSpPr>
          <a:xfrm>
            <a:off x="2914958" y="1784537"/>
            <a:ext cx="444700" cy="457200"/>
            <a:chOff x="3146361" y="1180960"/>
            <a:chExt cx="2523306" cy="2594242"/>
          </a:xfrm>
        </p:grpSpPr>
        <p:pic>
          <p:nvPicPr>
            <p:cNvPr id="53" name="Picture 52" descr="Shape&#10;&#10;Description automatically generated with medium confidence">
              <a:extLst>
                <a:ext uri="{FF2B5EF4-FFF2-40B4-BE49-F238E27FC236}">
                  <a16:creationId xmlns:a16="http://schemas.microsoft.com/office/drawing/2014/main" id="{FCA9B095-DB56-9F3C-1F9A-94E0A04329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46361" y="1180960"/>
              <a:ext cx="2523306" cy="2594242"/>
            </a:xfrm>
            <a:prstGeom prst="rect">
              <a:avLst/>
            </a:prstGeom>
          </p:spPr>
        </p:pic>
        <p:sp>
          <p:nvSpPr>
            <p:cNvPr id="55" name="Freeform: Shape 54">
              <a:extLst>
                <a:ext uri="{FF2B5EF4-FFF2-40B4-BE49-F238E27FC236}">
                  <a16:creationId xmlns:a16="http://schemas.microsoft.com/office/drawing/2014/main" id="{7DD849F0-BF5F-2DD7-63D0-9B260E39AC0F}"/>
                </a:ext>
              </a:extLst>
            </p:cNvPr>
            <p:cNvSpPr/>
            <p:nvPr/>
          </p:nvSpPr>
          <p:spPr>
            <a:xfrm>
              <a:off x="3876040" y="1747520"/>
              <a:ext cx="1112520" cy="1346200"/>
            </a:xfrm>
            <a:custGeom>
              <a:avLst/>
              <a:gdLst>
                <a:gd name="connsiteX0" fmla="*/ 20320 w 1112520"/>
                <a:gd name="connsiteY0" fmla="*/ 86360 h 1346200"/>
                <a:gd name="connsiteX1" fmla="*/ 0 w 1112520"/>
                <a:gd name="connsiteY1" fmla="*/ 939800 h 1346200"/>
                <a:gd name="connsiteX2" fmla="*/ 447040 w 1112520"/>
                <a:gd name="connsiteY2" fmla="*/ 1346200 h 1346200"/>
                <a:gd name="connsiteX3" fmla="*/ 1112520 w 1112520"/>
                <a:gd name="connsiteY3" fmla="*/ 812800 h 1346200"/>
                <a:gd name="connsiteX4" fmla="*/ 1041400 w 1112520"/>
                <a:gd name="connsiteY4" fmla="*/ 86360 h 1346200"/>
                <a:gd name="connsiteX5" fmla="*/ 508000 w 1112520"/>
                <a:gd name="connsiteY5" fmla="*/ 0 h 1346200"/>
                <a:gd name="connsiteX6" fmla="*/ 20320 w 1112520"/>
                <a:gd name="connsiteY6" fmla="*/ 86360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520" h="1346200">
                  <a:moveTo>
                    <a:pt x="20320" y="86360"/>
                  </a:moveTo>
                  <a:lnTo>
                    <a:pt x="0" y="939800"/>
                  </a:lnTo>
                  <a:lnTo>
                    <a:pt x="447040" y="1346200"/>
                  </a:lnTo>
                  <a:lnTo>
                    <a:pt x="1112520" y="812800"/>
                  </a:lnTo>
                  <a:lnTo>
                    <a:pt x="1041400" y="86360"/>
                  </a:lnTo>
                  <a:lnTo>
                    <a:pt x="508000" y="0"/>
                  </a:lnTo>
                  <a:lnTo>
                    <a:pt x="20320" y="86360"/>
                  </a:lnTo>
                  <a:close/>
                </a:path>
              </a:pathLst>
            </a:custGeom>
            <a:solidFill>
              <a:srgbClr val="FFF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9BDA80E7-1C17-9358-77F3-12DA281DF38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75103" y="1887803"/>
              <a:ext cx="865822" cy="850337"/>
            </a:xfrm>
            <a:prstGeom prst="rect">
              <a:avLst/>
            </a:prstGeom>
            <a:noFill/>
            <a:extLst>
              <a:ext uri="{909E8E84-426E-40DD-AFC4-6F175D3DCCD1}">
                <a14:hiddenFill xmlns:a14="http://schemas.microsoft.com/office/drawing/2010/main">
                  <a:solidFill>
                    <a:srgbClr val="FFFFFF"/>
                  </a:solidFill>
                </a14:hiddenFill>
              </a:ext>
            </a:extLst>
          </p:spPr>
        </p:pic>
      </p:grpSp>
      <p:sp>
        <p:nvSpPr>
          <p:cNvPr id="58" name="TextBox 57">
            <a:extLst>
              <a:ext uri="{FF2B5EF4-FFF2-40B4-BE49-F238E27FC236}">
                <a16:creationId xmlns:a16="http://schemas.microsoft.com/office/drawing/2014/main" id="{60C2949F-21EC-8BA8-B878-568E8D099E24}"/>
              </a:ext>
            </a:extLst>
          </p:cNvPr>
          <p:cNvSpPr txBox="1"/>
          <p:nvPr/>
        </p:nvSpPr>
        <p:spPr>
          <a:xfrm>
            <a:off x="2680108" y="2353603"/>
            <a:ext cx="914400" cy="230410"/>
          </a:xfrm>
          <a:prstGeom prst="rect">
            <a:avLst/>
          </a:prstGeom>
          <a:noFill/>
        </p:spPr>
        <p:txBody>
          <a:bodyPr wrap="none" lIns="0" tIns="0" rIns="0" bIns="0" rtlCol="0">
            <a:noAutofit/>
          </a:bodyPr>
          <a:lstStyle/>
          <a:p>
            <a:pPr algn="ctr">
              <a:lnSpc>
                <a:spcPct val="100000"/>
              </a:lnSpc>
              <a:spcBef>
                <a:spcPts val="900"/>
              </a:spcBef>
              <a:buSzPct val="100000"/>
            </a:pPr>
            <a:r>
              <a:rPr lang="en-US" sz="1400" dirty="0">
                <a:solidFill>
                  <a:schemeClr val="tx2"/>
                </a:solidFill>
                <a:latin typeface="Arial" panose="020B0604020202020204" pitchFamily="34" charset="0"/>
                <a:cs typeface="Arial" panose="020B0604020202020204" pitchFamily="34" charset="0"/>
              </a:rPr>
              <a:t>Additional Data</a:t>
            </a:r>
            <a:br>
              <a:rPr lang="en-US" sz="1400" dirty="0">
                <a:solidFill>
                  <a:schemeClr val="tx2"/>
                </a:solidFill>
                <a:latin typeface="Arial" panose="020B0604020202020204" pitchFamily="34" charset="0"/>
                <a:cs typeface="Arial" panose="020B0604020202020204" pitchFamily="34" charset="0"/>
              </a:rPr>
            </a:br>
            <a:r>
              <a:rPr lang="en-US" sz="1400" dirty="0">
                <a:solidFill>
                  <a:schemeClr val="tx2"/>
                </a:solidFill>
                <a:latin typeface="Arial" panose="020B0604020202020204" pitchFamily="34" charset="0"/>
                <a:cs typeface="Arial" panose="020B0604020202020204" pitchFamily="34" charset="0"/>
              </a:rPr>
              <a:t>from Email</a:t>
            </a:r>
          </a:p>
        </p:txBody>
      </p:sp>
      <p:cxnSp>
        <p:nvCxnSpPr>
          <p:cNvPr id="59" name="Straight Arrow Connector 58">
            <a:extLst>
              <a:ext uri="{FF2B5EF4-FFF2-40B4-BE49-F238E27FC236}">
                <a16:creationId xmlns:a16="http://schemas.microsoft.com/office/drawing/2014/main" id="{96FCF3A6-01E2-5F07-7780-3199D067AEAA}"/>
              </a:ext>
            </a:extLst>
          </p:cNvPr>
          <p:cNvCxnSpPr>
            <a:cxnSpLocks/>
          </p:cNvCxnSpPr>
          <p:nvPr/>
        </p:nvCxnSpPr>
        <p:spPr>
          <a:xfrm flipH="1" flipV="1">
            <a:off x="859732" y="2714055"/>
            <a:ext cx="664268" cy="1124553"/>
          </a:xfrm>
          <a:prstGeom prst="straightConnector1">
            <a:avLst/>
          </a:prstGeom>
          <a:ln w="57150" cap="sq">
            <a:solidFill>
              <a:schemeClr val="bg1">
                <a:lumMod val="50000"/>
              </a:schemeClr>
            </a:solidFill>
            <a:headEnd type="triangle" w="med" len="med"/>
            <a:tailEnd type="none" w="med" len="med"/>
          </a:ln>
        </p:spPr>
        <p:style>
          <a:lnRef idx="1">
            <a:schemeClr val="accent1"/>
          </a:lnRef>
          <a:fillRef idx="0">
            <a:schemeClr val="accent1"/>
          </a:fillRef>
          <a:effectRef idx="0">
            <a:srgbClr val="000000"/>
          </a:effectRef>
          <a:fontRef idx="minor">
            <a:schemeClr val="bg1"/>
          </a:fontRef>
        </p:style>
      </p:cxnSp>
      <p:pic>
        <p:nvPicPr>
          <p:cNvPr id="71" name="Picture 2">
            <a:extLst>
              <a:ext uri="{FF2B5EF4-FFF2-40B4-BE49-F238E27FC236}">
                <a16:creationId xmlns:a16="http://schemas.microsoft.com/office/drawing/2014/main" id="{D2321DEB-7C26-1CFA-40D6-EA02A16A7E3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2796" y="3528428"/>
            <a:ext cx="966070" cy="948792"/>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a:extLst>
              <a:ext uri="{FF2B5EF4-FFF2-40B4-BE49-F238E27FC236}">
                <a16:creationId xmlns:a16="http://schemas.microsoft.com/office/drawing/2014/main" id="{6555B161-9492-4122-096E-9B539262DF3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02638" y="3668388"/>
            <a:ext cx="966070" cy="948792"/>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a:extLst>
              <a:ext uri="{FF2B5EF4-FFF2-40B4-BE49-F238E27FC236}">
                <a16:creationId xmlns:a16="http://schemas.microsoft.com/office/drawing/2014/main" id="{959C0A9C-4B90-9E0E-F95F-57C7D9EC5F2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66924" y="3814170"/>
            <a:ext cx="966070" cy="948792"/>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a:extLst>
              <a:ext uri="{FF2B5EF4-FFF2-40B4-BE49-F238E27FC236}">
                <a16:creationId xmlns:a16="http://schemas.microsoft.com/office/drawing/2014/main" id="{2EED19D6-B9ED-AEF2-EAEE-D4F59DD6E92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33412" y="3966570"/>
            <a:ext cx="966070" cy="948792"/>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a:extLst>
              <a:ext uri="{FF2B5EF4-FFF2-40B4-BE49-F238E27FC236}">
                <a16:creationId xmlns:a16="http://schemas.microsoft.com/office/drawing/2014/main" id="{2FFEBB0F-7647-02EE-CA06-A2447D82E16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0421" y="4118970"/>
            <a:ext cx="966070" cy="948792"/>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a:extLst>
              <a:ext uri="{FF2B5EF4-FFF2-40B4-BE49-F238E27FC236}">
                <a16:creationId xmlns:a16="http://schemas.microsoft.com/office/drawing/2014/main" id="{00F74020-76B4-9719-B707-F381639ED54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4509" y="4271370"/>
            <a:ext cx="966070" cy="948792"/>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id="{0BBE760C-6C5D-CABF-5DE7-821A05FB123B}"/>
              </a:ext>
            </a:extLst>
          </p:cNvPr>
          <p:cNvSpPr txBox="1"/>
          <p:nvPr/>
        </p:nvSpPr>
        <p:spPr>
          <a:xfrm>
            <a:off x="1793456" y="5263327"/>
            <a:ext cx="914400" cy="230410"/>
          </a:xfrm>
          <a:prstGeom prst="rect">
            <a:avLst/>
          </a:prstGeom>
          <a:noFill/>
        </p:spPr>
        <p:txBody>
          <a:bodyPr wrap="none" lIns="0" tIns="0" rIns="0" bIns="0" rtlCol="0">
            <a:noAutofit/>
          </a:bodyPr>
          <a:lstStyle/>
          <a:p>
            <a:pPr algn="ctr">
              <a:lnSpc>
                <a:spcPct val="100000"/>
              </a:lnSpc>
              <a:spcBef>
                <a:spcPts val="900"/>
              </a:spcBef>
              <a:buSzPct val="100000"/>
            </a:pPr>
            <a:r>
              <a:rPr lang="en-US" sz="1400" dirty="0">
                <a:solidFill>
                  <a:schemeClr val="tx2"/>
                </a:solidFill>
                <a:latin typeface="Arial" panose="020B0604020202020204" pitchFamily="34" charset="0"/>
                <a:cs typeface="Arial" panose="020B0604020202020204" pitchFamily="34" charset="0"/>
              </a:rPr>
              <a:t>Rate Indication</a:t>
            </a:r>
          </a:p>
        </p:txBody>
      </p:sp>
      <p:pic>
        <p:nvPicPr>
          <p:cNvPr id="88" name="Picture 2">
            <a:extLst>
              <a:ext uri="{FF2B5EF4-FFF2-40B4-BE49-F238E27FC236}">
                <a16:creationId xmlns:a16="http://schemas.microsoft.com/office/drawing/2014/main" id="{E1D527E0-4DB7-15C1-DE7F-8DF3E7262DD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59078" y="2628979"/>
            <a:ext cx="966070" cy="948792"/>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88">
            <a:extLst>
              <a:ext uri="{FF2B5EF4-FFF2-40B4-BE49-F238E27FC236}">
                <a16:creationId xmlns:a16="http://schemas.microsoft.com/office/drawing/2014/main" id="{4D47D42C-E066-DDC5-A1BE-7A520DD8820D}"/>
              </a:ext>
            </a:extLst>
          </p:cNvPr>
          <p:cNvSpPr txBox="1"/>
          <p:nvPr/>
        </p:nvSpPr>
        <p:spPr>
          <a:xfrm>
            <a:off x="4284913" y="3681081"/>
            <a:ext cx="914400" cy="230410"/>
          </a:xfrm>
          <a:prstGeom prst="rect">
            <a:avLst/>
          </a:prstGeom>
          <a:noFill/>
        </p:spPr>
        <p:txBody>
          <a:bodyPr wrap="none" lIns="0" tIns="0" rIns="0" bIns="0" rtlCol="0">
            <a:noAutofit/>
          </a:bodyPr>
          <a:lstStyle/>
          <a:p>
            <a:pPr algn="ctr">
              <a:lnSpc>
                <a:spcPct val="100000"/>
              </a:lnSpc>
              <a:spcBef>
                <a:spcPts val="900"/>
              </a:spcBef>
              <a:buSzPct val="100000"/>
            </a:pPr>
            <a:r>
              <a:rPr lang="en-US" sz="1400" dirty="0">
                <a:solidFill>
                  <a:schemeClr val="tx2"/>
                </a:solidFill>
                <a:latin typeface="Arial" panose="020B0604020202020204" pitchFamily="34" charset="0"/>
                <a:cs typeface="Arial" panose="020B0604020202020204" pitchFamily="34" charset="0"/>
              </a:rPr>
              <a:t>Ad Hoc Analysis</a:t>
            </a:r>
          </a:p>
        </p:txBody>
      </p:sp>
      <p:pic>
        <p:nvPicPr>
          <p:cNvPr id="90" name="Picture 2">
            <a:extLst>
              <a:ext uri="{FF2B5EF4-FFF2-40B4-BE49-F238E27FC236}">
                <a16:creationId xmlns:a16="http://schemas.microsoft.com/office/drawing/2014/main" id="{BBB216A9-1423-CF5F-8128-E6C7B00A325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12482" y="3005022"/>
            <a:ext cx="966070" cy="948792"/>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a:extLst>
              <a:ext uri="{FF2B5EF4-FFF2-40B4-BE49-F238E27FC236}">
                <a16:creationId xmlns:a16="http://schemas.microsoft.com/office/drawing/2014/main" id="{67B6E925-C0A7-4F9F-53F6-E3E82C273E88}"/>
              </a:ext>
            </a:extLst>
          </p:cNvPr>
          <p:cNvSpPr txBox="1"/>
          <p:nvPr/>
        </p:nvSpPr>
        <p:spPr>
          <a:xfrm>
            <a:off x="5738317" y="4057124"/>
            <a:ext cx="914400" cy="230410"/>
          </a:xfrm>
          <a:prstGeom prst="rect">
            <a:avLst/>
          </a:prstGeom>
          <a:noFill/>
        </p:spPr>
        <p:txBody>
          <a:bodyPr wrap="none" lIns="0" tIns="0" rIns="0" bIns="0" rtlCol="0">
            <a:noAutofit/>
          </a:bodyPr>
          <a:lstStyle/>
          <a:p>
            <a:pPr algn="ctr">
              <a:lnSpc>
                <a:spcPct val="100000"/>
              </a:lnSpc>
              <a:spcBef>
                <a:spcPts val="900"/>
              </a:spcBef>
              <a:buSzPct val="100000"/>
            </a:pPr>
            <a:r>
              <a:rPr lang="en-US" sz="1400" dirty="0">
                <a:solidFill>
                  <a:schemeClr val="tx2"/>
                </a:solidFill>
                <a:latin typeface="Arial" panose="020B0604020202020204" pitchFamily="34" charset="0"/>
                <a:cs typeface="Arial" panose="020B0604020202020204" pitchFamily="34" charset="0"/>
              </a:rPr>
              <a:t>Ad Hoc Analysis</a:t>
            </a:r>
          </a:p>
        </p:txBody>
      </p:sp>
      <p:cxnSp>
        <p:nvCxnSpPr>
          <p:cNvPr id="98" name="Straight Arrow Connector 97">
            <a:extLst>
              <a:ext uri="{FF2B5EF4-FFF2-40B4-BE49-F238E27FC236}">
                <a16:creationId xmlns:a16="http://schemas.microsoft.com/office/drawing/2014/main" id="{BAAEF8CF-B7A4-2D3B-A57A-283FCCC62C79}"/>
              </a:ext>
            </a:extLst>
          </p:cNvPr>
          <p:cNvCxnSpPr>
            <a:cxnSpLocks/>
          </p:cNvCxnSpPr>
          <p:nvPr/>
        </p:nvCxnSpPr>
        <p:spPr>
          <a:xfrm flipH="1">
            <a:off x="2842833" y="3041495"/>
            <a:ext cx="964176" cy="326767"/>
          </a:xfrm>
          <a:prstGeom prst="straightConnector1">
            <a:avLst/>
          </a:prstGeom>
          <a:ln w="57150" cap="sq">
            <a:solidFill>
              <a:schemeClr val="bg1">
                <a:lumMod val="50000"/>
              </a:schemeClr>
            </a:solidFill>
            <a:headEnd type="triangle" w="med" len="med"/>
            <a:tailEnd type="none" w="med" len="med"/>
          </a:ln>
        </p:spPr>
        <p:style>
          <a:lnRef idx="1">
            <a:schemeClr val="accent1"/>
          </a:lnRef>
          <a:fillRef idx="0">
            <a:schemeClr val="accent1"/>
          </a:fillRef>
          <a:effectRef idx="0">
            <a:srgbClr val="000000"/>
          </a:effectRef>
          <a:fontRef idx="minor">
            <a:schemeClr val="bg1"/>
          </a:fontRef>
        </p:style>
      </p:cxnSp>
      <p:cxnSp>
        <p:nvCxnSpPr>
          <p:cNvPr id="99" name="Straight Arrow Connector 98">
            <a:extLst>
              <a:ext uri="{FF2B5EF4-FFF2-40B4-BE49-F238E27FC236}">
                <a16:creationId xmlns:a16="http://schemas.microsoft.com/office/drawing/2014/main" id="{9F4FB1CE-004C-8A85-D63D-285F39F84EDE}"/>
              </a:ext>
            </a:extLst>
          </p:cNvPr>
          <p:cNvCxnSpPr>
            <a:cxnSpLocks/>
          </p:cNvCxnSpPr>
          <p:nvPr/>
        </p:nvCxnSpPr>
        <p:spPr>
          <a:xfrm flipH="1">
            <a:off x="2942444" y="3233923"/>
            <a:ext cx="964176" cy="326767"/>
          </a:xfrm>
          <a:prstGeom prst="straightConnector1">
            <a:avLst/>
          </a:prstGeom>
          <a:ln w="57150" cap="sq">
            <a:solidFill>
              <a:schemeClr val="bg1">
                <a:lumMod val="50000"/>
              </a:schemeClr>
            </a:solidFill>
            <a:headEnd type="none" w="med" len="med"/>
            <a:tailEnd type="triangle" w="med" len="med"/>
          </a:ln>
        </p:spPr>
        <p:style>
          <a:lnRef idx="1">
            <a:schemeClr val="accent1"/>
          </a:lnRef>
          <a:fillRef idx="0">
            <a:schemeClr val="accent1"/>
          </a:fillRef>
          <a:effectRef idx="0">
            <a:srgbClr val="000000"/>
          </a:effectRef>
          <a:fontRef idx="minor">
            <a:schemeClr val="bg1"/>
          </a:fontRef>
        </p:style>
      </p:cxnSp>
      <p:grpSp>
        <p:nvGrpSpPr>
          <p:cNvPr id="102" name="Group 101">
            <a:extLst>
              <a:ext uri="{FF2B5EF4-FFF2-40B4-BE49-F238E27FC236}">
                <a16:creationId xmlns:a16="http://schemas.microsoft.com/office/drawing/2014/main" id="{7A70910A-D0F0-8AAE-DEF2-E4C78256B979}"/>
              </a:ext>
            </a:extLst>
          </p:cNvPr>
          <p:cNvGrpSpPr/>
          <p:nvPr/>
        </p:nvGrpSpPr>
        <p:grpSpPr>
          <a:xfrm>
            <a:off x="3247307" y="4140700"/>
            <a:ext cx="2200732" cy="556888"/>
            <a:chOff x="3034603" y="4172619"/>
            <a:chExt cx="964342" cy="556888"/>
          </a:xfrm>
        </p:grpSpPr>
        <p:cxnSp>
          <p:nvCxnSpPr>
            <p:cNvPr id="100" name="Straight Arrow Connector 99">
              <a:extLst>
                <a:ext uri="{FF2B5EF4-FFF2-40B4-BE49-F238E27FC236}">
                  <a16:creationId xmlns:a16="http://schemas.microsoft.com/office/drawing/2014/main" id="{68676D7D-F8B9-3060-2912-B3E3ADAC31B6}"/>
                </a:ext>
              </a:extLst>
            </p:cNvPr>
            <p:cNvCxnSpPr>
              <a:cxnSpLocks/>
            </p:cNvCxnSpPr>
            <p:nvPr/>
          </p:nvCxnSpPr>
          <p:spPr>
            <a:xfrm flipH="1">
              <a:off x="3034769" y="4172619"/>
              <a:ext cx="964176" cy="326767"/>
            </a:xfrm>
            <a:prstGeom prst="straightConnector1">
              <a:avLst/>
            </a:prstGeom>
            <a:ln w="57150" cap="sq">
              <a:solidFill>
                <a:schemeClr val="bg1">
                  <a:lumMod val="50000"/>
                </a:schemeClr>
              </a:solidFill>
              <a:headEnd type="triangle" w="med" len="med"/>
              <a:tailEnd type="none" w="med" len="med"/>
            </a:ln>
          </p:spPr>
          <p:style>
            <a:lnRef idx="1">
              <a:schemeClr val="accent1"/>
            </a:lnRef>
            <a:fillRef idx="0">
              <a:schemeClr val="accent1"/>
            </a:fillRef>
            <a:effectRef idx="0">
              <a:srgbClr val="000000"/>
            </a:effectRef>
            <a:fontRef idx="minor">
              <a:schemeClr val="bg1"/>
            </a:fontRef>
          </p:style>
        </p:cxnSp>
        <p:cxnSp>
          <p:nvCxnSpPr>
            <p:cNvPr id="101" name="Straight Arrow Connector 100">
              <a:extLst>
                <a:ext uri="{FF2B5EF4-FFF2-40B4-BE49-F238E27FC236}">
                  <a16:creationId xmlns:a16="http://schemas.microsoft.com/office/drawing/2014/main" id="{BF768B59-0F0D-CED5-737E-218F6381643C}"/>
                </a:ext>
              </a:extLst>
            </p:cNvPr>
            <p:cNvCxnSpPr>
              <a:cxnSpLocks/>
            </p:cNvCxnSpPr>
            <p:nvPr/>
          </p:nvCxnSpPr>
          <p:spPr>
            <a:xfrm flipH="1">
              <a:off x="3034603" y="4402740"/>
              <a:ext cx="964176" cy="326767"/>
            </a:xfrm>
            <a:prstGeom prst="straightConnector1">
              <a:avLst/>
            </a:prstGeom>
            <a:ln w="57150" cap="sq">
              <a:solidFill>
                <a:schemeClr val="bg1">
                  <a:lumMod val="50000"/>
                </a:schemeClr>
              </a:solidFill>
              <a:headEnd type="none" w="med" len="med"/>
              <a:tailEnd type="triangle" w="med" len="med"/>
            </a:ln>
          </p:spPr>
          <p:style>
            <a:lnRef idx="1">
              <a:schemeClr val="accent1"/>
            </a:lnRef>
            <a:fillRef idx="0">
              <a:schemeClr val="accent1"/>
            </a:fillRef>
            <a:effectRef idx="0">
              <a:srgbClr val="000000"/>
            </a:effectRef>
            <a:fontRef idx="minor">
              <a:schemeClr val="bg1"/>
            </a:fontRef>
          </p:style>
        </p:cxnSp>
      </p:grpSp>
      <p:pic>
        <p:nvPicPr>
          <p:cNvPr id="104" name="Picture 103" descr="Icon&#10;&#10;Description automatically generated">
            <a:extLst>
              <a:ext uri="{FF2B5EF4-FFF2-40B4-BE49-F238E27FC236}">
                <a16:creationId xmlns:a16="http://schemas.microsoft.com/office/drawing/2014/main" id="{30FA29FF-86FE-2E51-B2F7-BF9DEBED032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19946" y="5142124"/>
            <a:ext cx="950976" cy="950976"/>
          </a:xfrm>
          <a:prstGeom prst="rect">
            <a:avLst/>
          </a:prstGeom>
        </p:spPr>
      </p:pic>
      <p:cxnSp>
        <p:nvCxnSpPr>
          <p:cNvPr id="105" name="Straight Arrow Connector 104">
            <a:extLst>
              <a:ext uri="{FF2B5EF4-FFF2-40B4-BE49-F238E27FC236}">
                <a16:creationId xmlns:a16="http://schemas.microsoft.com/office/drawing/2014/main" id="{BB6A5600-C8A2-E419-6802-EC29A2F68D17}"/>
              </a:ext>
            </a:extLst>
          </p:cNvPr>
          <p:cNvCxnSpPr>
            <a:cxnSpLocks/>
          </p:cNvCxnSpPr>
          <p:nvPr/>
        </p:nvCxnSpPr>
        <p:spPr>
          <a:xfrm flipH="1" flipV="1">
            <a:off x="3158901" y="5103562"/>
            <a:ext cx="2403699" cy="535238"/>
          </a:xfrm>
          <a:prstGeom prst="straightConnector1">
            <a:avLst/>
          </a:prstGeom>
          <a:ln w="57150" cap="sq">
            <a:solidFill>
              <a:schemeClr val="bg1">
                <a:lumMod val="50000"/>
              </a:schemeClr>
            </a:solidFill>
            <a:headEnd type="triangle" w="med" len="med"/>
            <a:tailEnd type="none" w="med" len="med"/>
          </a:ln>
        </p:spPr>
        <p:style>
          <a:lnRef idx="1">
            <a:schemeClr val="accent1"/>
          </a:lnRef>
          <a:fillRef idx="0">
            <a:schemeClr val="accent1"/>
          </a:fillRef>
          <a:effectRef idx="0">
            <a:srgbClr val="000000"/>
          </a:effectRef>
          <a:fontRef idx="minor">
            <a:schemeClr val="bg1"/>
          </a:fontRef>
        </p:style>
      </p:cxnSp>
      <p:sp>
        <p:nvSpPr>
          <p:cNvPr id="107" name="TextBox 106">
            <a:extLst>
              <a:ext uri="{FF2B5EF4-FFF2-40B4-BE49-F238E27FC236}">
                <a16:creationId xmlns:a16="http://schemas.microsoft.com/office/drawing/2014/main" id="{D66D1B05-6F1F-3CDD-0F12-F0A1B740822E}"/>
              </a:ext>
            </a:extLst>
          </p:cNvPr>
          <p:cNvSpPr txBox="1"/>
          <p:nvPr/>
        </p:nvSpPr>
        <p:spPr>
          <a:xfrm>
            <a:off x="5704528" y="6093100"/>
            <a:ext cx="914400" cy="230410"/>
          </a:xfrm>
          <a:prstGeom prst="rect">
            <a:avLst/>
          </a:prstGeom>
          <a:noFill/>
        </p:spPr>
        <p:txBody>
          <a:bodyPr wrap="none" lIns="0" tIns="0" rIns="0" bIns="0" rtlCol="0">
            <a:noAutofit/>
          </a:bodyPr>
          <a:lstStyle/>
          <a:p>
            <a:pPr algn="ctr">
              <a:lnSpc>
                <a:spcPct val="100000"/>
              </a:lnSpc>
              <a:spcBef>
                <a:spcPts val="900"/>
              </a:spcBef>
              <a:buSzPct val="100000"/>
            </a:pPr>
            <a:r>
              <a:rPr lang="en-US" sz="1400" dirty="0">
                <a:solidFill>
                  <a:schemeClr val="tx2"/>
                </a:solidFill>
                <a:latin typeface="Arial" panose="020B0604020202020204" pitchFamily="34" charset="0"/>
                <a:cs typeface="Arial" panose="020B0604020202020204" pitchFamily="34" charset="0"/>
              </a:rPr>
              <a:t>Actuarial Memo</a:t>
            </a:r>
          </a:p>
        </p:txBody>
      </p:sp>
      <p:cxnSp>
        <p:nvCxnSpPr>
          <p:cNvPr id="109" name="Straight Arrow Connector 108">
            <a:extLst>
              <a:ext uri="{FF2B5EF4-FFF2-40B4-BE49-F238E27FC236}">
                <a16:creationId xmlns:a16="http://schemas.microsoft.com/office/drawing/2014/main" id="{A8C77A22-07A6-C49F-2A3D-EDA31151B562}"/>
              </a:ext>
            </a:extLst>
          </p:cNvPr>
          <p:cNvCxnSpPr>
            <a:cxnSpLocks/>
          </p:cNvCxnSpPr>
          <p:nvPr/>
        </p:nvCxnSpPr>
        <p:spPr>
          <a:xfrm flipH="1" flipV="1">
            <a:off x="3050923" y="5253731"/>
            <a:ext cx="107978" cy="385069"/>
          </a:xfrm>
          <a:prstGeom prst="straightConnector1">
            <a:avLst/>
          </a:prstGeom>
          <a:ln w="57150" cap="sq">
            <a:solidFill>
              <a:schemeClr val="bg1">
                <a:lumMod val="50000"/>
              </a:schemeClr>
            </a:solidFill>
            <a:headEnd type="triangle" w="med" len="med"/>
            <a:tailEnd type="none" w="med" len="med"/>
          </a:ln>
        </p:spPr>
        <p:style>
          <a:lnRef idx="1">
            <a:schemeClr val="accent1"/>
          </a:lnRef>
          <a:fillRef idx="0">
            <a:schemeClr val="accent1"/>
          </a:fillRef>
          <a:effectRef idx="0">
            <a:srgbClr val="000000"/>
          </a:effectRef>
          <a:fontRef idx="minor">
            <a:schemeClr val="bg1"/>
          </a:fontRef>
        </p:style>
      </p:cxnSp>
      <p:pic>
        <p:nvPicPr>
          <p:cNvPr id="113" name="Picture 112" descr="Icon&#10;&#10;Description automatically generated">
            <a:extLst>
              <a:ext uri="{FF2B5EF4-FFF2-40B4-BE49-F238E27FC236}">
                <a16:creationId xmlns:a16="http://schemas.microsoft.com/office/drawing/2014/main" id="{49FEC3D4-5603-55EF-DB18-2D5ACEBF47D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63985" y="5615836"/>
            <a:ext cx="950976" cy="950976"/>
          </a:xfrm>
          <a:prstGeom prst="rect">
            <a:avLst/>
          </a:prstGeom>
        </p:spPr>
      </p:pic>
      <p:sp>
        <p:nvSpPr>
          <p:cNvPr id="114" name="TextBox 113">
            <a:extLst>
              <a:ext uri="{FF2B5EF4-FFF2-40B4-BE49-F238E27FC236}">
                <a16:creationId xmlns:a16="http://schemas.microsoft.com/office/drawing/2014/main" id="{C08BDB97-2FCD-2176-8F3B-019E77CC5820}"/>
              </a:ext>
            </a:extLst>
          </p:cNvPr>
          <p:cNvSpPr txBox="1"/>
          <p:nvPr/>
        </p:nvSpPr>
        <p:spPr>
          <a:xfrm>
            <a:off x="3048567" y="6566812"/>
            <a:ext cx="914400" cy="230410"/>
          </a:xfrm>
          <a:prstGeom prst="rect">
            <a:avLst/>
          </a:prstGeom>
          <a:noFill/>
        </p:spPr>
        <p:txBody>
          <a:bodyPr wrap="none" lIns="0" tIns="0" rIns="0" bIns="0" rtlCol="0">
            <a:noAutofit/>
          </a:bodyPr>
          <a:lstStyle/>
          <a:p>
            <a:pPr algn="ctr">
              <a:lnSpc>
                <a:spcPct val="100000"/>
              </a:lnSpc>
              <a:spcBef>
                <a:spcPts val="900"/>
              </a:spcBef>
              <a:buSzPct val="100000"/>
            </a:pPr>
            <a:r>
              <a:rPr lang="en-US" sz="1400" dirty="0">
                <a:solidFill>
                  <a:schemeClr val="tx2"/>
                </a:solidFill>
                <a:latin typeface="Arial" panose="020B0604020202020204" pitchFamily="34" charset="0"/>
                <a:cs typeface="Arial" panose="020B0604020202020204" pitchFamily="34" charset="0"/>
              </a:rPr>
              <a:t>Documentation</a:t>
            </a:r>
          </a:p>
        </p:txBody>
      </p:sp>
      <p:cxnSp>
        <p:nvCxnSpPr>
          <p:cNvPr id="116" name="Straight Arrow Connector 115">
            <a:extLst>
              <a:ext uri="{FF2B5EF4-FFF2-40B4-BE49-F238E27FC236}">
                <a16:creationId xmlns:a16="http://schemas.microsoft.com/office/drawing/2014/main" id="{2559DF71-58D5-8836-A1C6-0DCD5E86A3C8}"/>
              </a:ext>
            </a:extLst>
          </p:cNvPr>
          <p:cNvCxnSpPr>
            <a:cxnSpLocks/>
          </p:cNvCxnSpPr>
          <p:nvPr/>
        </p:nvCxnSpPr>
        <p:spPr>
          <a:xfrm flipH="1">
            <a:off x="3335783" y="4848106"/>
            <a:ext cx="3712570" cy="56684"/>
          </a:xfrm>
          <a:prstGeom prst="straightConnector1">
            <a:avLst/>
          </a:prstGeom>
          <a:ln w="57150" cap="sq">
            <a:solidFill>
              <a:schemeClr val="bg1">
                <a:lumMod val="50000"/>
              </a:schemeClr>
            </a:solidFill>
            <a:headEnd type="triangle" w="med" len="med"/>
            <a:tailEnd type="none" w="med" len="med"/>
          </a:ln>
        </p:spPr>
        <p:style>
          <a:lnRef idx="1">
            <a:schemeClr val="accent1"/>
          </a:lnRef>
          <a:fillRef idx="0">
            <a:schemeClr val="accent1"/>
          </a:fillRef>
          <a:effectRef idx="0">
            <a:srgbClr val="000000"/>
          </a:effectRef>
          <a:fontRef idx="minor">
            <a:schemeClr val="bg1"/>
          </a:fontRef>
        </p:style>
      </p:cxnSp>
      <p:sp>
        <p:nvSpPr>
          <p:cNvPr id="119" name="TextBox 118">
            <a:extLst>
              <a:ext uri="{FF2B5EF4-FFF2-40B4-BE49-F238E27FC236}">
                <a16:creationId xmlns:a16="http://schemas.microsoft.com/office/drawing/2014/main" id="{C6C23D2F-655D-848F-7DC8-2851D1870E14}"/>
              </a:ext>
            </a:extLst>
          </p:cNvPr>
          <p:cNvSpPr txBox="1"/>
          <p:nvPr/>
        </p:nvSpPr>
        <p:spPr>
          <a:xfrm>
            <a:off x="7210468" y="5008100"/>
            <a:ext cx="914400" cy="230410"/>
          </a:xfrm>
          <a:prstGeom prst="rect">
            <a:avLst/>
          </a:prstGeom>
          <a:noFill/>
        </p:spPr>
        <p:txBody>
          <a:bodyPr wrap="none" lIns="0" tIns="0" rIns="0" bIns="0" rtlCol="0">
            <a:noAutofit/>
          </a:bodyPr>
          <a:lstStyle/>
          <a:p>
            <a:pPr algn="ctr">
              <a:lnSpc>
                <a:spcPct val="100000"/>
              </a:lnSpc>
              <a:spcBef>
                <a:spcPts val="900"/>
              </a:spcBef>
              <a:buSzPct val="100000"/>
            </a:pPr>
            <a:r>
              <a:rPr lang="en-US" sz="1400" dirty="0">
                <a:solidFill>
                  <a:schemeClr val="tx2"/>
                </a:solidFill>
                <a:latin typeface="Arial" panose="020B0604020202020204" pitchFamily="34" charset="0"/>
                <a:cs typeface="Arial" panose="020B0604020202020204" pitchFamily="34" charset="0"/>
              </a:rPr>
              <a:t>Stakeholder</a:t>
            </a:r>
            <a:br>
              <a:rPr lang="en-US" sz="1400" dirty="0">
                <a:solidFill>
                  <a:schemeClr val="tx2"/>
                </a:solidFill>
                <a:latin typeface="Arial" panose="020B0604020202020204" pitchFamily="34" charset="0"/>
                <a:cs typeface="Arial" panose="020B0604020202020204" pitchFamily="34" charset="0"/>
              </a:rPr>
            </a:br>
            <a:r>
              <a:rPr lang="en-US" sz="1400" dirty="0">
                <a:solidFill>
                  <a:schemeClr val="tx2"/>
                </a:solidFill>
                <a:latin typeface="Arial" panose="020B0604020202020204" pitchFamily="34" charset="0"/>
                <a:cs typeface="Arial" panose="020B0604020202020204" pitchFamily="34" charset="0"/>
              </a:rPr>
              <a:t>Presentation</a:t>
            </a:r>
          </a:p>
        </p:txBody>
      </p:sp>
    </p:spTree>
    <p:extLst>
      <p:ext uri="{BB962C8B-B14F-4D97-AF65-F5344CB8AC3E}">
        <p14:creationId xmlns:p14="http://schemas.microsoft.com/office/powerpoint/2010/main" val="106375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0D85-8C9D-388F-E1FC-561F624F73D8}"/>
              </a:ext>
            </a:extLst>
          </p:cNvPr>
          <p:cNvSpPr>
            <a:spLocks noGrp="1"/>
          </p:cNvSpPr>
          <p:nvPr>
            <p:ph type="ctrTitle"/>
          </p:nvPr>
        </p:nvSpPr>
        <p:spPr/>
        <p:txBody>
          <a:bodyPr/>
          <a:lstStyle/>
          <a:p>
            <a:r>
              <a:rPr lang="en-US" dirty="0"/>
              <a:t>Effective</a:t>
            </a:r>
            <a:br>
              <a:rPr lang="en-US" dirty="0"/>
            </a:br>
            <a:r>
              <a:rPr lang="en-US" dirty="0"/>
              <a:t>Data Visualization</a:t>
            </a:r>
            <a:br>
              <a:rPr lang="en-US" dirty="0"/>
            </a:br>
            <a:r>
              <a:rPr lang="en-US" dirty="0"/>
              <a:t>for Actuaries</a:t>
            </a:r>
          </a:p>
        </p:txBody>
      </p:sp>
      <p:sp>
        <p:nvSpPr>
          <p:cNvPr id="3" name="Subtitle 2">
            <a:extLst>
              <a:ext uri="{FF2B5EF4-FFF2-40B4-BE49-F238E27FC236}">
                <a16:creationId xmlns:a16="http://schemas.microsoft.com/office/drawing/2014/main" id="{4053B939-82C6-7883-3378-EEEF2C23A74B}"/>
              </a:ext>
            </a:extLst>
          </p:cNvPr>
          <p:cNvSpPr>
            <a:spLocks noGrp="1"/>
          </p:cNvSpPr>
          <p:nvPr>
            <p:ph type="subTitle" idx="1"/>
          </p:nvPr>
        </p:nvSpPr>
        <p:spPr/>
        <p:txBody>
          <a:bodyPr/>
          <a:lstStyle/>
          <a:p>
            <a:r>
              <a:rPr lang="en-US" dirty="0"/>
              <a:t>Brian Fannin</a:t>
            </a:r>
          </a:p>
          <a:p>
            <a:r>
              <a:rPr lang="en-US" dirty="0"/>
              <a:t>Jordan Bonner</a:t>
            </a:r>
          </a:p>
        </p:txBody>
      </p:sp>
    </p:spTree>
    <p:extLst>
      <p:ext uri="{BB962C8B-B14F-4D97-AF65-F5344CB8AC3E}">
        <p14:creationId xmlns:p14="http://schemas.microsoft.com/office/powerpoint/2010/main" val="3925388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Simplified Actuarial Analysis Pipeline</a:t>
            </a:r>
          </a:p>
        </p:txBody>
      </p:sp>
      <p:pic>
        <p:nvPicPr>
          <p:cNvPr id="15" name="Picture 8" descr="RStudio Icon | Button UI - Requests #5 Iconset | BlackVariant">
            <a:extLst>
              <a:ext uri="{FF2B5EF4-FFF2-40B4-BE49-F238E27FC236}">
                <a16:creationId xmlns:a16="http://schemas.microsoft.com/office/drawing/2014/main" id="{ADE4B3F4-F18C-275E-1BF0-C6B814D83D1B}"/>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8889" b="92000" l="9778" r="92000">
                        <a14:foregroundMark x1="15556" y1="46667" x2="28000" y2="51556"/>
                        <a14:foregroundMark x1="16444" y1="27111" x2="15556" y2="27111"/>
                        <a14:foregroundMark x1="43111" y1="29333" x2="64000" y2="58222"/>
                        <a14:foregroundMark x1="42667" y1="28444" x2="53333" y2="64000"/>
                        <a14:foregroundMark x1="60889" y1="34667" x2="67556" y2="72444"/>
                        <a14:foregroundMark x1="68444" y1="71556" x2="39556" y2="68000"/>
                        <a14:foregroundMark x1="15556" y1="45778" x2="49333" y2="70667"/>
                        <a14:foregroundMark x1="46667" y1="42222" x2="53778" y2="79556"/>
                        <a14:foregroundMark x1="78222" y1="56444" x2="43556" y2="68889"/>
                        <a14:foregroundMark x1="42667" y1="40889" x2="43556" y2="70222"/>
                        <a14:foregroundMark x1="44444" y1="35556" x2="40444" y2="65333"/>
                        <a14:foregroundMark x1="38667" y1="38222" x2="41333" y2="68889"/>
                        <a14:foregroundMark x1="38222" y1="40444" x2="42222" y2="68000"/>
                        <a14:foregroundMark x1="31556" y1="30667" x2="54667" y2="42222"/>
                        <a14:foregroundMark x1="47556" y1="31111" x2="59111" y2="34667"/>
                        <a14:foregroundMark x1="32000" y1="72000" x2="32000" y2="72000"/>
                        <a14:foregroundMark x1="34222" y1="87111" x2="34222" y2="87111"/>
                        <a14:foregroundMark x1="38667" y1="91111" x2="38667" y2="91111"/>
                        <a14:foregroundMark x1="48889" y1="91111" x2="49778" y2="91111"/>
                        <a14:foregroundMark x1="88444" y1="60000" x2="88444" y2="60000"/>
                        <a14:foregroundMark x1="91111" y1="47111" x2="91111" y2="47111"/>
                        <a14:foregroundMark x1="54667" y1="8889" x2="54667" y2="8889"/>
                        <a14:foregroundMark x1="10667" y1="40000" x2="10667" y2="40000"/>
                        <a14:foregroundMark x1="48000" y1="92000" x2="48000" y2="92000"/>
                        <a14:foregroundMark x1="92000" y1="46667" x2="92000" y2="46667"/>
                      </a14:backgroundRemoval>
                    </a14:imgEffect>
                  </a14:imgLayer>
                </a14:imgProps>
              </a:ext>
              <a:ext uri="{28A0092B-C50C-407E-A947-70E740481C1C}">
                <a14:useLocalDpi xmlns:a14="http://schemas.microsoft.com/office/drawing/2010/main" val="0"/>
              </a:ext>
            </a:extLst>
          </a:blip>
          <a:srcRect t="2313"/>
          <a:stretch/>
        </p:blipFill>
        <p:spPr bwMode="auto">
          <a:xfrm>
            <a:off x="411566" y="3596705"/>
            <a:ext cx="655234"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51">
            <a:extLst>
              <a:ext uri="{FF2B5EF4-FFF2-40B4-BE49-F238E27FC236}">
                <a16:creationId xmlns:a16="http://schemas.microsoft.com/office/drawing/2014/main" id="{7FDBAFBF-FADC-440D-5733-FCA2E1F87181}"/>
              </a:ext>
            </a:extLst>
          </p:cNvPr>
          <p:cNvGraphicFramePr>
            <a:graphicFrameLocks noGrp="1"/>
          </p:cNvGraphicFramePr>
          <p:nvPr>
            <p:extLst>
              <p:ext uri="{D42A27DB-BD31-4B8C-83A1-F6EECF244321}">
                <p14:modId xmlns:p14="http://schemas.microsoft.com/office/powerpoint/2010/main" val="1299567609"/>
              </p:ext>
            </p:extLst>
          </p:nvPr>
        </p:nvGraphicFramePr>
        <p:xfrm>
          <a:off x="1400222" y="2829260"/>
          <a:ext cx="3840480" cy="2494280"/>
        </p:xfrm>
        <a:graphic>
          <a:graphicData uri="http://schemas.openxmlformats.org/drawingml/2006/table">
            <a:tbl>
              <a:tblPr>
                <a:tableStyleId>{5C22544A-7EE6-4342-B048-85BDC9FD1C3A}</a:tableStyleId>
              </a:tblPr>
              <a:tblGrid>
                <a:gridCol w="3840480">
                  <a:extLst>
                    <a:ext uri="{9D8B030D-6E8A-4147-A177-3AD203B41FA5}">
                      <a16:colId xmlns:a16="http://schemas.microsoft.com/office/drawing/2014/main" val="2815170345"/>
                    </a:ext>
                  </a:extLst>
                </a:gridCol>
              </a:tblGrid>
              <a:tr h="370840">
                <a:tc>
                  <a:txBody>
                    <a:bodyPr/>
                    <a:lstStyle/>
                    <a:p>
                      <a:pPr algn="ctr"/>
                      <a:r>
                        <a:rPr lang="en-US" dirty="0">
                          <a:latin typeface="Arial" panose="020B0604020202020204" pitchFamily="34" charset="0"/>
                          <a:cs typeface="Arial" panose="020B0604020202020204" pitchFamily="34" charset="0"/>
                        </a:rPr>
                        <a:t>Read in data directly from source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5973670"/>
                  </a:ext>
                </a:extLst>
              </a:tr>
              <a:tr h="370840">
                <a:tc>
                  <a:txBody>
                    <a:bodyPr/>
                    <a:lstStyle/>
                    <a:p>
                      <a:pPr algn="ctr"/>
                      <a:r>
                        <a:rPr lang="en-US" dirty="0">
                          <a:latin typeface="Arial" panose="020B0604020202020204" pitchFamily="34" charset="0"/>
                          <a:cs typeface="Arial" panose="020B0604020202020204" pitchFamily="34" charset="0"/>
                        </a:rPr>
                        <a:t>Separate “chunks” for each analysis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3810044"/>
                  </a:ext>
                </a:extLst>
              </a:tr>
              <a:tr h="370840">
                <a:tc>
                  <a:txBody>
                    <a:bodyPr/>
                    <a:lstStyle/>
                    <a:p>
                      <a:pPr algn="ctr"/>
                      <a:r>
                        <a:rPr lang="en-US" dirty="0">
                          <a:latin typeface="Arial" panose="020B0604020202020204" pitchFamily="34" charset="0"/>
                          <a:cs typeface="Arial" panose="020B0604020202020204" pitchFamily="34" charset="0"/>
                        </a:rPr>
                        <a:t>Self-documents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1985905"/>
                  </a:ext>
                </a:extLst>
              </a:tr>
              <a:tr h="370840">
                <a:tc>
                  <a:txBody>
                    <a:bodyPr/>
                    <a:lstStyle/>
                    <a:p>
                      <a:pPr algn="ctr"/>
                      <a:r>
                        <a:rPr lang="en-US" dirty="0">
                          <a:latin typeface="Arial" panose="020B0604020202020204" pitchFamily="34" charset="0"/>
                          <a:cs typeface="Arial" panose="020B0604020202020204" pitchFamily="34" charset="0"/>
                        </a:rPr>
                        <a:t>New data can flow through</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7638389"/>
                  </a:ext>
                </a:extLst>
              </a:tr>
              <a:tr h="370840">
                <a:tc>
                  <a:txBody>
                    <a:bodyPr/>
                    <a:lstStyle/>
                    <a:p>
                      <a:pPr algn="ctr"/>
                      <a:r>
                        <a:rPr lang="en-US" dirty="0">
                          <a:latin typeface="Arial" panose="020B0604020202020204" pitchFamily="34" charset="0"/>
                          <a:cs typeface="Arial" panose="020B0604020202020204" pitchFamily="34" charset="0"/>
                        </a:rPr>
                        <a:t>Can also be used to create dynamic slides for presentations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9624885"/>
                  </a:ext>
                </a:extLst>
              </a:tr>
              <a:tr h="370840">
                <a:tc>
                  <a:txBody>
                    <a:bodyPr/>
                    <a:lstStyle/>
                    <a:p>
                      <a:pPr algn="ctr"/>
                      <a:r>
                        <a:rPr lang="en-US" dirty="0">
                          <a:latin typeface="Arial" panose="020B0604020202020204" pitchFamily="34" charset="0"/>
                          <a:cs typeface="Arial" panose="020B0604020202020204" pitchFamily="34" charset="0"/>
                        </a:rPr>
                        <a:t>All analysis kept in one place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7842638"/>
                  </a:ext>
                </a:extLst>
              </a:tr>
            </a:tbl>
          </a:graphicData>
        </a:graphic>
      </p:graphicFrame>
      <p:pic>
        <p:nvPicPr>
          <p:cNvPr id="52" name="Picture 4" descr="Database icon">
            <a:extLst>
              <a:ext uri="{FF2B5EF4-FFF2-40B4-BE49-F238E27FC236}">
                <a16:creationId xmlns:a16="http://schemas.microsoft.com/office/drawing/2014/main" id="{2EA3A0BD-D957-1179-40E8-1201EA8BCFA3}"/>
              </a:ext>
            </a:extLst>
          </p:cNvPr>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51713" y="1390225"/>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A5878FF3-35C8-0EC6-5DDD-997B8A0F8A60}"/>
              </a:ext>
            </a:extLst>
          </p:cNvPr>
          <p:cNvSpPr txBox="1"/>
          <p:nvPr/>
        </p:nvSpPr>
        <p:spPr>
          <a:xfrm>
            <a:off x="7123113" y="1959291"/>
            <a:ext cx="914400" cy="230410"/>
          </a:xfrm>
          <a:prstGeom prst="rect">
            <a:avLst/>
          </a:prstGeom>
          <a:noFill/>
        </p:spPr>
        <p:txBody>
          <a:bodyPr wrap="none" lIns="0" tIns="0" rIns="0" bIns="0" rtlCol="0">
            <a:noAutofit/>
          </a:bodyPr>
          <a:lstStyle/>
          <a:p>
            <a:pPr algn="ctr">
              <a:lnSpc>
                <a:spcPct val="100000"/>
              </a:lnSpc>
              <a:spcBef>
                <a:spcPts val="900"/>
              </a:spcBef>
              <a:buSzPct val="100000"/>
            </a:pPr>
            <a:r>
              <a:rPr lang="en-US" sz="1400" dirty="0">
                <a:solidFill>
                  <a:schemeClr val="tx2"/>
                </a:solidFill>
                <a:latin typeface="Arial" panose="020B0604020202020204" pitchFamily="34" charset="0"/>
                <a:cs typeface="Arial" panose="020B0604020202020204" pitchFamily="34" charset="0"/>
              </a:rPr>
              <a:t>Database</a:t>
            </a:r>
          </a:p>
        </p:txBody>
      </p:sp>
      <p:cxnSp>
        <p:nvCxnSpPr>
          <p:cNvPr id="60" name="Straight Arrow Connector 59">
            <a:extLst>
              <a:ext uri="{FF2B5EF4-FFF2-40B4-BE49-F238E27FC236}">
                <a16:creationId xmlns:a16="http://schemas.microsoft.com/office/drawing/2014/main" id="{AF018737-0108-F558-6CC4-FF6B1D3AC6A0}"/>
              </a:ext>
            </a:extLst>
          </p:cNvPr>
          <p:cNvCxnSpPr>
            <a:cxnSpLocks/>
          </p:cNvCxnSpPr>
          <p:nvPr/>
        </p:nvCxnSpPr>
        <p:spPr>
          <a:xfrm flipV="1">
            <a:off x="5388657" y="2096711"/>
            <a:ext cx="1594060" cy="732549"/>
          </a:xfrm>
          <a:prstGeom prst="straightConnector1">
            <a:avLst/>
          </a:prstGeom>
          <a:ln w="57150" cap="sq">
            <a:solidFill>
              <a:schemeClr val="bg1">
                <a:lumMod val="50000"/>
              </a:schemeClr>
            </a:solidFill>
            <a:headEnd type="triangle" w="med" len="med"/>
            <a:tailEnd type="none" w="med" len="med"/>
          </a:ln>
        </p:spPr>
        <p:style>
          <a:lnRef idx="1">
            <a:schemeClr val="accent1"/>
          </a:lnRef>
          <a:fillRef idx="0">
            <a:schemeClr val="accent1"/>
          </a:fillRef>
          <a:effectRef idx="0">
            <a:srgbClr val="000000"/>
          </a:effectRef>
          <a:fontRef idx="minor">
            <a:schemeClr val="bg1"/>
          </a:fontRef>
        </p:style>
      </p:cxnSp>
      <p:pic>
        <p:nvPicPr>
          <p:cNvPr id="65" name="Picture 64">
            <a:extLst>
              <a:ext uri="{FF2B5EF4-FFF2-40B4-BE49-F238E27FC236}">
                <a16:creationId xmlns:a16="http://schemas.microsoft.com/office/drawing/2014/main" id="{C22A1A4A-A630-2C12-DA71-630BCBD22587}"/>
              </a:ext>
            </a:extLst>
          </p:cNvPr>
          <p:cNvPicPr>
            <a:picLocks noChangeAspect="1"/>
          </p:cNvPicPr>
          <p:nvPr/>
        </p:nvPicPr>
        <p:blipFill>
          <a:blip r:embed="rId5" r:link="rId6" cstate="print">
            <a:extLst>
              <a:ext uri="{28A0092B-C50C-407E-A947-70E740481C1C}">
                <a14:useLocalDpi xmlns:a14="http://schemas.microsoft.com/office/drawing/2010/main" val="0"/>
              </a:ext>
            </a:extLst>
          </a:blip>
          <a:srcRect/>
          <a:stretch>
            <a:fillRect/>
          </a:stretch>
        </p:blipFill>
        <p:spPr>
          <a:xfrm>
            <a:off x="7029929" y="2639723"/>
            <a:ext cx="1798327" cy="1198885"/>
          </a:xfrm>
          <a:prstGeom prst="rect">
            <a:avLst/>
          </a:prstGeom>
        </p:spPr>
      </p:pic>
      <p:cxnSp>
        <p:nvCxnSpPr>
          <p:cNvPr id="66" name="Straight Arrow Connector 65">
            <a:extLst>
              <a:ext uri="{FF2B5EF4-FFF2-40B4-BE49-F238E27FC236}">
                <a16:creationId xmlns:a16="http://schemas.microsoft.com/office/drawing/2014/main" id="{16FC1A09-4388-FD69-6DED-7DDBA4DAD230}"/>
              </a:ext>
            </a:extLst>
          </p:cNvPr>
          <p:cNvCxnSpPr>
            <a:cxnSpLocks/>
          </p:cNvCxnSpPr>
          <p:nvPr/>
        </p:nvCxnSpPr>
        <p:spPr>
          <a:xfrm flipH="1">
            <a:off x="5441056" y="3171057"/>
            <a:ext cx="1485444" cy="143998"/>
          </a:xfrm>
          <a:prstGeom prst="straightConnector1">
            <a:avLst/>
          </a:prstGeom>
          <a:ln w="57150" cap="sq">
            <a:solidFill>
              <a:schemeClr val="bg1">
                <a:lumMod val="50000"/>
              </a:schemeClr>
            </a:solidFill>
            <a:headEnd type="triangle" w="med" len="med"/>
            <a:tailEnd type="none" w="med" len="med"/>
          </a:ln>
        </p:spPr>
        <p:style>
          <a:lnRef idx="1">
            <a:schemeClr val="accent1"/>
          </a:lnRef>
          <a:fillRef idx="0">
            <a:schemeClr val="accent1"/>
          </a:fillRef>
          <a:effectRef idx="0">
            <a:srgbClr val="000000"/>
          </a:effectRef>
          <a:fontRef idx="minor">
            <a:schemeClr val="bg1"/>
          </a:fontRef>
        </p:style>
      </p:cxnSp>
      <p:sp>
        <p:nvSpPr>
          <p:cNvPr id="69" name="TextBox 68">
            <a:extLst>
              <a:ext uri="{FF2B5EF4-FFF2-40B4-BE49-F238E27FC236}">
                <a16:creationId xmlns:a16="http://schemas.microsoft.com/office/drawing/2014/main" id="{2B9862A0-C7A0-FAA2-59C5-5748AA6B6464}"/>
              </a:ext>
            </a:extLst>
          </p:cNvPr>
          <p:cNvSpPr txBox="1"/>
          <p:nvPr/>
        </p:nvSpPr>
        <p:spPr>
          <a:xfrm>
            <a:off x="2286589" y="2373649"/>
            <a:ext cx="2067746"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With </a:t>
            </a:r>
            <a:r>
              <a:rPr lang="en-US" b="1" dirty="0" err="1">
                <a:latin typeface="Arial" panose="020B0604020202020204" pitchFamily="34" charset="0"/>
                <a:cs typeface="Arial" panose="020B0604020202020204" pitchFamily="34" charset="0"/>
              </a:rPr>
              <a:t>rmarkdown</a:t>
            </a:r>
            <a:r>
              <a:rPr lang="en-US" b="1" dirty="0">
                <a:latin typeface="Arial" panose="020B0604020202020204" pitchFamily="34" charset="0"/>
                <a:cs typeface="Arial" panose="020B0604020202020204" pitchFamily="34" charset="0"/>
              </a:rPr>
              <a:t>:</a:t>
            </a:r>
          </a:p>
        </p:txBody>
      </p:sp>
      <p:cxnSp>
        <p:nvCxnSpPr>
          <p:cNvPr id="78" name="Straight Arrow Connector 77">
            <a:extLst>
              <a:ext uri="{FF2B5EF4-FFF2-40B4-BE49-F238E27FC236}">
                <a16:creationId xmlns:a16="http://schemas.microsoft.com/office/drawing/2014/main" id="{ED2E6509-81ED-BA33-CA09-617333A7315E}"/>
              </a:ext>
            </a:extLst>
          </p:cNvPr>
          <p:cNvCxnSpPr>
            <a:cxnSpLocks/>
          </p:cNvCxnSpPr>
          <p:nvPr/>
        </p:nvCxnSpPr>
        <p:spPr>
          <a:xfrm flipH="1">
            <a:off x="5413017" y="4411411"/>
            <a:ext cx="1705757" cy="122794"/>
          </a:xfrm>
          <a:prstGeom prst="straightConnector1">
            <a:avLst/>
          </a:prstGeom>
          <a:ln w="57150" cap="sq">
            <a:solidFill>
              <a:schemeClr val="bg1">
                <a:lumMod val="50000"/>
              </a:schemeClr>
            </a:solidFill>
            <a:headEnd type="triangle" w="med" len="med"/>
            <a:tailEnd type="none" w="med" len="med"/>
          </a:ln>
        </p:spPr>
        <p:style>
          <a:lnRef idx="1">
            <a:schemeClr val="accent1"/>
          </a:lnRef>
          <a:fillRef idx="0">
            <a:schemeClr val="accent1"/>
          </a:fillRef>
          <a:effectRef idx="0">
            <a:srgbClr val="000000"/>
          </a:effectRef>
          <a:fontRef idx="minor">
            <a:schemeClr val="bg1"/>
          </a:fontRef>
        </p:style>
      </p:cxnSp>
      <p:grpSp>
        <p:nvGrpSpPr>
          <p:cNvPr id="80" name="Group 79">
            <a:extLst>
              <a:ext uri="{FF2B5EF4-FFF2-40B4-BE49-F238E27FC236}">
                <a16:creationId xmlns:a16="http://schemas.microsoft.com/office/drawing/2014/main" id="{D33FB1EC-E80E-CE6B-20E3-9AA3BA26BAB2}"/>
              </a:ext>
            </a:extLst>
          </p:cNvPr>
          <p:cNvGrpSpPr/>
          <p:nvPr/>
        </p:nvGrpSpPr>
        <p:grpSpPr>
          <a:xfrm>
            <a:off x="7244686" y="4074153"/>
            <a:ext cx="1368811" cy="1268499"/>
            <a:chOff x="2794819" y="1780733"/>
            <a:chExt cx="1758055" cy="1629217"/>
          </a:xfrm>
        </p:grpSpPr>
        <p:pic>
          <p:nvPicPr>
            <p:cNvPr id="81" name="Picture 2" descr="Image result for computer report clip art">
              <a:extLst>
                <a:ext uri="{FF2B5EF4-FFF2-40B4-BE49-F238E27FC236}">
                  <a16:creationId xmlns:a16="http://schemas.microsoft.com/office/drawing/2014/main" id="{7702085C-8BC3-003E-BA62-D38D845D83D7}"/>
                </a:ext>
              </a:extLst>
            </p:cNvPr>
            <p:cNvPicPr>
              <a:picLocks noChangeAspect="1" noChangeArrowheads="1"/>
            </p:cNvPicPr>
            <p:nvPr/>
          </p:nvPicPr>
          <p:blipFill rotWithShape="1">
            <a:blip r:embed="rId7" cstate="print">
              <a:duotone>
                <a:schemeClr val="bg2">
                  <a:shade val="45000"/>
                  <a:satMod val="135000"/>
                </a:schemeClr>
                <a:prstClr val="white"/>
              </a:duotone>
              <a:extLst>
                <a:ext uri="{28A0092B-C50C-407E-A947-70E740481C1C}">
                  <a14:useLocalDpi xmlns:a14="http://schemas.microsoft.com/office/drawing/2010/main" val="0"/>
                </a:ext>
              </a:extLst>
            </a:blip>
            <a:srcRect l="1" r="38332" b="6270"/>
            <a:stretch/>
          </p:blipFill>
          <p:spPr bwMode="auto">
            <a:xfrm>
              <a:off x="2794819" y="1780733"/>
              <a:ext cx="1524769" cy="162921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Image result for computer report clip art">
              <a:extLst>
                <a:ext uri="{FF2B5EF4-FFF2-40B4-BE49-F238E27FC236}">
                  <a16:creationId xmlns:a16="http://schemas.microsoft.com/office/drawing/2014/main" id="{95813C69-CD4C-6641-6326-FE7B48F2E851}"/>
                </a:ext>
              </a:extLst>
            </p:cNvPr>
            <p:cNvPicPr>
              <a:picLocks noChangeAspect="1" noChangeArrowheads="1"/>
            </p:cNvPicPr>
            <p:nvPr/>
          </p:nvPicPr>
          <p:blipFill rotWithShape="1">
            <a:blip r:embed="rId7" cstate="print">
              <a:duotone>
                <a:schemeClr val="bg2">
                  <a:shade val="45000"/>
                  <a:satMod val="135000"/>
                </a:schemeClr>
                <a:prstClr val="white"/>
              </a:duotone>
              <a:extLst>
                <a:ext uri="{28A0092B-C50C-407E-A947-70E740481C1C}">
                  <a14:useLocalDpi xmlns:a14="http://schemas.microsoft.com/office/drawing/2010/main" val="0"/>
                </a:ext>
              </a:extLst>
            </a:blip>
            <a:srcRect r="90462" b="22664"/>
            <a:stretch/>
          </p:blipFill>
          <p:spPr bwMode="auto">
            <a:xfrm flipH="1">
              <a:off x="4317055" y="1782332"/>
              <a:ext cx="235819" cy="134425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52149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D46C-160A-13B4-DED2-2C2A2470264C}"/>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0E763E03-4660-8CF9-6C32-6D09D78F6FD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8084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A</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295400"/>
            <a:ext cx="6400800" cy="4267199"/>
          </a:xfrm>
          <a:prstGeom prst="rect">
            <a:avLst/>
          </a:prstGeom>
        </p:spPr>
      </p:pic>
    </p:spTree>
    <p:extLst>
      <p:ext uri="{BB962C8B-B14F-4D97-AF65-F5344CB8AC3E}">
        <p14:creationId xmlns:p14="http://schemas.microsoft.com/office/powerpoint/2010/main" val="265096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B</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295400"/>
            <a:ext cx="6400799" cy="4267199"/>
          </a:xfrm>
          <a:prstGeom prst="rect">
            <a:avLst/>
          </a:prstGeom>
        </p:spPr>
      </p:pic>
    </p:spTree>
    <p:extLst>
      <p:ext uri="{BB962C8B-B14F-4D97-AF65-F5344CB8AC3E}">
        <p14:creationId xmlns:p14="http://schemas.microsoft.com/office/powerpoint/2010/main" val="1985292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C</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295400"/>
            <a:ext cx="6400799" cy="4267199"/>
          </a:xfrm>
          <a:prstGeom prst="rect">
            <a:avLst/>
          </a:prstGeom>
        </p:spPr>
      </p:pic>
    </p:spTree>
    <p:extLst>
      <p:ext uri="{BB962C8B-B14F-4D97-AF65-F5344CB8AC3E}">
        <p14:creationId xmlns:p14="http://schemas.microsoft.com/office/powerpoint/2010/main" val="344441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Antitrust Notice</a:t>
            </a:r>
            <a:endParaRPr lang="en-US" dirty="0"/>
          </a:p>
        </p:txBody>
      </p:sp>
      <p:sp>
        <p:nvSpPr>
          <p:cNvPr id="3" name="Content Placeholder 2"/>
          <p:cNvSpPr>
            <a:spLocks noGrp="1"/>
          </p:cNvSpPr>
          <p:nvPr>
            <p:ph idx="1"/>
          </p:nvPr>
        </p:nvSpPr>
        <p:spPr>
          <a:xfrm>
            <a:off x="1143000" y="1600200"/>
            <a:ext cx="7543800" cy="3962399"/>
          </a:xfrm>
        </p:spPr>
        <p:txBody>
          <a:bodyPr/>
          <a:lstStyle/>
          <a:p>
            <a:pPr>
              <a:lnSpc>
                <a:spcPct val="80000"/>
              </a:lnSpc>
            </a:pPr>
            <a:r>
              <a:rPr lang="en-US" altLang="en-US" sz="1800" b="1" dirty="0"/>
              <a:t>The Casualty Actuarial Society is committed to adhering strictly to the letter and spirit of the antitrust laws.  Seminars conducted under the auspices of the CAS are designed solely to provide a forum for the expression of various points of view on topics described in the programs or agendas for such meetings.</a:t>
            </a:r>
            <a:r>
              <a:rPr lang="en-US" altLang="en-US" sz="1800" dirty="0"/>
              <a:t>  </a:t>
            </a:r>
          </a:p>
          <a:p>
            <a:pPr>
              <a:lnSpc>
                <a:spcPct val="80000"/>
              </a:lnSpc>
            </a:pPr>
            <a:endParaRPr lang="en-US" altLang="en-US" sz="1800" dirty="0"/>
          </a:p>
          <a:p>
            <a:pPr>
              <a:lnSpc>
                <a:spcPct val="80000"/>
              </a:lnSpc>
            </a:pPr>
            <a:r>
              <a:rPr lang="en-US" altLang="en-US" sz="1800" b="1" dirty="0"/>
              <a:t>Under no circumstances shall CAS seminars be used as a means for competing companies or firms to reach any understanding – expressed or implied – that restricts competition or in any way impairs the ability of members to exercise independent business judgment regarding matters affecting competition.</a:t>
            </a:r>
            <a:r>
              <a:rPr lang="en-US" altLang="en-US" sz="1800" dirty="0"/>
              <a:t>  </a:t>
            </a:r>
          </a:p>
          <a:p>
            <a:pPr>
              <a:lnSpc>
                <a:spcPct val="80000"/>
              </a:lnSpc>
            </a:pPr>
            <a:endParaRPr lang="en-US" altLang="en-US" sz="1800" dirty="0"/>
          </a:p>
          <a:p>
            <a:pPr>
              <a:lnSpc>
                <a:spcPct val="80000"/>
              </a:lnSpc>
            </a:pPr>
            <a:r>
              <a:rPr lang="en-US" altLang="en-US" sz="1800" b="1" dirty="0"/>
              <a:t>It is the responsibility of all seminar participants to be aware of antitrust regulations, to prevent any written or verbal discussions that appear to violate these laws, and to adhere in every respect to the CAS antitrust compliance policy.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33662A3-4DD5-0500-C0E1-EA5CF57A5ABC}"/>
              </a:ext>
            </a:extLst>
          </p:cNvPr>
          <p:cNvSpPr>
            <a:spLocks noGrp="1"/>
          </p:cNvSpPr>
          <p:nvPr>
            <p:ph idx="1"/>
          </p:nvPr>
        </p:nvSpPr>
        <p:spPr/>
        <p:txBody>
          <a:bodyPr/>
          <a:lstStyle/>
          <a:p>
            <a:endParaRPr lang="en-US" sz="1600" b="1" dirty="0"/>
          </a:p>
          <a:p>
            <a:r>
              <a:rPr lang="en-US" sz="3600" b="1" dirty="0"/>
              <a:t>Data Storytelling</a:t>
            </a:r>
          </a:p>
          <a:p>
            <a:endParaRPr lang="en-US" sz="2800" b="1" dirty="0"/>
          </a:p>
          <a:p>
            <a:r>
              <a:rPr lang="en-US" sz="3600" b="1" dirty="0"/>
              <a:t>Actuarial Visualization</a:t>
            </a:r>
          </a:p>
          <a:p>
            <a:endParaRPr lang="en-US" sz="2800" b="1" dirty="0"/>
          </a:p>
          <a:p>
            <a:r>
              <a:rPr lang="en-US" sz="3600" b="1" dirty="0"/>
              <a:t>Automating Actuarial Exhibits</a:t>
            </a:r>
          </a:p>
          <a:p>
            <a:endParaRPr lang="en-US" sz="3600" b="1" dirty="0"/>
          </a:p>
        </p:txBody>
      </p:sp>
    </p:spTree>
    <p:extLst>
      <p:ext uri="{BB962C8B-B14F-4D97-AF65-F5344CB8AC3E}">
        <p14:creationId xmlns:p14="http://schemas.microsoft.com/office/powerpoint/2010/main" val="133812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4A08-7CBF-A761-E02D-33DAFF697330}"/>
              </a:ext>
            </a:extLst>
          </p:cNvPr>
          <p:cNvSpPr>
            <a:spLocks noGrp="1"/>
          </p:cNvSpPr>
          <p:nvPr>
            <p:ph type="title"/>
          </p:nvPr>
        </p:nvSpPr>
        <p:spPr/>
        <p:txBody>
          <a:bodyPr/>
          <a:lstStyle/>
          <a:p>
            <a:r>
              <a:rPr lang="en-US" dirty="0"/>
              <a:t>Data storytelling</a:t>
            </a:r>
          </a:p>
        </p:txBody>
      </p:sp>
      <p:sp>
        <p:nvSpPr>
          <p:cNvPr id="3" name="Text Placeholder 2">
            <a:extLst>
              <a:ext uri="{FF2B5EF4-FFF2-40B4-BE49-F238E27FC236}">
                <a16:creationId xmlns:a16="http://schemas.microsoft.com/office/drawing/2014/main" id="{4B1F8AE9-444E-BC75-AA22-A6E4BADDFF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3064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Visualizations should:</a:t>
            </a:r>
          </a:p>
        </p:txBody>
      </p:sp>
      <p:sp>
        <p:nvSpPr>
          <p:cNvPr id="3" name="Content Placeholder 2">
            <a:extLst>
              <a:ext uri="{FF2B5EF4-FFF2-40B4-BE49-F238E27FC236}">
                <a16:creationId xmlns:a16="http://schemas.microsoft.com/office/drawing/2014/main" id="{F33662A3-4DD5-0500-C0E1-EA5CF57A5ABC}"/>
              </a:ext>
            </a:extLst>
          </p:cNvPr>
          <p:cNvSpPr>
            <a:spLocks noGrp="1"/>
          </p:cNvSpPr>
          <p:nvPr>
            <p:ph idx="1"/>
          </p:nvPr>
        </p:nvSpPr>
        <p:spPr/>
        <p:txBody>
          <a:bodyPr/>
          <a:lstStyle/>
          <a:p>
            <a:pPr marL="0" indent="0">
              <a:buNone/>
            </a:pPr>
            <a:endParaRPr lang="en-US" sz="4000" dirty="0"/>
          </a:p>
          <a:p>
            <a:r>
              <a:rPr lang="en-US" sz="4000" b="1" dirty="0"/>
              <a:t>Be Easily Interpreted</a:t>
            </a:r>
          </a:p>
          <a:p>
            <a:endParaRPr lang="en-US" sz="2400" b="1" dirty="0"/>
          </a:p>
          <a:p>
            <a:r>
              <a:rPr lang="en-US" sz="4000" b="1" dirty="0"/>
              <a:t>Tell a Story</a:t>
            </a:r>
          </a:p>
        </p:txBody>
      </p:sp>
    </p:spTree>
    <p:extLst>
      <p:ext uri="{BB962C8B-B14F-4D97-AF65-F5344CB8AC3E}">
        <p14:creationId xmlns:p14="http://schemas.microsoft.com/office/powerpoint/2010/main" val="274156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a:xfrm>
            <a:off x="1066800" y="274638"/>
            <a:ext cx="7772400" cy="1143000"/>
          </a:xfrm>
        </p:spPr>
        <p:txBody>
          <a:bodyPr/>
          <a:lstStyle/>
          <a:p>
            <a:r>
              <a:rPr lang="en-US" dirty="0"/>
              <a:t>Initial Example: Fitted Severity</a:t>
            </a:r>
          </a:p>
        </p:txBody>
      </p:sp>
      <p:pic>
        <p:nvPicPr>
          <p:cNvPr id="4" name="Picture 3">
            <a:extLst>
              <a:ext uri="{FF2B5EF4-FFF2-40B4-BE49-F238E27FC236}">
                <a16:creationId xmlns:a16="http://schemas.microsoft.com/office/drawing/2014/main" id="{E725ABD2-C6D9-F502-2921-0DC1A1664FD0}"/>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971801" y="1447801"/>
            <a:ext cx="5943597" cy="3962398"/>
          </a:xfrm>
          <a:prstGeom prst="rect">
            <a:avLst/>
          </a:prstGeom>
        </p:spPr>
      </p:pic>
      <p:sp>
        <p:nvSpPr>
          <p:cNvPr id="5" name="TextBox 4">
            <a:extLst>
              <a:ext uri="{FF2B5EF4-FFF2-40B4-BE49-F238E27FC236}">
                <a16:creationId xmlns:a16="http://schemas.microsoft.com/office/drawing/2014/main" id="{2CA6CE52-CDE9-6BD5-D02A-0B9CDE177F35}"/>
              </a:ext>
            </a:extLst>
          </p:cNvPr>
          <p:cNvSpPr txBox="1"/>
          <p:nvPr/>
        </p:nvSpPr>
        <p:spPr>
          <a:xfrm>
            <a:off x="228601" y="2514600"/>
            <a:ext cx="2431673" cy="1384995"/>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How can we improve upon this chart?</a:t>
            </a:r>
          </a:p>
        </p:txBody>
      </p:sp>
      <p:sp>
        <p:nvSpPr>
          <p:cNvPr id="3" name="TextBox 2">
            <a:extLst>
              <a:ext uri="{FF2B5EF4-FFF2-40B4-BE49-F238E27FC236}">
                <a16:creationId xmlns:a16="http://schemas.microsoft.com/office/drawing/2014/main" id="{D90ECCA0-06AB-B8AB-4B22-AA383E47AE34}"/>
              </a:ext>
            </a:extLst>
          </p:cNvPr>
          <p:cNvSpPr txBox="1"/>
          <p:nvPr/>
        </p:nvSpPr>
        <p:spPr>
          <a:xfrm>
            <a:off x="260498" y="5181600"/>
            <a:ext cx="7588101" cy="830997"/>
          </a:xfrm>
          <a:prstGeom prst="rect">
            <a:avLst/>
          </a:prstGeom>
          <a:noFill/>
        </p:spPr>
        <p:txBody>
          <a:bodyPr wrap="square" rtlCol="0">
            <a:spAutoFit/>
          </a:bodyPr>
          <a:lstStyle/>
          <a:p>
            <a:r>
              <a:rPr lang="en-US" sz="1200" dirty="0">
                <a:latin typeface="Consolas" panose="020B0609020204030204" pitchFamily="49" charset="0"/>
              </a:rPr>
              <a:t>p &lt;- data |&gt;</a:t>
            </a:r>
          </a:p>
          <a:p>
            <a:r>
              <a:rPr lang="en-US" sz="1200" dirty="0">
                <a:latin typeface="Consolas" panose="020B0609020204030204" pitchFamily="49" charset="0"/>
              </a:rPr>
              <a:t>  </a:t>
            </a:r>
            <a:r>
              <a:rPr lang="en-US" sz="1200" dirty="0" err="1">
                <a:latin typeface="Consolas" panose="020B0609020204030204" pitchFamily="49" charset="0"/>
              </a:rPr>
              <a:t>geom_histogram</a:t>
            </a:r>
            <a:r>
              <a:rPr lang="en-US" sz="1200" dirty="0">
                <a:latin typeface="Consolas" panose="020B0609020204030204" pitchFamily="49" charset="0"/>
              </a:rPr>
              <a:t>(</a:t>
            </a:r>
            <a:r>
              <a:rPr lang="en-US" sz="1200" dirty="0" err="1">
                <a:latin typeface="Consolas" panose="020B0609020204030204" pitchFamily="49" charset="0"/>
              </a:rPr>
              <a:t>aes</a:t>
            </a:r>
            <a:r>
              <a:rPr lang="en-US" sz="1200" dirty="0">
                <a:latin typeface="Consolas" panose="020B0609020204030204" pitchFamily="49" charset="0"/>
              </a:rPr>
              <a:t>(x = loss, </a:t>
            </a:r>
            <a:r>
              <a:rPr lang="en-US" sz="1200" dirty="0" err="1">
                <a:latin typeface="Consolas" panose="020B0609020204030204" pitchFamily="49" charset="0"/>
              </a:rPr>
              <a:t>after_stat</a:t>
            </a:r>
            <a:r>
              <a:rPr lang="en-US" sz="1200" dirty="0">
                <a:latin typeface="Consolas" panose="020B0609020204030204" pitchFamily="49" charset="0"/>
              </a:rPr>
              <a:t>(density)) +</a:t>
            </a:r>
          </a:p>
          <a:p>
            <a:r>
              <a:rPr lang="en-US" sz="1200" dirty="0">
                <a:latin typeface="Consolas" panose="020B0609020204030204" pitchFamily="49" charset="0"/>
              </a:rPr>
              <a:t>  </a:t>
            </a:r>
            <a:r>
              <a:rPr lang="en-US" sz="1200" dirty="0" err="1">
                <a:latin typeface="Consolas" panose="020B0609020204030204" pitchFamily="49" charset="0"/>
              </a:rPr>
              <a:t>stat_function</a:t>
            </a:r>
            <a:r>
              <a:rPr lang="en-US" sz="1200" dirty="0">
                <a:latin typeface="Consolas" panose="020B0609020204030204" pitchFamily="49" charset="0"/>
              </a:rPr>
              <a:t>(fun = </a:t>
            </a:r>
            <a:r>
              <a:rPr lang="en-US" sz="1200" dirty="0" err="1">
                <a:latin typeface="Consolas" panose="020B0609020204030204" pitchFamily="49" charset="0"/>
              </a:rPr>
              <a:t>dlnorm</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args</a:t>
            </a:r>
            <a:r>
              <a:rPr lang="en-US" sz="1200" dirty="0">
                <a:latin typeface="Consolas" panose="020B0609020204030204" pitchFamily="49" charset="0"/>
              </a:rPr>
              <a:t> = list(</a:t>
            </a:r>
            <a:r>
              <a:rPr lang="en-US" sz="1200" dirty="0" err="1">
                <a:latin typeface="Consolas" panose="020B0609020204030204" pitchFamily="49" charset="0"/>
              </a:rPr>
              <a:t>meanlog</a:t>
            </a:r>
            <a:r>
              <a:rPr lang="en-US" sz="1200" dirty="0">
                <a:latin typeface="Consolas" panose="020B0609020204030204" pitchFamily="49" charset="0"/>
              </a:rPr>
              <a:t> = 10, </a:t>
            </a:r>
            <a:r>
              <a:rPr lang="en-US" sz="1200" dirty="0" err="1">
                <a:latin typeface="Consolas" panose="020B0609020204030204" pitchFamily="49" charset="0"/>
              </a:rPr>
              <a:t>sdlog</a:t>
            </a:r>
            <a:r>
              <a:rPr lang="en-US" sz="1200" dirty="0">
                <a:latin typeface="Consolas" panose="020B0609020204030204" pitchFamily="49" charset="0"/>
              </a:rPr>
              <a:t> = 1.0))</a:t>
            </a:r>
          </a:p>
        </p:txBody>
      </p:sp>
    </p:spTree>
    <p:extLst>
      <p:ext uri="{BB962C8B-B14F-4D97-AF65-F5344CB8AC3E}">
        <p14:creationId xmlns:p14="http://schemas.microsoft.com/office/powerpoint/2010/main" val="2647909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Titles &amp; Renaming Variables</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971801" y="1447801"/>
            <a:ext cx="5943597" cy="3962397"/>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228601" y="2514600"/>
            <a:ext cx="2431673" cy="1815882"/>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Adding a title and variable names goes a long way.</a:t>
            </a:r>
          </a:p>
        </p:txBody>
      </p:sp>
      <p:sp>
        <p:nvSpPr>
          <p:cNvPr id="3" name="TextBox 2">
            <a:extLst>
              <a:ext uri="{FF2B5EF4-FFF2-40B4-BE49-F238E27FC236}">
                <a16:creationId xmlns:a16="http://schemas.microsoft.com/office/drawing/2014/main" id="{5CA26C35-36C9-ADDC-3107-CF1F9C4ABAD9}"/>
              </a:ext>
            </a:extLst>
          </p:cNvPr>
          <p:cNvSpPr txBox="1"/>
          <p:nvPr/>
        </p:nvSpPr>
        <p:spPr>
          <a:xfrm>
            <a:off x="260498" y="5181600"/>
            <a:ext cx="7588101" cy="1200329"/>
          </a:xfrm>
          <a:prstGeom prst="rect">
            <a:avLst/>
          </a:prstGeom>
          <a:noFill/>
        </p:spPr>
        <p:txBody>
          <a:bodyPr wrap="square" rtlCol="0">
            <a:spAutoFit/>
          </a:bodyPr>
          <a:lstStyle/>
          <a:p>
            <a:r>
              <a:rPr lang="en-US" sz="1200" dirty="0">
                <a:latin typeface="Consolas" panose="020B0609020204030204" pitchFamily="49" charset="0"/>
              </a:rPr>
              <a:t>p &lt;- p +</a:t>
            </a:r>
          </a:p>
          <a:p>
            <a:r>
              <a:rPr lang="en-US" sz="1200" dirty="0">
                <a:latin typeface="Consolas" panose="020B0609020204030204" pitchFamily="49" charset="0"/>
              </a:rPr>
              <a:t> labs(</a:t>
            </a:r>
          </a:p>
          <a:p>
            <a:r>
              <a:rPr lang="en-US" sz="1200" dirty="0">
                <a:latin typeface="Consolas" panose="020B0609020204030204" pitchFamily="49" charset="0"/>
              </a:rPr>
              <a:t>    x = "Severity",</a:t>
            </a:r>
          </a:p>
          <a:p>
            <a:r>
              <a:rPr lang="en-US" sz="1200" dirty="0">
                <a:latin typeface="Consolas" panose="020B0609020204030204" pitchFamily="49" charset="0"/>
              </a:rPr>
              <a:t>    y = "Density",</a:t>
            </a:r>
          </a:p>
          <a:p>
            <a:r>
              <a:rPr lang="en-US" sz="1200" dirty="0">
                <a:latin typeface="Consolas" panose="020B0609020204030204" pitchFamily="49" charset="0"/>
              </a:rPr>
              <a:t>    title = "Fitted Severity Curve"</a:t>
            </a:r>
          </a:p>
          <a:p>
            <a:r>
              <a:rPr lang="en-US" sz="1200" dirty="0">
                <a:latin typeface="Consolas" panose="020B0609020204030204" pitchFamily="49" charset="0"/>
              </a:rPr>
              <a:t>  )</a:t>
            </a:r>
          </a:p>
        </p:txBody>
      </p:sp>
    </p:spTree>
    <p:extLst>
      <p:ext uri="{BB962C8B-B14F-4D97-AF65-F5344CB8AC3E}">
        <p14:creationId xmlns:p14="http://schemas.microsoft.com/office/powerpoint/2010/main" val="988489605"/>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983</Words>
  <Application>Microsoft Office PowerPoint</Application>
  <PresentationFormat>On-screen Show (4:3)</PresentationFormat>
  <Paragraphs>134</Paragraphs>
  <Slides>34</Slides>
  <Notes>3</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34</vt:i4>
      </vt:variant>
    </vt:vector>
  </HeadingPairs>
  <TitlesOfParts>
    <vt:vector size="42" baseType="lpstr">
      <vt:lpstr>Arial</vt:lpstr>
      <vt:lpstr>Calibri</vt:lpstr>
      <vt:lpstr>Consolas</vt:lpstr>
      <vt:lpstr>Garamond</vt:lpstr>
      <vt:lpstr>Custom Design</vt:lpstr>
      <vt:lpstr>1_Custom Design</vt:lpstr>
      <vt:lpstr>3_Custom Design</vt:lpstr>
      <vt:lpstr>2_Custom Design</vt:lpstr>
      <vt:lpstr>Original Proposed Content</vt:lpstr>
      <vt:lpstr>Ideas for Interactivity</vt:lpstr>
      <vt:lpstr>Effective Data Visualization for Actuaries</vt:lpstr>
      <vt:lpstr>Antitrust Notice</vt:lpstr>
      <vt:lpstr>Agenda</vt:lpstr>
      <vt:lpstr>Data storytelling</vt:lpstr>
      <vt:lpstr>Visualizations should:</vt:lpstr>
      <vt:lpstr>Initial Example: Fitted Severity</vt:lpstr>
      <vt:lpstr>Titles &amp; Renaming Variables</vt:lpstr>
      <vt:lpstr>Cleaning Axes</vt:lpstr>
      <vt:lpstr>Text Size &amp; Theme</vt:lpstr>
      <vt:lpstr>Color</vt:lpstr>
      <vt:lpstr>Comparison</vt:lpstr>
      <vt:lpstr>Two Axes vs Two Charts</vt:lpstr>
      <vt:lpstr>Two Axes vs Two Charts</vt:lpstr>
      <vt:lpstr>Actuarial visualization</vt:lpstr>
      <vt:lpstr>Common Actuarial Exhibits</vt:lpstr>
      <vt:lpstr>Loss Development Triangles</vt:lpstr>
      <vt:lpstr>Loss Development Triangles</vt:lpstr>
      <vt:lpstr>Trend Selection</vt:lpstr>
      <vt:lpstr>Trend Selection</vt:lpstr>
      <vt:lpstr>Rate Indications</vt:lpstr>
      <vt:lpstr>Rate Indications</vt:lpstr>
      <vt:lpstr>Mix Shift</vt:lpstr>
      <vt:lpstr>Mix Shift</vt:lpstr>
      <vt:lpstr>Model Diagnostics</vt:lpstr>
      <vt:lpstr>Model Diagnostics</vt:lpstr>
      <vt:lpstr>Automating actuarial exhibits</vt:lpstr>
      <vt:lpstr>Typical Actuarial Analysis Pipeline</vt:lpstr>
      <vt:lpstr>Simplified Actuarial Analysis Pipeline</vt:lpstr>
      <vt:lpstr>Appendix</vt:lpstr>
      <vt:lpstr>Example Plot A</vt:lpstr>
      <vt:lpstr>Example Plot B</vt:lpstr>
      <vt:lpstr>Example Plot C</vt:lpstr>
    </vt:vector>
  </TitlesOfParts>
  <Company>Cas Casualty Actuarial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Dan Magnolia</dc:creator>
  <cp:lastModifiedBy>Bonner Jordan - Hartford-Remote-HSB</cp:lastModifiedBy>
  <cp:revision>57</cp:revision>
  <dcterms:created xsi:type="dcterms:W3CDTF">2004-02-25T21:25:20Z</dcterms:created>
  <dcterms:modified xsi:type="dcterms:W3CDTF">2023-03-08T04:06:05Z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6dace53-bb26-49c1-b263-21baa9bbd689_Enabled">
    <vt:lpwstr>true</vt:lpwstr>
  </property>
  <property fmtid="{D5CDD505-2E9C-101B-9397-08002B2CF9AE}" pid="3" name="MSIP_Label_c6dace53-bb26-49c1-b263-21baa9bbd689_SetDate">
    <vt:lpwstr>2023-02-23T00:53:26Z</vt:lpwstr>
  </property>
  <property fmtid="{D5CDD505-2E9C-101B-9397-08002B2CF9AE}" pid="4" name="MSIP_Label_c6dace53-bb26-49c1-b263-21baa9bbd689_Method">
    <vt:lpwstr>Privileged</vt:lpwstr>
  </property>
  <property fmtid="{D5CDD505-2E9C-101B-9397-08002B2CF9AE}" pid="5" name="MSIP_Label_c6dace53-bb26-49c1-b263-21baa9bbd689_Name">
    <vt:lpwstr>c6dace53-bb26-49c1-b263-21baa9bbd689</vt:lpwstr>
  </property>
  <property fmtid="{D5CDD505-2E9C-101B-9397-08002B2CF9AE}" pid="6" name="MSIP_Label_c6dace53-bb26-49c1-b263-21baa9bbd689_SiteId">
    <vt:lpwstr>582259a1-dcaa-4cca-b1cf-e60d3f045ecd</vt:lpwstr>
  </property>
  <property fmtid="{D5CDD505-2E9C-101B-9397-08002B2CF9AE}" pid="7" name="MSIP_Label_c6dace53-bb26-49c1-b263-21baa9bbd689_ActionId">
    <vt:lpwstr>d4ea2801-5705-4283-9378-8a0d6a771fe2</vt:lpwstr>
  </property>
  <property fmtid="{D5CDD505-2E9C-101B-9397-08002B2CF9AE}" pid="8" name="MSIP_Label_c6dace53-bb26-49c1-b263-21baa9bbd689_ContentBits">
    <vt:lpwstr>0</vt:lpwstr>
  </property>
</Properties>
</file>