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31"/>
  </p:notesMasterIdLst>
  <p:sldIdLst>
    <p:sldId id="262" r:id="rId5"/>
    <p:sldId id="257" r:id="rId6"/>
    <p:sldId id="268" r:id="rId7"/>
    <p:sldId id="256" r:id="rId8"/>
    <p:sldId id="265" r:id="rId9"/>
    <p:sldId id="264" r:id="rId10"/>
    <p:sldId id="281" r:id="rId11"/>
    <p:sldId id="270" r:id="rId12"/>
    <p:sldId id="271" r:id="rId13"/>
    <p:sldId id="272" r:id="rId14"/>
    <p:sldId id="273" r:id="rId15"/>
    <p:sldId id="274" r:id="rId16"/>
    <p:sldId id="275" r:id="rId17"/>
    <p:sldId id="276" r:id="rId18"/>
    <p:sldId id="277" r:id="rId19"/>
    <p:sldId id="278" r:id="rId20"/>
    <p:sldId id="279" r:id="rId21"/>
    <p:sldId id="280" r:id="rId22"/>
    <p:sldId id="283" r:id="rId23"/>
    <p:sldId id="285" r:id="rId24"/>
    <p:sldId id="284" r:id="rId25"/>
    <p:sldId id="286" r:id="rId26"/>
    <p:sldId id="267" r:id="rId27"/>
    <p:sldId id="259" r:id="rId28"/>
    <p:sldId id="260" r:id="rId29"/>
    <p:sldId id="261"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autoAdjust="0"/>
    <p:restoredTop sz="92573" autoAdjust="0"/>
  </p:normalViewPr>
  <p:slideViewPr>
    <p:cSldViewPr>
      <p:cViewPr>
        <p:scale>
          <a:sx n="75" d="100"/>
          <a:sy n="75" d="100"/>
        </p:scale>
        <p:origin x="14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4</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2/23/2023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2/23/2023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2/23/2023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2/23/2023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2/23/2023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2/23/2023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2/23/2023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2/23/2023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2/23/2023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2/23/2023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2/23/2023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a.png" TargetMode="External"/><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b.png"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c.png" TargetMode="External"/><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F28-4700-7326-7DE7-E6683E4893F1}"/>
              </a:ext>
            </a:extLst>
          </p:cNvPr>
          <p:cNvSpPr>
            <a:spLocks noGrp="1"/>
          </p:cNvSpPr>
          <p:nvPr>
            <p:ph type="title"/>
          </p:nvPr>
        </p:nvSpPr>
        <p:spPr/>
        <p:txBody>
          <a:bodyPr/>
          <a:lstStyle/>
          <a:p>
            <a:r>
              <a:rPr lang="en-US" dirty="0"/>
              <a:t>Original Proposed Content</a:t>
            </a:r>
          </a:p>
        </p:txBody>
      </p:sp>
      <p:sp>
        <p:nvSpPr>
          <p:cNvPr id="3" name="Content Placeholder 2">
            <a:extLst>
              <a:ext uri="{FF2B5EF4-FFF2-40B4-BE49-F238E27FC236}">
                <a16:creationId xmlns:a16="http://schemas.microsoft.com/office/drawing/2014/main" id="{AEA73732-7C01-D2DF-814F-02669711A8AF}"/>
              </a:ext>
            </a:extLst>
          </p:cNvPr>
          <p:cNvSpPr>
            <a:spLocks noGrp="1"/>
          </p:cNvSpPr>
          <p:nvPr>
            <p:ph idx="1"/>
          </p:nvPr>
        </p:nvSpPr>
        <p:spPr>
          <a:xfrm>
            <a:off x="152400" y="1417638"/>
            <a:ext cx="7924800" cy="4708525"/>
          </a:xfrm>
        </p:spPr>
        <p:txBody>
          <a:bodyPr/>
          <a:lstStyle/>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Title</a:t>
            </a:r>
            <a:r>
              <a:rPr lang="en-US" sz="1050" dirty="0">
                <a:solidFill>
                  <a:srgbClr val="00589A"/>
                </a:solidFill>
                <a:effectLst/>
                <a:latin typeface="Arial" panose="020B0604020202020204" pitchFamily="34" charset="0"/>
                <a:ea typeface="SimSun" panose="02010600030101010101" pitchFamily="2" charset="-122"/>
              </a:rPr>
              <a:t>: Effective Data Visualization for Actuaries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Session Description: </a:t>
            </a:r>
            <a:endParaRPr lang="en-US" sz="105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Actuaries often need to regularly communicate trends, diagnostics, and findings to stakeholders (other actuaries, their business partners, or clients).</a:t>
            </a:r>
            <a:endParaRPr lang="en-US" sz="1050" dirty="0">
              <a:solidFill>
                <a:srgbClr val="0072BC"/>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endParaRPr lang="en-US" sz="400" dirty="0">
              <a:solidFill>
                <a:srgbClr val="0072BC"/>
              </a:solidFill>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Two questions arise:</a:t>
            </a:r>
          </a:p>
          <a:p>
            <a:pPr marL="685800" lvl="1" indent="-171450">
              <a:lnSpc>
                <a:spcPct val="110000"/>
              </a:lnSpc>
              <a:spcBef>
                <a:spcPts val="0"/>
              </a:spcBef>
              <a:spcAft>
                <a:spcPts val="0"/>
              </a:spcAft>
            </a:pPr>
            <a:r>
              <a:rPr lang="en-US" sz="1050" dirty="0">
                <a:solidFill>
                  <a:srgbClr val="00589A"/>
                </a:solidFill>
                <a:effectLst/>
                <a:latin typeface="Arial" panose="020B0604020202020204" pitchFamily="34" charset="0"/>
                <a:ea typeface="SimSun" panose="02010600030101010101" pitchFamily="2" charset="-122"/>
              </a:rPr>
              <a:t>How do we create visualizations that let actuaries focus on interpreting rather than doing?</a:t>
            </a:r>
          </a:p>
          <a:p>
            <a:pPr marL="685800" lvl="1" indent="-171450">
              <a:lnSpc>
                <a:spcPct val="110000"/>
              </a:lnSpc>
              <a:spcBef>
                <a:spcPts val="0"/>
              </a:spcBef>
              <a:spcAft>
                <a:spcPts val="0"/>
              </a:spcAft>
            </a:pPr>
            <a:r>
              <a:rPr lang="en-US" sz="1050" dirty="0">
                <a:solidFill>
                  <a:srgbClr val="00589A"/>
                </a:solidFill>
                <a:effectLst/>
                <a:latin typeface="Arial" panose="020B0604020202020204" pitchFamily="34" charset="0"/>
                <a:ea typeface="SimSun" panose="02010600030101010101" pitchFamily="2" charset="-122"/>
              </a:rPr>
              <a:t>How do we re-structure these visualizations to tell a better story?</a:t>
            </a:r>
            <a:endParaRPr lang="en-US" sz="1050" dirty="0">
              <a:solidFill>
                <a:srgbClr val="0072BC"/>
              </a:solidFill>
              <a:ea typeface="SimSun" panose="02010600030101010101" pitchFamily="2" charset="-122"/>
            </a:endParaRPr>
          </a:p>
          <a:p>
            <a:pPr marL="685800" lvl="1" indent="-171450">
              <a:lnSpc>
                <a:spcPct val="110000"/>
              </a:lnSpc>
              <a:spcBef>
                <a:spcPts val="0"/>
              </a:spcBef>
              <a:spcAft>
                <a:spcPts val="0"/>
              </a:spcAft>
            </a:pPr>
            <a:endParaRPr lang="en-US" sz="400" dirty="0">
              <a:solidFill>
                <a:srgbClr val="0072BC"/>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050" dirty="0">
                <a:solidFill>
                  <a:srgbClr val="00589A"/>
                </a:solidFill>
                <a:effectLst/>
                <a:latin typeface="Arial" panose="020B0604020202020204" pitchFamily="34" charset="0"/>
                <a:ea typeface="SimSun" panose="02010600030101010101" pitchFamily="2" charset="-122"/>
              </a:rPr>
              <a:t>In this session Brian and I will examine some common actuarial analysis problems (e.g. loss development, trend/inflation, mix shift exhibits, and model diagnostics) through the lens of visualization. Using R’s </a:t>
            </a:r>
            <a:r>
              <a:rPr lang="en-US" sz="1050" dirty="0">
                <a:effectLst/>
                <a:latin typeface="Arial" panose="020B0604020202020204" pitchFamily="34" charset="0"/>
                <a:ea typeface="SimSun" panose="02010600030101010101" pitchFamily="2" charset="-122"/>
              </a:rPr>
              <a:t>`ggplot2` </a:t>
            </a:r>
            <a:r>
              <a:rPr lang="en-US" sz="1050" dirty="0">
                <a:solidFill>
                  <a:srgbClr val="00589A"/>
                </a:solidFill>
                <a:effectLst/>
                <a:latin typeface="Arial" panose="020B0604020202020204" pitchFamily="34" charset="0"/>
                <a:ea typeface="SimSun" panose="02010600030101010101" pitchFamily="2" charset="-122"/>
              </a:rPr>
              <a:t>package, we’ll show how these visualizations can be improved to better communicate the story. For example, reserve loss development can be manipulated with</a:t>
            </a:r>
            <a:r>
              <a:rPr lang="en-US" sz="1050" dirty="0">
                <a:effectLst/>
                <a:latin typeface="Arial" panose="020B0604020202020204" pitchFamily="34" charset="0"/>
                <a:ea typeface="SimSun" panose="02010600030101010101" pitchFamily="2" charset="-122"/>
              </a:rPr>
              <a:t> `</a:t>
            </a:r>
            <a:r>
              <a:rPr lang="en-US" sz="1050" dirty="0" err="1">
                <a:effectLst/>
                <a:latin typeface="Arial" panose="020B0604020202020204" pitchFamily="34" charset="0"/>
                <a:ea typeface="SimSun" panose="02010600030101010101" pitchFamily="2" charset="-122"/>
              </a:rPr>
              <a:t>dplyr</a:t>
            </a:r>
            <a:r>
              <a:rPr lang="en-US" sz="1050" dirty="0">
                <a:effectLst/>
                <a:latin typeface="Arial" panose="020B0604020202020204" pitchFamily="34" charset="0"/>
                <a:ea typeface="SimSun" panose="02010600030101010101" pitchFamily="2" charset="-122"/>
              </a:rPr>
              <a:t>`</a:t>
            </a:r>
            <a:r>
              <a:rPr lang="en-US" sz="1050" dirty="0">
                <a:solidFill>
                  <a:srgbClr val="00589A"/>
                </a:solidFill>
                <a:effectLst/>
                <a:latin typeface="Arial" panose="020B0604020202020204" pitchFamily="34" charset="0"/>
                <a:ea typeface="SimSun" panose="02010600030101010101" pitchFamily="2" charset="-122"/>
              </a:rPr>
              <a:t> to show cumulative losses on the x-axis and incremental amounts on the y-axis to better highlight the loss development factor. After demoing a few visualization examples, we’ll show how some formatting tricks can be used to make your visualizations look polished.</a:t>
            </a:r>
            <a:endParaRPr lang="en-US" sz="1050" dirty="0">
              <a:solidFill>
                <a:srgbClr val="0072BC"/>
              </a:solidFill>
              <a:ea typeface="SimSun" panose="02010600030101010101" pitchFamily="2" charset="-122"/>
            </a:endParaRPr>
          </a:p>
          <a:p>
            <a:pPr marL="11430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Learning Objectives:</a:t>
            </a:r>
            <a:endParaRPr lang="en-US" sz="1050" b="1"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Demonstrate when alternative representations of common actuarial visualizations are helpful</a:t>
            </a:r>
            <a:endParaRPr lang="en-US" sz="1050"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Basic use of the </a:t>
            </a:r>
            <a:r>
              <a:rPr lang="en-US" sz="1050" dirty="0">
                <a:effectLst/>
                <a:latin typeface="Arial" panose="020B0604020202020204" pitchFamily="34" charset="0"/>
                <a:ea typeface="SimSun" panose="02010600030101010101" pitchFamily="2" charset="-122"/>
              </a:rPr>
              <a:t>`ggplot2`</a:t>
            </a:r>
            <a:r>
              <a:rPr lang="en-US" sz="1050" dirty="0">
                <a:solidFill>
                  <a:srgbClr val="00589A"/>
                </a:solidFill>
                <a:effectLst/>
                <a:latin typeface="Arial" panose="020B0604020202020204" pitchFamily="34" charset="0"/>
                <a:ea typeface="SimSun" panose="02010600030101010101" pitchFamily="2" charset="-122"/>
              </a:rPr>
              <a:t> package</a:t>
            </a:r>
            <a:endParaRPr lang="en-US" sz="1050" dirty="0">
              <a:ea typeface="SimSun" panose="02010600030101010101" pitchFamily="2" charset="-122"/>
            </a:endParaRPr>
          </a:p>
          <a:p>
            <a:pPr indent="-228600">
              <a:lnSpc>
                <a:spcPct val="110000"/>
              </a:lnSpc>
              <a:spcBef>
                <a:spcPts val="0"/>
              </a:spcBef>
              <a:spcAft>
                <a:spcPts val="0"/>
              </a:spcAft>
              <a:buFont typeface="+mj-lt"/>
              <a:buAutoNum type="arabicPeriod"/>
            </a:pPr>
            <a:r>
              <a:rPr lang="en-US" sz="1050" dirty="0">
                <a:solidFill>
                  <a:srgbClr val="00589A"/>
                </a:solidFill>
                <a:effectLst/>
                <a:latin typeface="Arial" panose="020B0604020202020204" pitchFamily="34" charset="0"/>
                <a:ea typeface="SimSun" panose="02010600030101010101" pitchFamily="2" charset="-122"/>
              </a:rPr>
              <a:t>When and how to use non-data formatting to customize a visualization for your audience</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Session Format</a:t>
            </a:r>
            <a:r>
              <a:rPr lang="en-US" sz="1050" dirty="0">
                <a:solidFill>
                  <a:srgbClr val="00589A"/>
                </a:solidFill>
                <a:effectLst/>
                <a:latin typeface="Arial" panose="020B0604020202020204" pitchFamily="34" charset="0"/>
                <a:ea typeface="SimSun" panose="02010600030101010101" pitchFamily="2" charset="-122"/>
              </a:rPr>
              <a:t>: Concurrent Session, 50-60 minutes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Theme</a:t>
            </a:r>
            <a:r>
              <a:rPr lang="en-US" sz="1050" dirty="0">
                <a:solidFill>
                  <a:srgbClr val="00589A"/>
                </a:solidFill>
                <a:effectLst/>
                <a:latin typeface="Arial" panose="020B0604020202020204" pitchFamily="34" charset="0"/>
                <a:ea typeface="SimSun" panose="02010600030101010101" pitchFamily="2" charset="-122"/>
              </a:rPr>
              <a:t>: Navigate</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Applicable Areas</a:t>
            </a:r>
            <a:r>
              <a:rPr lang="en-US" sz="1050" dirty="0">
                <a:solidFill>
                  <a:srgbClr val="00589A"/>
                </a:solidFill>
                <a:effectLst/>
                <a:latin typeface="Arial" panose="020B0604020202020204" pitchFamily="34" charset="0"/>
                <a:ea typeface="SimSun" panose="02010600030101010101" pitchFamily="2" charset="-122"/>
              </a:rPr>
              <a:t>: Actuarial Toolkit: Programming Software, Data Manipulation Tools, and Data Visualization Tools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Knowledge Level</a:t>
            </a:r>
            <a:r>
              <a:rPr lang="en-US" sz="1050" dirty="0">
                <a:solidFill>
                  <a:srgbClr val="00589A"/>
                </a:solidFill>
                <a:effectLst/>
                <a:latin typeface="Arial" panose="020B0604020202020204" pitchFamily="34" charset="0"/>
                <a:ea typeface="SimSun" panose="02010600030101010101" pitchFamily="2" charset="-122"/>
              </a:rPr>
              <a:t>: Level 2: General Knowledge of the Subject (6-9 years)</a:t>
            </a:r>
            <a:endParaRPr lang="en-US" sz="105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050" b="1" dirty="0">
                <a:solidFill>
                  <a:srgbClr val="00589A"/>
                </a:solidFill>
                <a:effectLst/>
                <a:latin typeface="Arial" panose="020B0604020202020204" pitchFamily="34" charset="0"/>
                <a:ea typeface="SimSun" panose="02010600030101010101" pitchFamily="2" charset="-122"/>
              </a:rPr>
              <a:t>Interactive Elements</a:t>
            </a:r>
            <a:r>
              <a:rPr lang="en-US" sz="1050" dirty="0">
                <a:solidFill>
                  <a:srgbClr val="00589A"/>
                </a:solidFill>
                <a:effectLst/>
                <a:latin typeface="Arial" panose="020B0604020202020204" pitchFamily="34" charset="0"/>
                <a:ea typeface="SimSun" panose="02010600030101010101" pitchFamily="2" charset="-122"/>
              </a:rPr>
              <a:t>: There will be one or two discussion prompts, as well live voting to compare different means of visualizing data analysis</a:t>
            </a:r>
            <a:endParaRPr lang="en-US" sz="1050" dirty="0">
              <a:effectLst/>
              <a:latin typeface="Arial" panose="020B0604020202020204" pitchFamily="34" charset="0"/>
              <a:ea typeface="SimSun" panose="02010600030101010101" pitchFamily="2" charset="-122"/>
            </a:endParaRPr>
          </a:p>
          <a:p>
            <a:endParaRPr lang="en-US" sz="1050" dirty="0"/>
          </a:p>
        </p:txBody>
      </p:sp>
      <p:sp>
        <p:nvSpPr>
          <p:cNvPr id="4" name="Rectangle 3">
            <a:extLst>
              <a:ext uri="{FF2B5EF4-FFF2-40B4-BE49-F238E27FC236}">
                <a16:creationId xmlns:a16="http://schemas.microsoft.com/office/drawing/2014/main" id="{9BEF9406-5BE2-272B-C07C-310932DEEE05}"/>
              </a:ext>
            </a:extLst>
          </p:cNvPr>
          <p:cNvSpPr/>
          <p:nvPr/>
        </p:nvSpPr>
        <p:spPr>
          <a:xfrm>
            <a:off x="0" y="5638800"/>
            <a:ext cx="5029200" cy="12191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Be Removed. For Reference Only.</a:t>
            </a:r>
          </a:p>
        </p:txBody>
      </p:sp>
    </p:spTree>
    <p:extLst>
      <p:ext uri="{BB962C8B-B14F-4D97-AF65-F5344CB8AC3E}">
        <p14:creationId xmlns:p14="http://schemas.microsoft.com/office/powerpoint/2010/main" val="282109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Loss Development Triangles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856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Trend Selection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9668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Trend Selection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3454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Rate Indications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432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a:t>Rate Indications</a:t>
            </a:r>
            <a:endParaRPr lang="en-US" dirty="0"/>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3711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Mix Shift</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45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Mix Shift</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9590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Model Diagnostics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26868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a:t>Model Diagnostics</a:t>
            </a:r>
            <a:endParaRPr lang="en-US" dirty="0"/>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8175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41A-77E6-2FBA-A297-38D8E88EA1EE}"/>
              </a:ext>
            </a:extLst>
          </p:cNvPr>
          <p:cNvSpPr>
            <a:spLocks noGrp="1"/>
          </p:cNvSpPr>
          <p:nvPr>
            <p:ph type="title"/>
          </p:nvPr>
        </p:nvSpPr>
        <p:spPr/>
        <p:txBody>
          <a:bodyPr/>
          <a:lstStyle/>
          <a:p>
            <a:r>
              <a:rPr lang="en-US" dirty="0"/>
              <a:t>Practical formatting tricks</a:t>
            </a:r>
          </a:p>
        </p:txBody>
      </p:sp>
      <p:sp>
        <p:nvSpPr>
          <p:cNvPr id="3" name="Text Placeholder 2">
            <a:extLst>
              <a:ext uri="{FF2B5EF4-FFF2-40B4-BE49-F238E27FC236}">
                <a16:creationId xmlns:a16="http://schemas.microsoft.com/office/drawing/2014/main" id="{CC58DA01-D3BC-9504-0836-D49045D6C0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6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BFB3-50B7-CB64-9D6F-632F86BE2902}"/>
              </a:ext>
            </a:extLst>
          </p:cNvPr>
          <p:cNvSpPr>
            <a:spLocks noGrp="1"/>
          </p:cNvSpPr>
          <p:nvPr>
            <p:ph type="ctrTitle"/>
          </p:nvPr>
        </p:nvSpPr>
        <p:spPr>
          <a:xfrm>
            <a:off x="1485900" y="2130425"/>
            <a:ext cx="6172200" cy="1470025"/>
          </a:xfrm>
        </p:spPr>
        <p:txBody>
          <a:bodyPr/>
          <a:lstStyle/>
          <a:p>
            <a:pPr algn="ctr"/>
            <a:r>
              <a:rPr lang="en-US" sz="5400" dirty="0"/>
              <a:t>Effective</a:t>
            </a:r>
            <a:br>
              <a:rPr lang="en-US" sz="5400" dirty="0"/>
            </a:br>
            <a:r>
              <a:rPr lang="en-US" sz="5400" dirty="0"/>
              <a:t>Data Visualization</a:t>
            </a:r>
            <a:br>
              <a:rPr lang="en-US" sz="5400" dirty="0"/>
            </a:br>
            <a:r>
              <a:rPr lang="en-US" sz="5400" dirty="0"/>
              <a:t>for Actuaries</a:t>
            </a:r>
          </a:p>
        </p:txBody>
      </p:sp>
      <p:sp>
        <p:nvSpPr>
          <p:cNvPr id="3" name="Subtitle 2">
            <a:extLst>
              <a:ext uri="{FF2B5EF4-FFF2-40B4-BE49-F238E27FC236}">
                <a16:creationId xmlns:a16="http://schemas.microsoft.com/office/drawing/2014/main" id="{9AF04EAA-821F-B55D-E8F7-C5651E6F8F40}"/>
              </a:ext>
            </a:extLst>
          </p:cNvPr>
          <p:cNvSpPr>
            <a:spLocks noGrp="1"/>
          </p:cNvSpPr>
          <p:nvPr>
            <p:ph type="subTitle" idx="1"/>
          </p:nvPr>
        </p:nvSpPr>
        <p:spPr>
          <a:xfrm>
            <a:off x="1371600" y="4495800"/>
            <a:ext cx="6400800" cy="1752600"/>
          </a:xfrm>
        </p:spPr>
        <p:txBody>
          <a:bodyPr/>
          <a:lstStyle/>
          <a:p>
            <a:r>
              <a:rPr lang="en-US" dirty="0"/>
              <a:t>Brian Fannin</a:t>
            </a:r>
          </a:p>
          <a:p>
            <a:r>
              <a:rPr lang="en-US" dirty="0"/>
              <a:t>Jordan Bonner</a:t>
            </a:r>
          </a:p>
        </p:txBody>
      </p:sp>
    </p:spTree>
    <p:extLst>
      <p:ext uri="{BB962C8B-B14F-4D97-AF65-F5344CB8AC3E}">
        <p14:creationId xmlns:p14="http://schemas.microsoft.com/office/powerpoint/2010/main" val="357564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4142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Text Size</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1048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Colors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246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46C-160A-13B4-DED2-2C2A2470264C}"/>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0E763E03-4660-8CF9-6C32-6D09D78F6F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08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0D85-8C9D-388F-E1FC-561F624F73D8}"/>
              </a:ext>
            </a:extLst>
          </p:cNvPr>
          <p:cNvSpPr>
            <a:spLocks noGrp="1"/>
          </p:cNvSpPr>
          <p:nvPr>
            <p:ph type="ctrTitle"/>
          </p:nvPr>
        </p:nvSpPr>
        <p:spPr/>
        <p:txBody>
          <a:bodyPr/>
          <a:lstStyle/>
          <a:p>
            <a:r>
              <a:rPr lang="en-US" dirty="0"/>
              <a:t>Effective</a:t>
            </a:r>
            <a:br>
              <a:rPr lang="en-US" dirty="0"/>
            </a:br>
            <a:r>
              <a:rPr lang="en-US" dirty="0"/>
              <a:t>Data Visualization</a:t>
            </a:r>
            <a:br>
              <a:rPr lang="en-US" dirty="0"/>
            </a:br>
            <a:r>
              <a:rPr lang="en-US" dirty="0"/>
              <a:t>for Actuaries</a:t>
            </a:r>
          </a:p>
        </p:txBody>
      </p:sp>
      <p:sp>
        <p:nvSpPr>
          <p:cNvPr id="3" name="Subtitle 2">
            <a:extLst>
              <a:ext uri="{FF2B5EF4-FFF2-40B4-BE49-F238E27FC236}">
                <a16:creationId xmlns:a16="http://schemas.microsoft.com/office/drawing/2014/main" id="{4053B939-82C6-7883-3378-EEEF2C23A74B}"/>
              </a:ext>
            </a:extLst>
          </p:cNvPr>
          <p:cNvSpPr>
            <a:spLocks noGrp="1"/>
          </p:cNvSpPr>
          <p:nvPr>
            <p:ph type="subTitle" idx="1"/>
          </p:nvPr>
        </p:nvSpPr>
        <p:spPr/>
        <p:txBody>
          <a:bodyPr/>
          <a:lstStyle/>
          <a:p>
            <a:r>
              <a:rPr lang="en-US" dirty="0"/>
              <a:t>Brian Fannin</a:t>
            </a:r>
          </a:p>
          <a:p>
            <a:r>
              <a:rPr lang="en-US" dirty="0"/>
              <a:t>Jordan Bonner</a:t>
            </a:r>
          </a:p>
        </p:txBody>
      </p:sp>
    </p:spTree>
    <p:extLst>
      <p:ext uri="{BB962C8B-B14F-4D97-AF65-F5344CB8AC3E}">
        <p14:creationId xmlns:p14="http://schemas.microsoft.com/office/powerpoint/2010/main" val="392538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Visualizations should:</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endParaRPr lang="en-US" sz="4000" dirty="0"/>
          </a:p>
          <a:p>
            <a:r>
              <a:rPr lang="en-US" sz="4000" b="1" dirty="0"/>
              <a:t>Be Easily Interpreted</a:t>
            </a:r>
          </a:p>
          <a:p>
            <a:endParaRPr lang="en-US" sz="2400" b="1" dirty="0"/>
          </a:p>
          <a:p>
            <a:r>
              <a:rPr lang="en-US" sz="4000" b="1" dirty="0"/>
              <a:t>Tell a Story</a:t>
            </a:r>
          </a:p>
        </p:txBody>
      </p:sp>
    </p:spTree>
    <p:extLst>
      <p:ext uri="{BB962C8B-B14F-4D97-AF65-F5344CB8AC3E}">
        <p14:creationId xmlns:p14="http://schemas.microsoft.com/office/powerpoint/2010/main" val="274156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Icebreaker Examples</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r>
              <a:rPr lang="en-US" dirty="0"/>
              <a:t>A slide or two that are difficult to interpret, then a slide or two that are easy to interpret?</a:t>
            </a:r>
          </a:p>
        </p:txBody>
      </p:sp>
    </p:spTree>
    <p:extLst>
      <p:ext uri="{BB962C8B-B14F-4D97-AF65-F5344CB8AC3E}">
        <p14:creationId xmlns:p14="http://schemas.microsoft.com/office/powerpoint/2010/main" val="33031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Revisiting common Actuarial Exhibits</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533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Common Actuarial Exhibits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Loss Development Triangles</a:t>
            </a:r>
          </a:p>
          <a:p>
            <a:r>
              <a:rPr lang="en-US" dirty="0"/>
              <a:t>Trend Selection</a:t>
            </a:r>
          </a:p>
          <a:p>
            <a:r>
              <a:rPr lang="en-US" dirty="0"/>
              <a:t>Rate Indications</a:t>
            </a:r>
          </a:p>
          <a:p>
            <a:r>
              <a:rPr lang="en-US" dirty="0"/>
              <a:t>Mix Shift Exhibits</a:t>
            </a:r>
          </a:p>
          <a:p>
            <a:r>
              <a:rPr lang="en-US" dirty="0"/>
              <a:t>Model Diagnostics</a:t>
            </a:r>
          </a:p>
        </p:txBody>
      </p:sp>
    </p:spTree>
    <p:extLst>
      <p:ext uri="{BB962C8B-B14F-4D97-AF65-F5344CB8AC3E}">
        <p14:creationId xmlns:p14="http://schemas.microsoft.com/office/powerpoint/2010/main" val="136543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Loss Development Triangles</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610386"/>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557</Words>
  <Application>Microsoft Office PowerPoint</Application>
  <PresentationFormat>On-screen Show (4:3)</PresentationFormat>
  <Paragraphs>65</Paragraphs>
  <Slides>26</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26</vt:i4>
      </vt:variant>
    </vt:vector>
  </HeadingPairs>
  <TitlesOfParts>
    <vt:vector size="33" baseType="lpstr">
      <vt:lpstr>Arial</vt:lpstr>
      <vt:lpstr>Calibri</vt:lpstr>
      <vt:lpstr>Garamond</vt:lpstr>
      <vt:lpstr>Custom Design</vt:lpstr>
      <vt:lpstr>1_Custom Design</vt:lpstr>
      <vt:lpstr>3_Custom Design</vt:lpstr>
      <vt:lpstr>2_Custom Design</vt:lpstr>
      <vt:lpstr>Original Proposed Content</vt:lpstr>
      <vt:lpstr>Effective Data Visualization for Actuaries</vt:lpstr>
      <vt:lpstr>Effective Data Visualization for Actuaries</vt:lpstr>
      <vt:lpstr>Antitrust Notice</vt:lpstr>
      <vt:lpstr>Visualizations should:</vt:lpstr>
      <vt:lpstr>Icebreaker Examples</vt:lpstr>
      <vt:lpstr>Revisiting common Actuarial Exhibits</vt:lpstr>
      <vt:lpstr>Common Actuarial Exhibits</vt:lpstr>
      <vt:lpstr>Loss Development Triangles</vt:lpstr>
      <vt:lpstr>Loss Development Triangles</vt:lpstr>
      <vt:lpstr>Trend Selection</vt:lpstr>
      <vt:lpstr>Trend Selection</vt:lpstr>
      <vt:lpstr>Rate Indications</vt:lpstr>
      <vt:lpstr>Rate Indications</vt:lpstr>
      <vt:lpstr>Mix Shift</vt:lpstr>
      <vt:lpstr>Mix Shift</vt:lpstr>
      <vt:lpstr>Model Diagnostics</vt:lpstr>
      <vt:lpstr>Model Diagnostics</vt:lpstr>
      <vt:lpstr>Practical formatting tricks</vt:lpstr>
      <vt:lpstr>Titles &amp; Renaming Variables</vt:lpstr>
      <vt:lpstr>Text Size</vt:lpstr>
      <vt:lpstr>Colors</vt:lpstr>
      <vt:lpstr>Appendix</vt:lpstr>
      <vt:lpstr>Example Plot A</vt:lpstr>
      <vt:lpstr>Example Plot B</vt:lpstr>
      <vt:lpstr>Example Plot C</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55</cp:revision>
  <dcterms:created xsi:type="dcterms:W3CDTF">2004-02-25T21:25:20Z</dcterms:created>
  <dcterms:modified xsi:type="dcterms:W3CDTF">2023-02-23T13:10:12Z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