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63" r:id="rId5"/>
    <p:sldId id="262" r:id="rId6"/>
    <p:sldId id="260" r:id="rId7"/>
    <p:sldId id="261" r:id="rId8"/>
    <p:sldId id="259" r:id="rId9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1577" autoAdjust="0"/>
  </p:normalViewPr>
  <p:slideViewPr>
    <p:cSldViewPr>
      <p:cViewPr varScale="1">
        <p:scale>
          <a:sx n="35" d="100"/>
          <a:sy n="35" d="100"/>
        </p:scale>
        <p:origin x="1810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22892C-6D18-4F62-A418-B77EDB2383C1}" type="datetimeFigureOut">
              <a:rPr lang="ko-KR" altLang="en-US" smtClean="0"/>
              <a:t>2021-05-19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4B9F52-6C2C-4681-8A1A-44CD51C479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71409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안녕하세요 </a:t>
            </a:r>
            <a:r>
              <a:rPr lang="en-US" altLang="ko-KR" dirty="0"/>
              <a:t>A2</a:t>
            </a:r>
            <a:r>
              <a:rPr lang="ko-KR" altLang="en-US" dirty="0"/>
              <a:t>조의 </a:t>
            </a:r>
            <a:r>
              <a:rPr lang="en-US" altLang="ko-KR" dirty="0"/>
              <a:t>SBBFU project</a:t>
            </a:r>
            <a:r>
              <a:rPr lang="ko-KR" altLang="en-US" dirty="0"/>
              <a:t>에 대해 발표를 시작하겠습니다</a:t>
            </a:r>
            <a:r>
              <a:rPr lang="en-US" altLang="ko-KR" dirty="0"/>
              <a:t>. A2</a:t>
            </a:r>
            <a:r>
              <a:rPr lang="ko-KR" altLang="en-US" dirty="0"/>
              <a:t>조는 박승민</a:t>
            </a:r>
            <a:r>
              <a:rPr lang="en-US" altLang="ko-KR" dirty="0"/>
              <a:t>, </a:t>
            </a:r>
            <a:r>
              <a:rPr lang="ko-KR" altLang="en-US" dirty="0" err="1"/>
              <a:t>배주한</a:t>
            </a:r>
            <a:r>
              <a:rPr lang="en-US" altLang="ko-KR" dirty="0"/>
              <a:t>, </a:t>
            </a:r>
            <a:r>
              <a:rPr lang="ko-KR" altLang="en-US" dirty="0" err="1"/>
              <a:t>전수인입니다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4B9F52-6C2C-4681-8A1A-44CD51C4794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4028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먼저 목차는 </a:t>
            </a:r>
            <a:r>
              <a:rPr lang="en-US" altLang="ko-KR" dirty="0"/>
              <a:t>project, future work, group activity </a:t>
            </a:r>
            <a:r>
              <a:rPr lang="ko-KR" altLang="en-US" dirty="0"/>
              <a:t>순서로 발표하겠습니다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4B9F52-6C2C-4681-8A1A-44CD51C4794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3807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 </a:t>
            </a:r>
            <a:r>
              <a:rPr lang="en-US" altLang="ko-KR" dirty="0"/>
              <a:t>project</a:t>
            </a:r>
            <a:r>
              <a:rPr lang="ko-KR" altLang="en-US" dirty="0"/>
              <a:t>의 구성을 보시면 </a:t>
            </a:r>
            <a:r>
              <a:rPr lang="en-US" altLang="ko-KR" dirty="0"/>
              <a:t>data,</a:t>
            </a:r>
            <a:r>
              <a:rPr lang="ko-KR" altLang="en-US" dirty="0"/>
              <a:t> </a:t>
            </a:r>
            <a:r>
              <a:rPr lang="en-US" altLang="ko-KR" dirty="0"/>
              <a:t>source file, readme file, run file</a:t>
            </a:r>
            <a:r>
              <a:rPr lang="ko-KR" altLang="en-US" dirty="0"/>
              <a:t>이렇게 나눠져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4B9F52-6C2C-4681-8A1A-44CD51C4794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2327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Data </a:t>
            </a:r>
            <a:r>
              <a:rPr lang="ko-KR" altLang="en-US" dirty="0"/>
              <a:t>폴더 안에는 </a:t>
            </a:r>
            <a:r>
              <a:rPr lang="en-US" altLang="ko-KR" dirty="0"/>
              <a:t>customer</a:t>
            </a:r>
            <a:r>
              <a:rPr lang="ko-KR" altLang="en-US" dirty="0"/>
              <a:t>분들이 제공하는 </a:t>
            </a:r>
            <a:r>
              <a:rPr lang="en-US" altLang="ko-KR" dirty="0"/>
              <a:t>data</a:t>
            </a:r>
            <a:r>
              <a:rPr lang="ko-KR" altLang="en-US" dirty="0"/>
              <a:t> 들이 모두 담겨있습니다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4B9F52-6C2C-4681-8A1A-44CD51C4794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38991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이어서 </a:t>
            </a:r>
            <a:r>
              <a:rPr lang="en-US" altLang="ko-KR" dirty="0"/>
              <a:t>source file</a:t>
            </a:r>
            <a:r>
              <a:rPr lang="ko-KR" altLang="en-US" dirty="0"/>
              <a:t>에는 먼저 저희가 저번주에 데이터 전체를 분석하는 모듈을 만들어갔었는데 모듈을 분리했으면 좋겠다고 하셔서 부분적으로 </a:t>
            </a:r>
            <a:r>
              <a:rPr lang="en-US" altLang="ko-KR" dirty="0" err="1"/>
              <a:t>Ivfitting</a:t>
            </a:r>
            <a:r>
              <a:rPr lang="en-US" altLang="ko-KR" dirty="0"/>
              <a:t>, </a:t>
            </a:r>
            <a:r>
              <a:rPr lang="en-US" altLang="ko-KR" dirty="0" err="1"/>
              <a:t>Measured_spectr</a:t>
            </a:r>
            <a:r>
              <a:rPr lang="en-US" altLang="ko-KR" dirty="0"/>
              <a:t>, </a:t>
            </a:r>
            <a:r>
              <a:rPr lang="en-US" altLang="ko-KR" dirty="0" err="1"/>
              <a:t>Processed_spectr</a:t>
            </a:r>
            <a:r>
              <a:rPr lang="en-US" altLang="ko-KR" dirty="0"/>
              <a:t>, </a:t>
            </a:r>
            <a:r>
              <a:rPr lang="en-US" altLang="ko-KR" dirty="0" err="1"/>
              <a:t>Ref_fitting</a:t>
            </a:r>
            <a:r>
              <a:rPr lang="en-US" altLang="ko-KR" dirty="0"/>
              <a:t>, </a:t>
            </a:r>
            <a:r>
              <a:rPr lang="en-US" altLang="ko-KR" dirty="0" err="1"/>
              <a:t>tocsv</a:t>
            </a:r>
            <a:r>
              <a:rPr lang="ko-KR" altLang="en-US" dirty="0"/>
              <a:t>로 분류하였습니다</a:t>
            </a:r>
            <a:r>
              <a:rPr lang="en-US" altLang="ko-KR" dirty="0"/>
              <a:t>. </a:t>
            </a:r>
            <a:r>
              <a:rPr lang="en-US" altLang="ko-KR" dirty="0" err="1"/>
              <a:t>Tocsv</a:t>
            </a:r>
            <a:r>
              <a:rPr lang="ko-KR" altLang="en-US" dirty="0"/>
              <a:t>는 </a:t>
            </a:r>
            <a:r>
              <a:rPr lang="en-US" altLang="ko-KR" dirty="0"/>
              <a:t>csv</a:t>
            </a:r>
            <a:r>
              <a:rPr lang="ko-KR" altLang="en-US" dirty="0" err="1"/>
              <a:t>파일으로</a:t>
            </a:r>
            <a:r>
              <a:rPr lang="ko-KR" altLang="en-US" dirty="0"/>
              <a:t> 저장하는 모듈입니다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4B9F52-6C2C-4681-8A1A-44CD51C4794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37420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일단 저희는 모듈은 다 만들어 놓았고 파일이름만 넣으면 결과가 나오게 </a:t>
            </a:r>
            <a:r>
              <a:rPr lang="ko-KR" altLang="en-US" dirty="0" err="1"/>
              <a:t>해놓았습니다</a:t>
            </a:r>
            <a:r>
              <a:rPr lang="en-US" altLang="ko-KR" dirty="0"/>
              <a:t>. Customer </a:t>
            </a:r>
            <a:r>
              <a:rPr lang="ko-KR" altLang="en-US" dirty="0"/>
              <a:t>분들이 원하시는 것이 있으면 원하는 대로 다 </a:t>
            </a:r>
            <a:r>
              <a:rPr lang="ko-KR" altLang="en-US" dirty="0" err="1"/>
              <a:t>해드릴수</a:t>
            </a:r>
            <a:r>
              <a:rPr lang="ko-KR" altLang="en-US" dirty="0"/>
              <a:t> 있습니다</a:t>
            </a:r>
            <a:r>
              <a:rPr lang="en-US" altLang="ko-KR" dirty="0"/>
              <a:t>!</a:t>
            </a:r>
            <a:r>
              <a:rPr lang="ko-KR" altLang="en-US" dirty="0" err="1"/>
              <a:t>ㅋㅋ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4B9F52-6C2C-4681-8A1A-44CD51C4794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03894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그리고 다음은 </a:t>
            </a:r>
            <a:r>
              <a:rPr lang="en-US" altLang="ko-KR" dirty="0"/>
              <a:t>group activity</a:t>
            </a:r>
            <a:r>
              <a:rPr lang="ko-KR" altLang="en-US" dirty="0"/>
              <a:t>입니다</a:t>
            </a:r>
            <a:r>
              <a:rPr lang="en-US" altLang="ko-KR" dirty="0"/>
              <a:t>. </a:t>
            </a:r>
            <a:r>
              <a:rPr lang="ko-KR" altLang="en-US" dirty="0"/>
              <a:t>저희는 </a:t>
            </a:r>
            <a:r>
              <a:rPr lang="ko-KR" altLang="en-US" dirty="0" err="1"/>
              <a:t>깃허브를</a:t>
            </a:r>
            <a:r>
              <a:rPr lang="ko-KR" altLang="en-US" dirty="0"/>
              <a:t> 이용해 꾸준히 협력을 </a:t>
            </a:r>
            <a:r>
              <a:rPr lang="ko-KR" altLang="en-US" dirty="0" err="1"/>
              <a:t>하고있고</a:t>
            </a:r>
            <a:r>
              <a:rPr lang="ko-KR" altLang="en-US" dirty="0"/>
              <a:t> 전수인</a:t>
            </a:r>
            <a:r>
              <a:rPr lang="en-US" altLang="ko-KR" dirty="0"/>
              <a:t>, </a:t>
            </a:r>
            <a:r>
              <a:rPr lang="ko-KR" altLang="en-US" dirty="0"/>
              <a:t>배주한은 앞서 말한 프로젝트의 코드를 분리하였고 박승민은 코드 디버깅을 맡아서 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4B9F52-6C2C-4681-8A1A-44CD51C4794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73363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이상 발표를 마치겠습니다</a:t>
            </a:r>
            <a:r>
              <a:rPr lang="en-US" altLang="ko-KR" dirty="0"/>
              <a:t>. </a:t>
            </a:r>
            <a:r>
              <a:rPr lang="ko-KR" altLang="en-US" dirty="0"/>
              <a:t>감사합니다</a:t>
            </a:r>
            <a:r>
              <a:rPr lang="en-US" altLang="ko-KR" dirty="0"/>
              <a:t>. </a:t>
            </a:r>
            <a:r>
              <a:rPr lang="ko-KR" altLang="en-US" dirty="0"/>
              <a:t>질문</a:t>
            </a:r>
            <a:r>
              <a:rPr lang="en-US" altLang="ko-KR" dirty="0"/>
              <a:t>:  Result</a:t>
            </a:r>
            <a:r>
              <a:rPr lang="ko-KR" altLang="en-US" dirty="0"/>
              <a:t>파일에 </a:t>
            </a:r>
            <a:r>
              <a:rPr lang="en-US" altLang="ko-KR" dirty="0"/>
              <a:t>data</a:t>
            </a:r>
            <a:r>
              <a:rPr lang="ko-KR" altLang="en-US" dirty="0"/>
              <a:t>를 복사해서 넣어도 되는지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4B9F52-6C2C-4681-8A1A-44CD51C4794B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9971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49312" y="3204579"/>
            <a:ext cx="3887205" cy="212071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8463595" y="7131615"/>
            <a:ext cx="462299" cy="462299"/>
            <a:chOff x="8463595" y="7131615"/>
            <a:chExt cx="462299" cy="462299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463595" y="7131615"/>
              <a:ext cx="462299" cy="46229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793624" y="7131615"/>
            <a:ext cx="462299" cy="462299"/>
            <a:chOff x="8793624" y="7131615"/>
            <a:chExt cx="462299" cy="462299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8793624" y="7131615"/>
              <a:ext cx="462299" cy="462299"/>
              <a:chOff x="8793624" y="7131615"/>
              <a:chExt cx="462299" cy="462299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8793624" y="7131615"/>
                <a:ext cx="462299" cy="462299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8887180" y="7225172"/>
              <a:ext cx="275186" cy="275186"/>
              <a:chOff x="8887180" y="7225172"/>
              <a:chExt cx="275186" cy="275186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8887180" y="7225172"/>
                <a:ext cx="275186" cy="275186"/>
              </a:xfrm>
              <a:prstGeom prst="rect">
                <a:avLst/>
              </a:prstGeom>
            </p:spPr>
          </p:pic>
        </p:grpSp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302834" y="7122934"/>
            <a:ext cx="3139731" cy="457131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823631" y="8097546"/>
            <a:ext cx="4035193" cy="4035193"/>
            <a:chOff x="1823631" y="8097546"/>
            <a:chExt cx="4035193" cy="4035193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23631" y="8097546"/>
              <a:ext cx="4035193" cy="4035193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823631" y="4887366"/>
            <a:ext cx="4035193" cy="4035193"/>
            <a:chOff x="1823631" y="4887366"/>
            <a:chExt cx="4035193" cy="4035193"/>
          </a:xfrm>
        </p:grpSpPr>
        <p:grpSp>
          <p:nvGrpSpPr>
            <p:cNvPr id="1007" name="그룹 1007"/>
            <p:cNvGrpSpPr/>
            <p:nvPr/>
          </p:nvGrpSpPr>
          <p:grpSpPr>
            <a:xfrm>
              <a:off x="1823631" y="4887366"/>
              <a:ext cx="4035193" cy="4035193"/>
              <a:chOff x="1823631" y="4887366"/>
              <a:chExt cx="4035193" cy="4035193"/>
            </a:xfrm>
          </p:grpSpPr>
          <p:pic>
            <p:nvPicPr>
              <p:cNvPr id="20" name="Object 19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1823631" y="4887366"/>
                <a:ext cx="4035193" cy="4035193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2640241" y="5703976"/>
              <a:ext cx="2401973" cy="2401973"/>
              <a:chOff x="2640241" y="5703976"/>
              <a:chExt cx="2401973" cy="2401973"/>
            </a:xfrm>
          </p:grpSpPr>
          <p:pic>
            <p:nvPicPr>
              <p:cNvPr id="23" name="Object 22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2640241" y="5703976"/>
                <a:ext cx="2401973" cy="2401973"/>
              </a:xfrm>
              <a:prstGeom prst="rect">
                <a:avLst/>
              </a:prstGeom>
            </p:spPr>
          </p:pic>
        </p:grpSp>
      </p:grpSp>
      <p:grpSp>
        <p:nvGrpSpPr>
          <p:cNvPr id="1009" name="그룹 1009"/>
          <p:cNvGrpSpPr/>
          <p:nvPr/>
        </p:nvGrpSpPr>
        <p:grpSpPr>
          <a:xfrm>
            <a:off x="1823631" y="-2004151"/>
            <a:ext cx="4035193" cy="4035193"/>
            <a:chOff x="1823631" y="-2004151"/>
            <a:chExt cx="4035193" cy="4035193"/>
          </a:xfrm>
        </p:grpSpPr>
        <p:grpSp>
          <p:nvGrpSpPr>
            <p:cNvPr id="1010" name="그룹 1010"/>
            <p:cNvGrpSpPr/>
            <p:nvPr/>
          </p:nvGrpSpPr>
          <p:grpSpPr>
            <a:xfrm>
              <a:off x="1823631" y="-2004151"/>
              <a:ext cx="4035193" cy="4035193"/>
              <a:chOff x="1823631" y="-2004151"/>
              <a:chExt cx="4035193" cy="4035193"/>
            </a:xfrm>
          </p:grpSpPr>
          <p:pic>
            <p:nvPicPr>
              <p:cNvPr id="28" name="Object 27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1823631" y="-2004151"/>
                <a:ext cx="4035193" cy="4035193"/>
              </a:xfrm>
              <a:prstGeom prst="rect">
                <a:avLst/>
              </a:prstGeom>
            </p:spPr>
          </p:pic>
        </p:grpSp>
        <p:grpSp>
          <p:nvGrpSpPr>
            <p:cNvPr id="1011" name="그룹 1011"/>
            <p:cNvGrpSpPr/>
            <p:nvPr/>
          </p:nvGrpSpPr>
          <p:grpSpPr>
            <a:xfrm>
              <a:off x="2640241" y="-1187541"/>
              <a:ext cx="2401973" cy="2401973"/>
              <a:chOff x="2640241" y="-1187541"/>
              <a:chExt cx="2401973" cy="2401973"/>
            </a:xfrm>
          </p:grpSpPr>
          <p:pic>
            <p:nvPicPr>
              <p:cNvPr id="31" name="Object 30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2640241" y="-1187541"/>
                <a:ext cx="2401973" cy="2401973"/>
              </a:xfrm>
              <a:prstGeom prst="rect">
                <a:avLst/>
              </a:prstGeom>
            </p:spPr>
          </p:pic>
        </p:grpSp>
      </p:grpSp>
      <p:pic>
        <p:nvPicPr>
          <p:cNvPr id="34" name="Object 33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8396930" y="5076192"/>
            <a:ext cx="2225312" cy="799980"/>
          </a:xfrm>
          <a:prstGeom prst="rect">
            <a:avLst/>
          </a:prstGeom>
        </p:spPr>
      </p:pic>
      <p:pic>
        <p:nvPicPr>
          <p:cNvPr id="35" name="Object 34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7529335" y="9489672"/>
            <a:ext cx="484179" cy="69150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2F86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19840" y="1897121"/>
            <a:ext cx="6910160" cy="122934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8674061" y="3097662"/>
            <a:ext cx="937592" cy="92235"/>
            <a:chOff x="8674061" y="3097662"/>
            <a:chExt cx="937592" cy="92235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674061" y="3097662"/>
              <a:ext cx="937592" cy="92235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DEB2C2B5-1573-402D-B4E5-E1E03B578266}"/>
              </a:ext>
            </a:extLst>
          </p:cNvPr>
          <p:cNvSpPr txBox="1"/>
          <p:nvPr/>
        </p:nvSpPr>
        <p:spPr>
          <a:xfrm>
            <a:off x="8154571" y="4589502"/>
            <a:ext cx="198002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A. Project</a:t>
            </a:r>
            <a:endParaRPr lang="ko-KR" altLang="en-US" sz="3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A72021-BB62-4401-9D70-2DBD2232EBF6}"/>
              </a:ext>
            </a:extLst>
          </p:cNvPr>
          <p:cNvSpPr txBox="1"/>
          <p:nvPr/>
        </p:nvSpPr>
        <p:spPr>
          <a:xfrm>
            <a:off x="7864886" y="5599754"/>
            <a:ext cx="287931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B. Future work</a:t>
            </a:r>
            <a:endParaRPr lang="ko-KR" altLang="en-US" sz="3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82F719-F59F-4166-901C-5716DEDC41F1}"/>
              </a:ext>
            </a:extLst>
          </p:cNvPr>
          <p:cNvSpPr txBox="1"/>
          <p:nvPr/>
        </p:nvSpPr>
        <p:spPr>
          <a:xfrm>
            <a:off x="7659278" y="6606542"/>
            <a:ext cx="326403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C. Group activity</a:t>
            </a:r>
            <a:endParaRPr lang="ko-KR" altLang="en-US" sz="3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52585" y="-45574"/>
            <a:ext cx="18390885" cy="10376862"/>
            <a:chOff x="-52585" y="-45574"/>
            <a:chExt cx="18390885" cy="1037686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52585" y="-45574"/>
              <a:ext cx="18390885" cy="10376862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AF37C95-9700-43AA-A0BD-7B0E2799AB41}"/>
              </a:ext>
            </a:extLst>
          </p:cNvPr>
          <p:cNvSpPr txBox="1"/>
          <p:nvPr/>
        </p:nvSpPr>
        <p:spPr>
          <a:xfrm>
            <a:off x="381000" y="342900"/>
            <a:ext cx="3429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/>
              <a:t>Project</a:t>
            </a:r>
            <a:endParaRPr lang="ko-KR" altLang="en-US" sz="54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5EE4D0A-E70F-4160-81C1-B1A70FB9DF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9097" y="3695700"/>
            <a:ext cx="8429806" cy="249865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C550DCE-869B-4271-8C2A-26A98ED0AB0B}"/>
              </a:ext>
            </a:extLst>
          </p:cNvPr>
          <p:cNvSpPr txBox="1"/>
          <p:nvPr/>
        </p:nvSpPr>
        <p:spPr>
          <a:xfrm>
            <a:off x="17373600" y="925830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solidFill>
                  <a:schemeClr val="accent1">
                    <a:lumMod val="75000"/>
                  </a:schemeClr>
                </a:solidFill>
              </a:rPr>
              <a:t>3</a:t>
            </a:r>
            <a:endParaRPr lang="ko-KR" altLang="en-US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52585" y="-45574"/>
            <a:ext cx="18390885" cy="10376862"/>
            <a:chOff x="-52585" y="-45574"/>
            <a:chExt cx="18390885" cy="1037686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52585" y="-45574"/>
              <a:ext cx="18390885" cy="10376862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AF37C95-9700-43AA-A0BD-7B0E2799AB41}"/>
              </a:ext>
            </a:extLst>
          </p:cNvPr>
          <p:cNvSpPr txBox="1"/>
          <p:nvPr/>
        </p:nvSpPr>
        <p:spPr>
          <a:xfrm>
            <a:off x="381000" y="342900"/>
            <a:ext cx="5791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/>
              <a:t>Project-Data</a:t>
            </a:r>
            <a:endParaRPr lang="ko-KR" altLang="en-US" sz="54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4C14DC8-D9C2-4018-9A14-5E1C9D7B80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5598" y="3276601"/>
            <a:ext cx="6287947" cy="40386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EED5B1E-3BF3-4E47-9486-6BCAE434C0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57503" y="4512469"/>
            <a:ext cx="2847975" cy="18288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9081510-C12A-469E-8E51-AB5841567A5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811000" y="2171700"/>
            <a:ext cx="4376627" cy="651033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689D5C3-A0B4-4B6A-A008-BB2F1FBBBE94}"/>
              </a:ext>
            </a:extLst>
          </p:cNvPr>
          <p:cNvSpPr txBox="1"/>
          <p:nvPr/>
        </p:nvSpPr>
        <p:spPr>
          <a:xfrm>
            <a:off x="17373600" y="925830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solidFill>
                  <a:schemeClr val="accent1">
                    <a:lumMod val="75000"/>
                  </a:schemeClr>
                </a:solidFill>
              </a:rPr>
              <a:t>4</a:t>
            </a:r>
            <a:endParaRPr lang="ko-KR" altLang="en-US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26331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52585" y="-45574"/>
            <a:ext cx="18390885" cy="10376862"/>
            <a:chOff x="-52585" y="-45574"/>
            <a:chExt cx="18390885" cy="1037686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52585" y="-45574"/>
              <a:ext cx="18390885" cy="10376862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AF37C95-9700-43AA-A0BD-7B0E2799AB41}"/>
              </a:ext>
            </a:extLst>
          </p:cNvPr>
          <p:cNvSpPr txBox="1"/>
          <p:nvPr/>
        </p:nvSpPr>
        <p:spPr>
          <a:xfrm>
            <a:off x="381000" y="342900"/>
            <a:ext cx="457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/>
              <a:t>Project- Source</a:t>
            </a:r>
            <a:endParaRPr lang="ko-KR" altLang="en-US" sz="54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41B38FF-1317-4C61-A31E-802F6BA2DC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0200" y="2705100"/>
            <a:ext cx="8109603" cy="467670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D98E149-C386-460A-A442-D13D75EF5C4D}"/>
              </a:ext>
            </a:extLst>
          </p:cNvPr>
          <p:cNvSpPr txBox="1"/>
          <p:nvPr/>
        </p:nvSpPr>
        <p:spPr>
          <a:xfrm>
            <a:off x="11811000" y="2933700"/>
            <a:ext cx="42672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3600" b="1" dirty="0">
                <a:latin typeface="+mj-lt"/>
                <a:ea typeface="돋움" panose="020B0600000101010101" pitchFamily="50" charset="-127"/>
              </a:rPr>
              <a:t>All</a:t>
            </a:r>
          </a:p>
          <a:p>
            <a:pPr marL="514350" indent="-514350">
              <a:buAutoNum type="arabicParenR"/>
            </a:pPr>
            <a:r>
              <a:rPr lang="en-US" altLang="ko-KR" sz="2400" dirty="0">
                <a:latin typeface="+mj-lt"/>
                <a:ea typeface="돋움" panose="020B0600000101010101" pitchFamily="50" charset="-127"/>
              </a:rPr>
              <a:t>process.py</a:t>
            </a:r>
          </a:p>
          <a:p>
            <a:endParaRPr lang="en-US" altLang="ko-KR" sz="3200" dirty="0">
              <a:latin typeface="+mj-lt"/>
              <a:ea typeface="돋움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sz="3600" b="1" dirty="0">
                <a:effectLst/>
                <a:latin typeface="+mj-lt"/>
              </a:rPr>
              <a:t>Partially</a:t>
            </a:r>
          </a:p>
          <a:p>
            <a:r>
              <a:rPr lang="en-US" altLang="ko-KR" sz="2800" dirty="0">
                <a:latin typeface="+mj-lt"/>
                <a:ea typeface="돋움" panose="020B0600000101010101" pitchFamily="50" charset="-127"/>
              </a:rPr>
              <a:t>1)IVfitting.py</a:t>
            </a:r>
          </a:p>
          <a:p>
            <a:r>
              <a:rPr lang="en-US" altLang="ko-KR" sz="2800" dirty="0">
                <a:latin typeface="+mj-lt"/>
                <a:ea typeface="돋움" panose="020B0600000101010101" pitchFamily="50" charset="-127"/>
              </a:rPr>
              <a:t>2) Measured_Spectra.py</a:t>
            </a:r>
          </a:p>
          <a:p>
            <a:r>
              <a:rPr lang="en-US" altLang="ko-KR" sz="2800" dirty="0">
                <a:latin typeface="+mj-lt"/>
                <a:ea typeface="돋움" panose="020B0600000101010101" pitchFamily="50" charset="-127"/>
              </a:rPr>
              <a:t>3)Processed_spectra.py</a:t>
            </a:r>
          </a:p>
          <a:p>
            <a:r>
              <a:rPr lang="en-US" altLang="ko-KR" sz="2800" dirty="0">
                <a:latin typeface="+mj-lt"/>
                <a:ea typeface="돋움" panose="020B0600000101010101" pitchFamily="50" charset="-127"/>
              </a:rPr>
              <a:t>4)Ref_fitting.py</a:t>
            </a:r>
          </a:p>
          <a:p>
            <a:r>
              <a:rPr lang="en-US" altLang="ko-KR" sz="2800" dirty="0">
                <a:latin typeface="+mj-lt"/>
                <a:ea typeface="돋움" panose="020B0600000101010101" pitchFamily="50" charset="-127"/>
              </a:rPr>
              <a:t>5) tocsv.py</a:t>
            </a:r>
          </a:p>
          <a:p>
            <a:pPr marL="285750" indent="-285750">
              <a:buFontTx/>
              <a:buChar char="-"/>
            </a:pPr>
            <a:endParaRPr lang="en-US" altLang="ko-KR" sz="32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89FC8EC-446E-48B3-B0D4-E875FCBE3BF9}"/>
              </a:ext>
            </a:extLst>
          </p:cNvPr>
          <p:cNvSpPr txBox="1"/>
          <p:nvPr/>
        </p:nvSpPr>
        <p:spPr>
          <a:xfrm>
            <a:off x="17373600" y="925830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solidFill>
                  <a:schemeClr val="accent1">
                    <a:lumMod val="75000"/>
                  </a:schemeClr>
                </a:solidFill>
              </a:rPr>
              <a:t>5</a:t>
            </a:r>
            <a:endParaRPr lang="ko-KR" altLang="en-US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6023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52585" y="-45574"/>
            <a:ext cx="18390885" cy="10376862"/>
            <a:chOff x="-52585" y="-45574"/>
            <a:chExt cx="18390885" cy="1037686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52585" y="-45574"/>
              <a:ext cx="18390885" cy="10376862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AF37C95-9700-43AA-A0BD-7B0E2799AB41}"/>
              </a:ext>
            </a:extLst>
          </p:cNvPr>
          <p:cNvSpPr txBox="1"/>
          <p:nvPr/>
        </p:nvSpPr>
        <p:spPr>
          <a:xfrm>
            <a:off x="381000" y="342900"/>
            <a:ext cx="5105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/>
              <a:t>Future work</a:t>
            </a:r>
            <a:endParaRPr lang="ko-KR" altLang="en-US" sz="5400" dirty="0"/>
          </a:p>
        </p:txBody>
      </p:sp>
      <p:grpSp>
        <p:nvGrpSpPr>
          <p:cNvPr id="8" name="그룹 1002">
            <a:extLst>
              <a:ext uri="{FF2B5EF4-FFF2-40B4-BE49-F238E27FC236}">
                <a16:creationId xmlns:a16="http://schemas.microsoft.com/office/drawing/2014/main" id="{3AD9BC32-A551-4D1E-82B0-2FE255AD8964}"/>
              </a:ext>
            </a:extLst>
          </p:cNvPr>
          <p:cNvGrpSpPr/>
          <p:nvPr/>
        </p:nvGrpSpPr>
        <p:grpSpPr>
          <a:xfrm>
            <a:off x="7618857" y="3314700"/>
            <a:ext cx="3048000" cy="2743200"/>
            <a:chOff x="541974" y="4416002"/>
            <a:chExt cx="3729091" cy="3662266"/>
          </a:xfrm>
        </p:grpSpPr>
        <p:pic>
          <p:nvPicPr>
            <p:cNvPr id="9" name="Object 5">
              <a:extLst>
                <a:ext uri="{FF2B5EF4-FFF2-40B4-BE49-F238E27FC236}">
                  <a16:creationId xmlns:a16="http://schemas.microsoft.com/office/drawing/2014/main" id="{A9DDAD66-95A9-4DF7-90EE-8BB974F0BAA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41974" y="4416002"/>
              <a:ext cx="3729091" cy="3662266"/>
            </a:xfrm>
            <a:prstGeom prst="rect">
              <a:avLst/>
            </a:prstGeom>
          </p:spPr>
        </p:pic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BD9EEC9D-5EFD-4F8A-9EF4-D5308D4E8778}"/>
              </a:ext>
            </a:extLst>
          </p:cNvPr>
          <p:cNvSpPr txBox="1"/>
          <p:nvPr/>
        </p:nvSpPr>
        <p:spPr>
          <a:xfrm>
            <a:off x="6705600" y="6438900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800" b="1" dirty="0">
                <a:effectLst/>
              </a:rPr>
              <a:t>Everything customers want</a:t>
            </a:r>
            <a:endParaRPr lang="ko-KR" altLang="en-US" sz="28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CA2276-3B96-4188-BA6C-F9031E54996E}"/>
              </a:ext>
            </a:extLst>
          </p:cNvPr>
          <p:cNvSpPr txBox="1"/>
          <p:nvPr/>
        </p:nvSpPr>
        <p:spPr>
          <a:xfrm>
            <a:off x="17373600" y="925830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solidFill>
                  <a:schemeClr val="accent1">
                    <a:lumMod val="75000"/>
                  </a:schemeClr>
                </a:solidFill>
              </a:rPr>
              <a:t>6</a:t>
            </a:r>
            <a:endParaRPr lang="ko-KR" altLang="en-US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46671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52585" y="-45574"/>
            <a:ext cx="18390885" cy="10376862"/>
            <a:chOff x="-52585" y="-45574"/>
            <a:chExt cx="18390885" cy="1037686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52585" y="-45574"/>
              <a:ext cx="18390885" cy="10376862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AF37C95-9700-43AA-A0BD-7B0E2799AB41}"/>
              </a:ext>
            </a:extLst>
          </p:cNvPr>
          <p:cNvSpPr txBox="1"/>
          <p:nvPr/>
        </p:nvSpPr>
        <p:spPr>
          <a:xfrm>
            <a:off x="381000" y="342900"/>
            <a:ext cx="5181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/>
              <a:t>Group activity</a:t>
            </a:r>
            <a:endParaRPr lang="ko-KR" altLang="en-US" sz="5400" dirty="0"/>
          </a:p>
        </p:txBody>
      </p:sp>
      <p:pic>
        <p:nvPicPr>
          <p:cNvPr id="5" name="Object 6">
            <a:extLst>
              <a:ext uri="{FF2B5EF4-FFF2-40B4-BE49-F238E27FC236}">
                <a16:creationId xmlns:a16="http://schemas.microsoft.com/office/drawing/2014/main" id="{870E87B6-B79E-46DB-98BC-4586236956DE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668000" y="3140587"/>
            <a:ext cx="3870093" cy="387009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3181B02-0B24-4401-9887-FF749BEEC0EA}"/>
              </a:ext>
            </a:extLst>
          </p:cNvPr>
          <p:cNvSpPr txBox="1"/>
          <p:nvPr/>
        </p:nvSpPr>
        <p:spPr>
          <a:xfrm>
            <a:off x="14347380" y="3543300"/>
            <a:ext cx="180850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b="1" dirty="0">
                <a:solidFill>
                  <a:srgbClr val="0070C0"/>
                </a:solidFill>
                <a:ea typeface="돋움" panose="020B0600000101010101" pitchFamily="50" charset="-127"/>
                <a:cs typeface="Calibri" panose="020F0502020204030204" pitchFamily="34" charset="0"/>
              </a:rPr>
              <a:t>Bae-</a:t>
            </a:r>
            <a:r>
              <a:rPr lang="en-US" altLang="ko-KR" sz="2500" b="1" dirty="0" err="1">
                <a:solidFill>
                  <a:srgbClr val="0070C0"/>
                </a:solidFill>
                <a:ea typeface="돋움" panose="020B0600000101010101" pitchFamily="50" charset="-127"/>
                <a:cs typeface="Calibri" panose="020F0502020204030204" pitchFamily="34" charset="0"/>
              </a:rPr>
              <a:t>Joo</a:t>
            </a:r>
            <a:r>
              <a:rPr lang="en-US" altLang="ko-KR" sz="2500" b="1" dirty="0">
                <a:solidFill>
                  <a:srgbClr val="0070C0"/>
                </a:solidFill>
                <a:ea typeface="돋움" panose="020B0600000101010101" pitchFamily="50" charset="-127"/>
                <a:cs typeface="Calibri" panose="020F0502020204030204" pitchFamily="34" charset="0"/>
              </a:rPr>
              <a:t> </a:t>
            </a:r>
            <a:r>
              <a:rPr lang="en-US" altLang="ko-KR" sz="2500" b="1" dirty="0" err="1">
                <a:solidFill>
                  <a:srgbClr val="0070C0"/>
                </a:solidFill>
                <a:ea typeface="돋움" panose="020B0600000101010101" pitchFamily="50" charset="-127"/>
                <a:cs typeface="Calibri" panose="020F0502020204030204" pitchFamily="34" charset="0"/>
              </a:rPr>
              <a:t>han</a:t>
            </a:r>
            <a:endParaRPr lang="ko-KR" altLang="en-US" sz="2500" b="1" dirty="0">
              <a:solidFill>
                <a:srgbClr val="0070C0"/>
              </a:solidFill>
              <a:ea typeface="돋움" panose="020B0600000101010101" pitchFamily="50" charset="-127"/>
              <a:cs typeface="Calibri" panose="020F05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D36FBD-E157-4815-9E47-DD0DED72D889}"/>
              </a:ext>
            </a:extLst>
          </p:cNvPr>
          <p:cNvSpPr txBox="1"/>
          <p:nvPr/>
        </p:nvSpPr>
        <p:spPr>
          <a:xfrm>
            <a:off x="11482066" y="7089047"/>
            <a:ext cx="224196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b="1" dirty="0" err="1">
                <a:solidFill>
                  <a:srgbClr val="0070C0"/>
                </a:solidFill>
                <a:ea typeface="돋움" panose="020B0600000101010101" pitchFamily="50" charset="-127"/>
                <a:cs typeface="Calibri" panose="020F0502020204030204" pitchFamily="34" charset="0"/>
              </a:rPr>
              <a:t>Parkseoungmin</a:t>
            </a:r>
            <a:endParaRPr lang="ko-KR" altLang="en-US" sz="2500" b="1" dirty="0">
              <a:solidFill>
                <a:srgbClr val="0070C0"/>
              </a:solidFill>
              <a:ea typeface="돋움" panose="020B0600000101010101" pitchFamily="50" charset="-127"/>
              <a:cs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657071-15B9-4A8D-AF18-3D3D5DE5CF36}"/>
              </a:ext>
            </a:extLst>
          </p:cNvPr>
          <p:cNvSpPr txBox="1"/>
          <p:nvPr/>
        </p:nvSpPr>
        <p:spPr>
          <a:xfrm>
            <a:off x="9309019" y="3623094"/>
            <a:ext cx="144462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b="1" dirty="0">
                <a:solidFill>
                  <a:srgbClr val="0070C0"/>
                </a:solidFill>
                <a:ea typeface="돋움" panose="020B0600000101010101" pitchFamily="50" charset="-127"/>
                <a:cs typeface="Calibri" panose="020F0502020204030204" pitchFamily="34" charset="0"/>
              </a:rPr>
              <a:t>Jeon-</a:t>
            </a:r>
            <a:r>
              <a:rPr lang="en-US" altLang="ko-KR" sz="2500" b="1" dirty="0" err="1">
                <a:solidFill>
                  <a:srgbClr val="0070C0"/>
                </a:solidFill>
                <a:ea typeface="돋움" panose="020B0600000101010101" pitchFamily="50" charset="-127"/>
                <a:cs typeface="Calibri" panose="020F0502020204030204" pitchFamily="34" charset="0"/>
              </a:rPr>
              <a:t>suin</a:t>
            </a:r>
            <a:endParaRPr lang="ko-KR" altLang="en-US" sz="2500" b="1" dirty="0">
              <a:solidFill>
                <a:srgbClr val="0070C0"/>
              </a:solidFill>
              <a:ea typeface="돋움" panose="020B0600000101010101" pitchFamily="50" charset="-127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41B4B7F-5723-4AB9-8569-45DB853BAFFB}"/>
              </a:ext>
            </a:extLst>
          </p:cNvPr>
          <p:cNvSpPr txBox="1"/>
          <p:nvPr/>
        </p:nvSpPr>
        <p:spPr>
          <a:xfrm>
            <a:off x="14562743" y="4100148"/>
            <a:ext cx="269618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altLang="ko-KR" sz="2500" b="1" dirty="0">
                <a:solidFill>
                  <a:srgbClr val="0070C0"/>
                </a:solidFill>
                <a:ea typeface="돋움" panose="020B0600000101010101" pitchFamily="50" charset="-127"/>
                <a:cs typeface="Calibri" panose="020F0502020204030204" pitchFamily="34" charset="0"/>
              </a:rPr>
              <a:t>Code separation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3AE93A5E-C88F-4DB8-967D-B7296FE3DE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99901" y="3348934"/>
            <a:ext cx="3178945" cy="358913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F6A4C25-33F3-4AF6-894A-B24B25718F7C}"/>
              </a:ext>
            </a:extLst>
          </p:cNvPr>
          <p:cNvSpPr txBox="1"/>
          <p:nvPr/>
        </p:nvSpPr>
        <p:spPr>
          <a:xfrm>
            <a:off x="7947163" y="4258001"/>
            <a:ext cx="269618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altLang="ko-KR" sz="2500" b="1" dirty="0">
                <a:solidFill>
                  <a:srgbClr val="0070C0"/>
                </a:solidFill>
                <a:ea typeface="돋움" panose="020B0600000101010101" pitchFamily="50" charset="-127"/>
                <a:cs typeface="Calibri" panose="020F0502020204030204" pitchFamily="34" charset="0"/>
              </a:rPr>
              <a:t>Code separation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94DECA0-80C3-41C1-BF3C-143E213AC236}"/>
              </a:ext>
            </a:extLst>
          </p:cNvPr>
          <p:cNvSpPr txBox="1"/>
          <p:nvPr/>
        </p:nvSpPr>
        <p:spPr>
          <a:xfrm>
            <a:off x="11058424" y="7644468"/>
            <a:ext cx="266560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altLang="ko-KR" sz="2500" b="1" dirty="0">
                <a:solidFill>
                  <a:srgbClr val="0070C0"/>
                </a:solidFill>
                <a:ea typeface="돋움" panose="020B0600000101010101" pitchFamily="50" charset="-127"/>
                <a:cs typeface="Calibri" panose="020F0502020204030204" pitchFamily="34" charset="0"/>
              </a:rPr>
              <a:t>Code debugging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2E37DDE-EF13-4D9F-BB80-10D630353E49}"/>
              </a:ext>
            </a:extLst>
          </p:cNvPr>
          <p:cNvSpPr txBox="1"/>
          <p:nvPr/>
        </p:nvSpPr>
        <p:spPr>
          <a:xfrm>
            <a:off x="12136411" y="4788371"/>
            <a:ext cx="9332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solidFill>
                  <a:srgbClr val="0070C0"/>
                </a:solidFill>
                <a:ea typeface="돋움" panose="020B0600000101010101" pitchFamily="50" charset="-127"/>
                <a:cs typeface="Calibri" panose="020F0502020204030204" pitchFamily="34" charset="0"/>
              </a:rPr>
              <a:t>A02</a:t>
            </a:r>
            <a:endParaRPr lang="ko-KR" altLang="en-US" sz="3600" b="1" dirty="0">
              <a:solidFill>
                <a:srgbClr val="0070C0"/>
              </a:solidFill>
              <a:ea typeface="돋움" panose="020B0600000101010101" pitchFamily="50" charset="-127"/>
              <a:cs typeface="Calibri" panose="020F050202020403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0E42651-6F05-48D1-AE1A-C3B992EF2924}"/>
              </a:ext>
            </a:extLst>
          </p:cNvPr>
          <p:cNvSpPr txBox="1"/>
          <p:nvPr/>
        </p:nvSpPr>
        <p:spPr>
          <a:xfrm>
            <a:off x="17373600" y="925830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solidFill>
                  <a:schemeClr val="accent1">
                    <a:lumMod val="75000"/>
                  </a:schemeClr>
                </a:solidFill>
              </a:rPr>
              <a:t>3</a:t>
            </a:r>
            <a:endParaRPr lang="ko-KR" altLang="en-US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02857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86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739808" y="5676900"/>
            <a:ext cx="937592" cy="92235"/>
            <a:chOff x="8674061" y="3097662"/>
            <a:chExt cx="937592" cy="92235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74061" y="3097662"/>
              <a:ext cx="937592" cy="92235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DEB2C2B5-1573-402D-B4E5-E1E03B578266}"/>
              </a:ext>
            </a:extLst>
          </p:cNvPr>
          <p:cNvSpPr txBox="1"/>
          <p:nvPr/>
        </p:nvSpPr>
        <p:spPr>
          <a:xfrm>
            <a:off x="7515672" y="4045684"/>
            <a:ext cx="3385863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  <a:p>
            <a:pPr algn="ctr"/>
            <a:r>
              <a:rPr lang="en-US" altLang="ko-KR" sz="5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 &amp; A</a:t>
            </a:r>
            <a:endParaRPr lang="ko-KR" altLang="en-US" sz="5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63167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407</TotalTime>
  <Words>254</Words>
  <Application>Microsoft Office PowerPoint</Application>
  <PresentationFormat>사용자 지정</PresentationFormat>
  <Paragraphs>48</Paragraphs>
  <Slides>8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돋움</vt:lpstr>
      <vt:lpstr>맑은 고딕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전수인</cp:lastModifiedBy>
  <cp:revision>23</cp:revision>
  <dcterms:created xsi:type="dcterms:W3CDTF">2021-05-18T19:41:41Z</dcterms:created>
  <dcterms:modified xsi:type="dcterms:W3CDTF">2021-05-19T13:34:38Z</dcterms:modified>
</cp:coreProperties>
</file>