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</p:sldMasterIdLst>
  <p:notesMasterIdLst>
    <p:notesMasterId r:id="rId21"/>
  </p:notesMasterIdLst>
  <p:handoutMasterIdLst>
    <p:handoutMasterId r:id="rId22"/>
  </p:handoutMasterIdLst>
  <p:sldIdLst>
    <p:sldId id="594" r:id="rId5"/>
    <p:sldId id="602" r:id="rId6"/>
    <p:sldId id="603" r:id="rId7"/>
    <p:sldId id="620" r:id="rId8"/>
    <p:sldId id="621" r:id="rId9"/>
    <p:sldId id="618" r:id="rId10"/>
    <p:sldId id="622" r:id="rId11"/>
    <p:sldId id="610" r:id="rId12"/>
    <p:sldId id="615" r:id="rId13"/>
    <p:sldId id="612" r:id="rId14"/>
    <p:sldId id="614" r:id="rId15"/>
    <p:sldId id="619" r:id="rId16"/>
    <p:sldId id="617" r:id="rId17"/>
    <p:sldId id="609" r:id="rId18"/>
    <p:sldId id="606" r:id="rId19"/>
    <p:sldId id="607" r:id="rId20"/>
  </p:sldIdLst>
  <p:sldSz cx="9144000" cy="5143500" type="screen16x9"/>
  <p:notesSz cx="6954838" cy="119840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880">
          <p15:clr>
            <a:srgbClr val="A4A3A4"/>
          </p15:clr>
        </p15:guide>
        <p15:guide id="9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5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8"/>
    <a:srgbClr val="70808E"/>
    <a:srgbClr val="123C63"/>
    <a:srgbClr val="E5CC1D"/>
    <a:srgbClr val="AE6C29"/>
    <a:srgbClr val="A2B960"/>
    <a:srgbClr val="006790"/>
    <a:srgbClr val="F68C20"/>
    <a:srgbClr val="D7107F"/>
    <a:srgbClr val="A43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6" autoAdjust="0"/>
    <p:restoredTop sz="56749" autoAdjust="0"/>
  </p:normalViewPr>
  <p:slideViewPr>
    <p:cSldViewPr snapToGrid="0" snapToObjects="1">
      <p:cViewPr varScale="1">
        <p:scale>
          <a:sx n="69" d="100"/>
          <a:sy n="69" d="100"/>
        </p:scale>
        <p:origin x="1848" y="6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490" y="66"/>
      </p:cViewPr>
      <p:guideLst>
        <p:guide orient="horz" pos="3775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969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r">
              <a:defRPr sz="1200"/>
            </a:lvl1pPr>
          </a:lstStyle>
          <a:p>
            <a:fld id="{7B6A12C6-64DF-430F-A4DC-0FC62ED5BE2B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969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r">
              <a:defRPr sz="1200"/>
            </a:lvl1pPr>
          </a:lstStyle>
          <a:p>
            <a:fld id="{5C665FA2-C151-4662-A2E4-7CE245007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549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r">
              <a:defRPr sz="1200"/>
            </a:lvl1pPr>
          </a:lstStyle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5938" y="900113"/>
            <a:ext cx="7986713" cy="4494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0" tIns="46270" rIns="92540" bIns="462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5692420"/>
            <a:ext cx="5563870" cy="5392817"/>
          </a:xfrm>
          <a:prstGeom prst="rect">
            <a:avLst/>
          </a:prstGeom>
        </p:spPr>
        <p:txBody>
          <a:bodyPr vert="horz" lIns="92540" tIns="46270" rIns="92540" bIns="4627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r">
              <a:defRPr sz="1200"/>
            </a:lvl1pPr>
          </a:lstStyle>
          <a:p>
            <a:fld id="{F55EC67E-402D-4FA6-937E-816E25842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11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 are generally used via the new keyword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Factories come in instantiated and are shared</a:t>
            </a:r>
          </a:p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8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Directives are </a:t>
            </a:r>
            <a:r>
              <a:rPr lang="en-US" dirty="0" err="1" smtClean="0"/>
              <a:t>angulars</a:t>
            </a:r>
            <a:r>
              <a:rPr lang="en-US" dirty="0" smtClean="0"/>
              <a:t> way to extend the html spec,</a:t>
            </a:r>
            <a:r>
              <a:rPr lang="en-US" baseline="0" dirty="0" smtClean="0"/>
              <a:t> </a:t>
            </a:r>
            <a:r>
              <a:rPr lang="en-US" baseline="0" smtClean="0"/>
              <a:t>add attributes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</a:t>
            </a:r>
            <a:r>
              <a:rPr lang="en-US" baseline="0" dirty="0" smtClean="0"/>
              <a:t> of the box directives like</a:t>
            </a:r>
            <a:r>
              <a:rPr lang="en-US" dirty="0" smtClean="0"/>
              <a:t> model, click, controller, class, repeat, view, show, etc</a:t>
            </a:r>
          </a:p>
          <a:p>
            <a:endParaRPr lang="en-US" dirty="0" smtClean="0"/>
          </a:p>
          <a:p>
            <a:r>
              <a:rPr lang="en-US" dirty="0" smtClean="0"/>
              <a:t>If you need to access the </a:t>
            </a:r>
            <a:r>
              <a:rPr lang="en-US" dirty="0" err="1" smtClean="0"/>
              <a:t>dom</a:t>
            </a:r>
            <a:r>
              <a:rPr lang="en-US" dirty="0" smtClean="0"/>
              <a:t> via </a:t>
            </a:r>
            <a:r>
              <a:rPr lang="en-US" dirty="0" err="1" smtClean="0"/>
              <a:t>jquery</a:t>
            </a:r>
            <a:r>
              <a:rPr lang="en-US" dirty="0" smtClean="0"/>
              <a:t> or </a:t>
            </a:r>
            <a:r>
              <a:rPr lang="en-US" dirty="0" err="1" smtClean="0"/>
              <a:t>jqLite</a:t>
            </a:r>
            <a:r>
              <a:rPr lang="en-US" dirty="0" smtClean="0"/>
              <a:t>, this is where it goes</a:t>
            </a:r>
          </a:p>
          <a:p>
            <a:endParaRPr lang="en-US" dirty="0" smtClean="0"/>
          </a:p>
          <a:p>
            <a:r>
              <a:rPr lang="en-US" dirty="0" smtClean="0"/>
              <a:t>includes </a:t>
            </a:r>
            <a:r>
              <a:rPr lang="en-US" dirty="0" err="1" smtClean="0"/>
              <a:t>jqLite</a:t>
            </a:r>
            <a:r>
              <a:rPr lang="en-US" dirty="0" smtClean="0"/>
              <a:t>, if </a:t>
            </a:r>
            <a:r>
              <a:rPr lang="en-US" baseline="0" dirty="0" smtClean="0"/>
              <a:t>need all of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, will just run more bloated</a:t>
            </a:r>
          </a:p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70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Demo will start</a:t>
            </a:r>
            <a:r>
              <a:rPr lang="en-US" b="0" baseline="0" dirty="0" smtClean="0"/>
              <a:t> with what </a:t>
            </a:r>
            <a:r>
              <a:rPr lang="en-US" b="0" baseline="0" smtClean="0"/>
              <a:t>we consider </a:t>
            </a:r>
            <a:r>
              <a:rPr lang="en-US" b="0" baseline="0" dirty="0" smtClean="0"/>
              <a:t>a barebones project for a production application.</a:t>
            </a:r>
            <a:endParaRPr lang="en-US" b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>
                <a:solidFill>
                  <a:prstClr val="black"/>
                </a:solidFill>
              </a:rPr>
              <a:pPr/>
              <a:t>3/5/2015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71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15938" y="900113"/>
            <a:ext cx="7986713" cy="4494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AB73F84-D2D6-4152-A3D8-17A850358932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0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baseline="0" dirty="0" smtClean="0"/>
              <a:t>by </a:t>
            </a:r>
            <a:r>
              <a:rPr lang="en-US" baseline="0" dirty="0" err="1" smtClean="0"/>
              <a:t>Misko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Hevery</a:t>
            </a:r>
            <a:r>
              <a:rPr lang="en-US" baseline="0" dirty="0" smtClean="0"/>
              <a:t> and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Abrons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aseline="0" dirty="0" smtClean="0"/>
              <a:t>in 2009 at BRAT Tech LLC</a:t>
            </a:r>
          </a:p>
          <a:p>
            <a:r>
              <a:rPr lang="en-US" baseline="0" dirty="0" smtClean="0"/>
              <a:t>Later left and continued work at Google</a:t>
            </a:r>
          </a:p>
          <a:p>
            <a:endParaRPr lang="en-US" baseline="0" dirty="0" smtClean="0"/>
          </a:p>
          <a:p>
            <a:r>
              <a:rPr lang="en-US" dirty="0" smtClean="0"/>
              <a:t>Angular</a:t>
            </a:r>
            <a:r>
              <a:rPr lang="en-US" baseline="0" dirty="0" smtClean="0"/>
              <a:t> Directives allow you to have declarative markup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Produces much more readable HTML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Testability - </a:t>
            </a:r>
            <a:r>
              <a:rPr lang="en-US" baseline="0" dirty="0" err="1" smtClean="0"/>
              <a:t>Karama</a:t>
            </a:r>
            <a:r>
              <a:rPr lang="en-US" baseline="0" dirty="0" smtClean="0"/>
              <a:t> and Protractor –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2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graph says it all</a:t>
            </a:r>
          </a:p>
          <a:p>
            <a:endParaRPr lang="en-US" dirty="0" smtClean="0"/>
          </a:p>
          <a:p>
            <a:r>
              <a:rPr lang="en-US" dirty="0" smtClean="0"/>
              <a:t>Other</a:t>
            </a:r>
            <a:r>
              <a:rPr lang="en-US" baseline="0" dirty="0" smtClean="0"/>
              <a:t> frameworks may be starting to grow, angular far and away the most popular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 to </a:t>
            </a:r>
            <a:r>
              <a:rPr lang="en-US" dirty="0" err="1" smtClean="0"/>
              <a:t>componetize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javascript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Modular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keeps the global scope clean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components onto modules a fluent syntax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98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settable in config (like</a:t>
            </a:r>
            <a:r>
              <a:rPr lang="en-US" baseline="0" dirty="0" smtClean="0"/>
              <a:t> all providers are)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Huge Limitation: doesn’t allow for nested views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5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Nesting views are</a:t>
            </a:r>
            <a:r>
              <a:rPr lang="en-US" baseline="0" dirty="0" smtClean="0"/>
              <a:t> configurable </a:t>
            </a:r>
            <a:r>
              <a:rPr lang="en-US" baseline="0" dirty="0" smtClean="0"/>
              <a:t>via </a:t>
            </a:r>
            <a:r>
              <a:rPr lang="en-US" baseline="0" dirty="0" smtClean="0"/>
              <a:t>a .Syntax, </a:t>
            </a:r>
            <a:r>
              <a:rPr lang="en-US" baseline="0" dirty="0" err="1" smtClean="0"/>
              <a:t>importantRoute.partOne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err="1" smtClean="0"/>
              <a:t>Ui-sref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36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like any other framework, the glue between your views and your models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Expose anything your view needs on the $scope object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bloat, if its something that can be shared move to Service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Single view -&gt; Single Controller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Prefer to connect controllers to views in the </a:t>
            </a:r>
            <a:r>
              <a:rPr lang="en-US" baseline="0" dirty="0" err="1" smtClean="0"/>
              <a:t>routeProvider</a:t>
            </a:r>
            <a:r>
              <a:rPr lang="en-US" baseline="0" dirty="0" smtClean="0"/>
              <a:t>, looks cleaner.</a:t>
            </a:r>
          </a:p>
          <a:p>
            <a:r>
              <a:rPr lang="en-US" baseline="0" dirty="0" smtClean="0"/>
              <a:t>TODO: Best practice why not to do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Limit what you put on $scope to help the angular digest cycle for dirty checks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$scope is </a:t>
            </a:r>
            <a:r>
              <a:rPr lang="en-US" baseline="0" dirty="0" err="1" smtClean="0"/>
              <a:t>inheritied</a:t>
            </a:r>
            <a:r>
              <a:rPr lang="en-US" baseline="0" dirty="0" smtClean="0"/>
              <a:t>, so what your debugging may have come from something higher up the chain than your controller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28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Ng-model directive – bind input field to a</a:t>
            </a:r>
            <a:r>
              <a:rPr lang="en-US" baseline="0" dirty="0" smtClean="0"/>
              <a:t> property on $scope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Ng-click directive – calls a function exposed on $scope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{{ }} binds directly to anything attached to $scope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66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5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91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rand">
    <p:bg>
      <p:bgPr>
        <a:solidFill>
          <a:srgbClr val="007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10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  <a:endParaRPr lang="en-US" sz="600" dirty="0">
                  <a:gradFill>
                    <a:gsLst>
                      <a:gs pos="5417">
                        <a:schemeClr val="bg1"/>
                      </a:gs>
                      <a:gs pos="13333">
                        <a:schemeClr val="bg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95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r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85278" y="1972270"/>
            <a:ext cx="7773444" cy="3083548"/>
            <a:chOff x="1278928" y="1972270"/>
            <a:chExt cx="7773444" cy="3083548"/>
          </a:xfrm>
        </p:grpSpPr>
        <p:sp>
          <p:nvSpPr>
            <p:cNvPr id="5" name="Text Box 3"/>
            <p:cNvSpPr txBox="1">
              <a:spLocks noChangeArrowheads="1"/>
            </p:cNvSpPr>
            <p:nvPr userDrawn="1"/>
          </p:nvSpPr>
          <p:spPr bwMode="blackWhite">
            <a:xfrm>
              <a:off x="1278928" y="4640327"/>
              <a:ext cx="7773444" cy="4154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91425" tIns="45713" rIns="0" bIns="182880" anchor="b" anchorCtr="0">
              <a:spAutoFit/>
            </a:bodyPr>
            <a:lstStyle/>
            <a:p>
              <a:pPr algn="ctr" defTabSz="914099" eaLnBrk="0" hangingPunct="0">
                <a:defRPr/>
              </a:pPr>
              <a: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© 2015 Slalom, LLC. All rights reserved. The information herein is for informational purposes only and represents the current view of Slalom, LLC. as of the date of this presentation.</a:t>
              </a:r>
              <a:b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SLALOM MAKES NO WARRANTIES, EXPRESS, IMPLIED, OR STATUTORY, AS TO THE INFORMATION IN THIS PRESENTATION.</a:t>
              </a:r>
              <a:endParaRPr lang="en-US" sz="600" dirty="0"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286480" y="4240217"/>
              <a:ext cx="1758341" cy="338554"/>
            </a:xfrm>
            <a:prstGeom prst="rect">
              <a:avLst/>
            </a:prstGeom>
            <a:noFill/>
          </p:spPr>
          <p:txBody>
            <a:bodyPr wrap="square" lIns="45720" tIns="0" rIns="0" bIns="91440">
              <a:spAutoFit/>
            </a:bodyPr>
            <a:lstStyle/>
            <a:p>
              <a:pPr algn="ctr" defTabSz="914363">
                <a:defRPr/>
              </a:pPr>
              <a:r>
                <a:rPr lang="en-US" sz="1600" b="1" spc="15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slalom.com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82" y="1972270"/>
              <a:ext cx="3374136" cy="87843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7276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70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21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2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26864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7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8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2230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28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  <a:endParaRPr lang="en-US" sz="600" dirty="0">
                  <a:gradFill>
                    <a:gsLst>
                      <a:gs pos="5417">
                        <a:schemeClr val="bg1"/>
                      </a:gs>
                      <a:gs pos="13333">
                        <a:schemeClr val="bg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228181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1775" y="210121"/>
            <a:ext cx="8685455" cy="507831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2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60677"/>
            <a:ext cx="2895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8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90525" y="1072134"/>
            <a:ext cx="8369300" cy="121161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5" r:id="rId2"/>
    <p:sldLayoutId id="2147483729" r:id="rId3"/>
    <p:sldLayoutId id="2147483756" r:id="rId4"/>
    <p:sldLayoutId id="2147483731" r:id="rId5"/>
    <p:sldLayoutId id="2147483732" r:id="rId6"/>
    <p:sldLayoutId id="2147483733" r:id="rId7"/>
    <p:sldLayoutId id="2147483848" r:id="rId8"/>
    <p:sldLayoutId id="2147483843" r:id="rId9"/>
    <p:sldLayoutId id="2147483847" r:id="rId10"/>
    <p:sldLayoutId id="214748384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038" indent="-173038" algn="l" defTabSz="914400" rtl="0" eaLnBrk="1" latinLnBrk="0" hangingPunct="1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indent="-150813" algn="l" defTabSz="914400" rtl="0" eaLnBrk="1" latinLnBrk="0" hangingPunct="1">
        <a:lnSpc>
          <a:spcPct val="90000"/>
        </a:lnSpc>
        <a:spcBef>
          <a:spcPts val="6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4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133350" algn="l" defTabSz="914400" rtl="0" eaLnBrk="1" latinLnBrk="0" hangingPunct="1">
        <a:lnSpc>
          <a:spcPct val="90000"/>
        </a:lnSpc>
        <a:spcBef>
          <a:spcPts val="4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2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0550" indent="-133350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04850" indent="-111125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br>
              <a:rPr lang="en-US" dirty="0" smtClean="0"/>
            </a:br>
            <a:r>
              <a:rPr lang="en-US" dirty="0" smtClean="0"/>
              <a:t>Zero’ish to Lessons Learned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Bryan Tharpe &amp; Jordan Wester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16982"/>
          </a:xfrm>
        </p:spPr>
        <p:txBody>
          <a:bodyPr/>
          <a:lstStyle/>
          <a:p>
            <a:r>
              <a:rPr lang="en-US" dirty="0" smtClean="0"/>
              <a:t>Solution Architect(s), Slalom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827919"/>
          </a:xfrm>
        </p:spPr>
        <p:txBody>
          <a:bodyPr/>
          <a:lstStyle/>
          <a:p>
            <a:pPr lvl="1"/>
            <a:r>
              <a:rPr lang="en-US" dirty="0" smtClean="0"/>
              <a:t>Series of angular directives, filters, and form controls </a:t>
            </a:r>
          </a:p>
          <a:p>
            <a:pPr lvl="1"/>
            <a:r>
              <a:rPr lang="en-US" dirty="0" smtClean="0"/>
              <a:t>Outside of directives, bound via {{ }} syntax</a:t>
            </a:r>
          </a:p>
          <a:p>
            <a:pPr lvl="1"/>
            <a:r>
              <a:rPr lang="en-US" dirty="0" smtClean="0"/>
              <a:t>Model for the view comes from $scope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Views/Templates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525" y="2071170"/>
            <a:ext cx="8033039" cy="2922557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r>
              <a:rPr lang="en-US" dirty="0">
                <a:solidFill>
                  <a:schemeClr val="bg1"/>
                </a:solidFill>
              </a:rPr>
              <a:t>&lt;h3&gt;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Make a word cloud!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&lt;/h3&gt;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&lt;div class="form-group"&gt;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&lt;label&gt;New Topic&lt;/label&gt;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&lt;input type="text" class="form-control" ng-model="</a:t>
            </a:r>
            <a:r>
              <a:rPr lang="en-US" dirty="0" err="1">
                <a:solidFill>
                  <a:schemeClr val="bg1"/>
                </a:solidFill>
              </a:rPr>
              <a:t>newTopic</a:t>
            </a:r>
            <a:r>
              <a:rPr lang="en-US" dirty="0">
                <a:solidFill>
                  <a:schemeClr val="bg1"/>
                </a:solidFill>
              </a:rPr>
              <a:t>" /&gt;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&lt;/div&gt;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button class="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" ng-click="</a:t>
            </a:r>
            <a:r>
              <a:rPr lang="en-US" dirty="0" err="1">
                <a:solidFill>
                  <a:schemeClr val="bg1"/>
                </a:solidFill>
              </a:rPr>
              <a:t>addTopic</a:t>
            </a:r>
            <a:r>
              <a:rPr lang="en-US" dirty="0">
                <a:solidFill>
                  <a:schemeClr val="bg1"/>
                </a:solidFill>
              </a:rPr>
              <a:t>()"&gt;Add&lt;/button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&lt;span&gt;{{</a:t>
            </a:r>
            <a:r>
              <a:rPr lang="en-US" dirty="0" err="1" smtClean="0">
                <a:solidFill>
                  <a:schemeClr val="bg1"/>
                </a:solidFill>
              </a:rPr>
              <a:t>newTopic</a:t>
            </a:r>
            <a:r>
              <a:rPr lang="en-US" dirty="0" smtClean="0">
                <a:solidFill>
                  <a:schemeClr val="bg1"/>
                </a:solidFill>
              </a:rPr>
              <a:t>}}&lt;/span&gt;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2628412"/>
          </a:xfrm>
        </p:spPr>
        <p:txBody>
          <a:bodyPr/>
          <a:lstStyle/>
          <a:p>
            <a:r>
              <a:rPr lang="en-US" dirty="0" smtClean="0"/>
              <a:t>Usable in views, controllers, and services</a:t>
            </a:r>
          </a:p>
          <a:p>
            <a:r>
              <a:rPr lang="en-US" dirty="0" smtClean="0"/>
              <a:t>Format Text</a:t>
            </a:r>
          </a:p>
          <a:p>
            <a:pPr lvl="1"/>
            <a:r>
              <a:rPr lang="en-US" dirty="0" smtClean="0"/>
              <a:t>Ex) </a:t>
            </a:r>
            <a:r>
              <a:rPr lang="en-US" dirty="0" err="1" smtClean="0"/>
              <a:t>toUpper</a:t>
            </a:r>
            <a:r>
              <a:rPr lang="en-US" dirty="0" smtClean="0"/>
              <a:t>, currency, etc</a:t>
            </a:r>
          </a:p>
          <a:p>
            <a:r>
              <a:rPr lang="en-US" dirty="0" smtClean="0"/>
              <a:t>Filter Arrays</a:t>
            </a:r>
          </a:p>
          <a:p>
            <a:pPr lvl="1"/>
            <a:r>
              <a:rPr lang="en-US" dirty="0" smtClean="0"/>
              <a:t>Ex) paging</a:t>
            </a:r>
          </a:p>
          <a:p>
            <a:r>
              <a:rPr lang="en-US" dirty="0" smtClean="0"/>
              <a:t>Custom Filters</a:t>
            </a:r>
          </a:p>
          <a:p>
            <a:pPr lvl="1"/>
            <a:r>
              <a:rPr lang="en-US" dirty="0" smtClean="0"/>
              <a:t>Ex) Whatever custom formatting/filtering need you may have</a:t>
            </a:r>
          </a:p>
          <a:p>
            <a:r>
              <a:rPr lang="en-US" dirty="0" smtClean="0"/>
              <a:t>Chainable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525" y="3944039"/>
            <a:ext cx="8033039" cy="1016637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span ng-repeat="entry in </a:t>
            </a:r>
            <a:r>
              <a:rPr lang="en-US" dirty="0" err="1" smtClean="0">
                <a:solidFill>
                  <a:schemeClr val="bg1"/>
                </a:solidFill>
              </a:rPr>
              <a:t>ctrl.filteredArray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dirty="0" err="1" smtClean="0">
                <a:solidFill>
                  <a:schemeClr val="bg1"/>
                </a:solidFill>
              </a:rPr>
              <a:t>orderBy</a:t>
            </a:r>
            <a:r>
              <a:rPr lang="en-US" dirty="0" smtClean="0">
                <a:solidFill>
                  <a:schemeClr val="bg1"/>
                </a:solidFill>
              </a:rPr>
              <a:t>:’id’"&gt;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{{</a:t>
            </a:r>
            <a:r>
              <a:rPr lang="en-US" dirty="0">
                <a:solidFill>
                  <a:schemeClr val="bg1"/>
                </a:solidFill>
              </a:rPr>
              <a:t>entry.name}}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bg1"/>
                </a:solidFill>
              </a:rPr>
              <a:t>span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313932"/>
          </a:xfrm>
        </p:spPr>
        <p:txBody>
          <a:bodyPr/>
          <a:lstStyle/>
          <a:p>
            <a:r>
              <a:rPr lang="en-US" dirty="0" smtClean="0"/>
              <a:t>Should make any data calls in a factory or </a:t>
            </a:r>
            <a:r>
              <a:rPr lang="en-US" dirty="0" smtClean="0"/>
              <a:t>service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Factories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525" y="1757146"/>
            <a:ext cx="8033039" cy="3203532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angular.module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wordCloudModule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').service('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wordCloudService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function(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baseService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var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topicResource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baseService.createResource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('/topic');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var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getTopics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function() 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topicResource.query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().$promise;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};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return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getTopics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getTopics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};});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098762"/>
          </a:xfrm>
        </p:spPr>
        <p:txBody>
          <a:bodyPr/>
          <a:lstStyle/>
          <a:p>
            <a:pPr lvl="1"/>
            <a:r>
              <a:rPr lang="en-US" dirty="0" smtClean="0"/>
              <a:t>Augments/Replaces existing DOM elements</a:t>
            </a:r>
          </a:p>
          <a:p>
            <a:pPr lvl="1"/>
            <a:r>
              <a:rPr lang="en-US" dirty="0" smtClean="0"/>
              <a:t>Lots of out of the box directives</a:t>
            </a:r>
          </a:p>
          <a:p>
            <a:pPr lvl="1"/>
            <a:r>
              <a:rPr lang="en-US" dirty="0" smtClean="0"/>
              <a:t>Custom directives can be used to encapsulate custom DOM </a:t>
            </a:r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Can have their own controllers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525" y="3139808"/>
            <a:ext cx="8033039" cy="815248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&lt;person id=“person.id” /&gt;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14</a:t>
            </a:fld>
            <a:endParaRPr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452282" y="1325533"/>
            <a:ext cx="6525037" cy="1118255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233363" indent="-2333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lang="en-US" sz="2000" kern="1200" spc="0" baseline="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703262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110000"/>
              <a:buFont typeface="Wingdings" panose="05000000000000000000" pitchFamily="2" charset="2"/>
              <a:buChar char="§"/>
              <a:defRPr lang="en-US" sz="1800" kern="1200" spc="0" baseline="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2pPr>
            <a:lvl3pPr marL="519112" indent="-2857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5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3pPr>
            <a:lvl4pPr marL="765175" indent="-1714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5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4pPr>
            <a:lvl5pPr marL="911225" indent="-1714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5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buClr>
                <a:srgbClr val="13B5EA"/>
              </a:buClr>
              <a:buNone/>
            </a:pPr>
            <a:r>
              <a:rPr lang="en-US" sz="2400" dirty="0" smtClean="0"/>
              <a:t>“Lets look at 50 more slides before getting into some code!”</a:t>
            </a:r>
            <a:endParaRPr lang="en-US" sz="2400" dirty="0">
              <a:gradFill>
                <a:gsLst>
                  <a:gs pos="2929">
                    <a:schemeClr val="tx1"/>
                  </a:gs>
                  <a:gs pos="13000">
                    <a:schemeClr val="tx1"/>
                  </a:gs>
                </a:gsLst>
                <a:lin ang="5400000" scaled="0"/>
              </a:gra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45805" y="2501454"/>
            <a:ext cx="6791325" cy="286232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233363" indent="-2333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lang="en-US" sz="2000" kern="1200" spc="0" baseline="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703262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110000"/>
              <a:buFont typeface="Wingdings" panose="05000000000000000000" pitchFamily="2" charset="2"/>
              <a:buChar char="§"/>
              <a:defRPr lang="en-US" sz="1800" kern="1200" spc="0" baseline="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2pPr>
            <a:lvl3pPr marL="519112" indent="-2857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5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3pPr>
            <a:lvl4pPr marL="765175" indent="-1714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5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4pPr>
            <a:lvl5pPr marL="911225" indent="-1714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5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Clr>
                <a:srgbClr val="00B7E6"/>
              </a:buClr>
              <a:buNone/>
              <a:tabLst>
                <a:tab pos="2006600" algn="l"/>
              </a:tabLst>
            </a:pPr>
            <a:r>
              <a:rPr lang="en-US" sz="1400" b="1" spc="100" dirty="0" smtClean="0">
                <a:gradFill>
                  <a:gsLst>
                    <a:gs pos="0">
                      <a:srgbClr val="0072C8"/>
                    </a:gs>
                    <a:gs pos="98000">
                      <a:srgbClr val="0072C8"/>
                    </a:gs>
                  </a:gsLst>
                  <a:lin ang="5400000" scaled="0"/>
                </a:gradFill>
                <a:latin typeface="+mn-lt"/>
                <a:ea typeface="+mj-ea"/>
                <a:cs typeface="Arial" panose="020B0604020202020204" pitchFamily="34" charset="0"/>
              </a:rPr>
              <a:t>Nobody, Ever</a:t>
            </a:r>
          </a:p>
        </p:txBody>
      </p:sp>
    </p:spTree>
    <p:extLst>
      <p:ext uri="{BB962C8B-B14F-4D97-AF65-F5344CB8AC3E}">
        <p14:creationId xmlns:p14="http://schemas.microsoft.com/office/powerpoint/2010/main" val="2763352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ingle Corner Rectangle 9"/>
          <p:cNvSpPr/>
          <p:nvPr/>
        </p:nvSpPr>
        <p:spPr>
          <a:xfrm>
            <a:off x="617896" y="1426759"/>
            <a:ext cx="2588328" cy="1542516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228600" rIns="137160" bIns="2743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Bef>
                <a:spcPct val="0"/>
              </a:spcBef>
              <a:buClr>
                <a:srgbClr val="00B7E6"/>
              </a:buClr>
              <a:buSzPct val="110000"/>
              <a:tabLst>
                <a:tab pos="2006600" algn="l"/>
              </a:tabLst>
            </a:pPr>
            <a:r>
              <a:rPr lang="en-US" sz="1200" b="1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cs typeface="Arial" panose="020B0604020202020204" pitchFamily="34" charset="0"/>
              </a:rPr>
              <a:t>Bryan Tharpe</a:t>
            </a:r>
            <a:endParaRPr lang="en-US" sz="1200" b="1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800" i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+mj-lt"/>
              </a:rPr>
              <a:t>Solution Architect</a:t>
            </a:r>
            <a:endParaRPr lang="en-US" sz="800" i="1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Contact us</a:t>
            </a:r>
            <a:endParaRPr lang="en-US" dirty="0"/>
          </a:p>
        </p:txBody>
      </p:sp>
      <p:sp>
        <p:nvSpPr>
          <p:cNvPr id="16" name="Round Single Corner Rectangle 15"/>
          <p:cNvSpPr/>
          <p:nvPr/>
        </p:nvSpPr>
        <p:spPr>
          <a:xfrm>
            <a:off x="3279199" y="1426759"/>
            <a:ext cx="2588328" cy="1542516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228600" rIns="137160" bIns="2743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Bef>
                <a:spcPct val="0"/>
              </a:spcBef>
              <a:buClr>
                <a:srgbClr val="00B7E6"/>
              </a:buClr>
              <a:buSzPct val="110000"/>
              <a:tabLst>
                <a:tab pos="2006600" algn="l"/>
              </a:tabLst>
            </a:pPr>
            <a:r>
              <a:rPr lang="en-US" sz="1200" b="1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cs typeface="Arial" panose="020B0604020202020204" pitchFamily="34" charset="0"/>
              </a:rPr>
              <a:t>Jordan Wester</a:t>
            </a:r>
            <a:endParaRPr lang="en-US" sz="1200" b="1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800" i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+mj-lt"/>
              </a:rPr>
              <a:t>Solution Architect</a:t>
            </a:r>
            <a:endParaRPr lang="en-US" sz="9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  <a:latin typeface="+mj-lt"/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617896" y="2196661"/>
            <a:ext cx="2588328" cy="762103"/>
          </a:xfrm>
          <a:prstGeom prst="round1Rect">
            <a:avLst>
              <a:gd name="adj" fmla="val 0"/>
            </a:avLst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0" rIns="13716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e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10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bryant@slalom.com</a:t>
            </a:r>
            <a:endParaRPr lang="en-US" sz="10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</a:endParaRPr>
          </a:p>
        </p:txBody>
      </p:sp>
      <p:sp>
        <p:nvSpPr>
          <p:cNvPr id="12" name="Round Single Corner Rectangle 11"/>
          <p:cNvSpPr/>
          <p:nvPr/>
        </p:nvSpPr>
        <p:spPr>
          <a:xfrm>
            <a:off x="3279199" y="2196661"/>
            <a:ext cx="2588328" cy="762103"/>
          </a:xfrm>
          <a:prstGeom prst="round1Rect">
            <a:avLst>
              <a:gd name="adj" fmla="val 0"/>
            </a:avLst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0" rIns="13716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e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10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jordanw@slalom.com</a:t>
            </a:r>
            <a:endParaRPr lang="en-US" sz="10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</a:endParaRPr>
          </a:p>
        </p:txBody>
      </p:sp>
      <p:sp>
        <p:nvSpPr>
          <p:cNvPr id="13" name="Round Single Corner Rectangle 12"/>
          <p:cNvSpPr/>
          <p:nvPr/>
        </p:nvSpPr>
        <p:spPr>
          <a:xfrm>
            <a:off x="5940501" y="2196661"/>
            <a:ext cx="2588328" cy="762103"/>
          </a:xfrm>
          <a:prstGeom prst="round1Rect">
            <a:avLst>
              <a:gd name="adj" fmla="val 0"/>
            </a:avLst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0" rIns="13716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9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c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800" spc="5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t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 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f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 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e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10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xxxxxxxx@slalom.com</a:t>
            </a:r>
            <a:endParaRPr lang="en-US" sz="10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</a:endParaRPr>
          </a:p>
        </p:txBody>
      </p:sp>
      <p:sp>
        <p:nvSpPr>
          <p:cNvPr id="14" name="Round Single Corner Rectangle 13"/>
          <p:cNvSpPr/>
          <p:nvPr/>
        </p:nvSpPr>
        <p:spPr>
          <a:xfrm>
            <a:off x="617896" y="3802882"/>
            <a:ext cx="2588328" cy="762103"/>
          </a:xfrm>
          <a:prstGeom prst="round1Rect">
            <a:avLst>
              <a:gd name="adj" fmla="val 0"/>
            </a:avLst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0" rIns="13716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9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c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800" spc="5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t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 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f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 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e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10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xxxxxxxx@slalom.com</a:t>
            </a:r>
            <a:endParaRPr lang="en-US" sz="10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</a:endParaRPr>
          </a:p>
        </p:txBody>
      </p:sp>
      <p:sp>
        <p:nvSpPr>
          <p:cNvPr id="15" name="Round Single Corner Rectangle 14"/>
          <p:cNvSpPr/>
          <p:nvPr/>
        </p:nvSpPr>
        <p:spPr>
          <a:xfrm>
            <a:off x="3279199" y="3802882"/>
            <a:ext cx="2588328" cy="762103"/>
          </a:xfrm>
          <a:prstGeom prst="round1Rect">
            <a:avLst>
              <a:gd name="adj" fmla="val 0"/>
            </a:avLst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0" rIns="13716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9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c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800" spc="5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t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 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f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 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e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10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xxxxxxxx@slalom.com</a:t>
            </a:r>
            <a:endParaRPr lang="en-US" sz="10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</a:endParaRPr>
          </a:p>
        </p:txBody>
      </p:sp>
      <p:sp>
        <p:nvSpPr>
          <p:cNvPr id="17" name="Round Single Corner Rectangle 16"/>
          <p:cNvSpPr/>
          <p:nvPr/>
        </p:nvSpPr>
        <p:spPr>
          <a:xfrm>
            <a:off x="5940501" y="3802882"/>
            <a:ext cx="2588328" cy="762103"/>
          </a:xfrm>
          <a:prstGeom prst="round1Rect">
            <a:avLst>
              <a:gd name="adj" fmla="val 0"/>
            </a:avLst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0" rIns="13716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9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c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800" spc="5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t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 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f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 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e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10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xxxxxxxx@slalom.com</a:t>
            </a:r>
            <a:endParaRPr lang="en-US" sz="10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03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 smtClean="0"/>
              <a:t>AngularJS Basics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Bryan Tharpe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16982"/>
          </a:xfrm>
        </p:spPr>
        <p:txBody>
          <a:bodyPr/>
          <a:lstStyle/>
          <a:p>
            <a:r>
              <a:rPr lang="en-US" dirty="0" smtClean="0"/>
              <a:t>Solution Architect, </a:t>
            </a:r>
            <a:r>
              <a:rPr lang="en-US" dirty="0"/>
              <a:t>Slalom </a:t>
            </a:r>
          </a:p>
        </p:txBody>
      </p:sp>
    </p:spTree>
    <p:extLst>
      <p:ext uri="{BB962C8B-B14F-4D97-AF65-F5344CB8AC3E}">
        <p14:creationId xmlns:p14="http://schemas.microsoft.com/office/powerpoint/2010/main" val="162298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440394"/>
          </a:xfrm>
        </p:spPr>
        <p:txBody>
          <a:bodyPr/>
          <a:lstStyle/>
          <a:p>
            <a:r>
              <a:rPr lang="en-US" dirty="0" smtClean="0"/>
              <a:t>MVC SPA Framework</a:t>
            </a:r>
          </a:p>
          <a:p>
            <a:r>
              <a:rPr lang="en-US" dirty="0" smtClean="0"/>
              <a:t>Created in 2009</a:t>
            </a:r>
          </a:p>
          <a:p>
            <a:r>
              <a:rPr lang="en-US" dirty="0" smtClean="0"/>
              <a:t>Declarative </a:t>
            </a:r>
            <a:r>
              <a:rPr lang="en-US" dirty="0" smtClean="0"/>
              <a:t>Markup</a:t>
            </a:r>
            <a:endParaRPr lang="en-US" dirty="0" smtClean="0"/>
          </a:p>
          <a:p>
            <a:r>
              <a:rPr lang="en-US" dirty="0" smtClean="0"/>
              <a:t>Promotes Testability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50" y="957327"/>
            <a:ext cx="7018704" cy="387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 smtClean="0"/>
              <a:t>Angular –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440394"/>
          </a:xfrm>
        </p:spPr>
        <p:txBody>
          <a:bodyPr/>
          <a:lstStyle/>
          <a:p>
            <a:r>
              <a:rPr lang="en-US" dirty="0" smtClean="0"/>
              <a:t>Basically everything ends up in a module</a:t>
            </a:r>
          </a:p>
          <a:p>
            <a:r>
              <a:rPr lang="en-US" dirty="0" smtClean="0"/>
              <a:t>Modules are registered during runtime, order doesn’t matter</a:t>
            </a:r>
          </a:p>
          <a:p>
            <a:r>
              <a:rPr lang="en-US" dirty="0" smtClean="0"/>
              <a:t>Uses Dependency Injection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525" y="2770911"/>
            <a:ext cx="8033039" cy="734291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pPr algn="ctr"/>
            <a:r>
              <a:rPr lang="en-US" dirty="0" err="1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angular.module</a:t>
            </a:r>
            <a:r>
              <a:rPr lang="en-US" dirty="0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(‘</a:t>
            </a:r>
            <a:r>
              <a:rPr lang="en-US" dirty="0" err="1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myApp</a:t>
            </a:r>
            <a:r>
              <a:rPr lang="en-US" dirty="0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’, [‘</a:t>
            </a:r>
            <a:r>
              <a:rPr lang="en-US" dirty="0" err="1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ngResource</a:t>
            </a:r>
            <a:r>
              <a:rPr lang="en-US" dirty="0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’, ‘</a:t>
            </a:r>
            <a:r>
              <a:rPr lang="en-US" dirty="0" err="1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ui.router</a:t>
            </a:r>
            <a:r>
              <a:rPr lang="en-US" dirty="0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’]);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90524" y="3865794"/>
            <a:ext cx="8033039" cy="734291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pPr algn="ctr"/>
            <a:r>
              <a:rPr lang="en-US" dirty="0" err="1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angular.module</a:t>
            </a:r>
            <a:r>
              <a:rPr lang="en-US" dirty="0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(‘</a:t>
            </a:r>
            <a:r>
              <a:rPr lang="en-US" dirty="0" err="1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myApp</a:t>
            </a:r>
            <a:r>
              <a:rPr lang="en-US" dirty="0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’).controller(‘’…</a:t>
            </a:r>
            <a:endParaRPr lang="en-US" dirty="0" smtClean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3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827919"/>
          </a:xfrm>
        </p:spPr>
        <p:txBody>
          <a:bodyPr/>
          <a:lstStyle/>
          <a:p>
            <a:pPr lvl="1"/>
            <a:r>
              <a:rPr lang="en-US" dirty="0" err="1" smtClean="0"/>
              <a:t>Angular’s</a:t>
            </a:r>
            <a:r>
              <a:rPr lang="en-US" dirty="0" smtClean="0"/>
              <a:t> provided routing option</a:t>
            </a:r>
          </a:p>
          <a:p>
            <a:pPr lvl="1"/>
            <a:r>
              <a:rPr lang="en-US" dirty="0" smtClean="0"/>
              <a:t>Was made more pluggable to allow replacement</a:t>
            </a:r>
          </a:p>
          <a:p>
            <a:pPr lvl="1"/>
            <a:r>
              <a:rPr lang="en-US" dirty="0" smtClean="0"/>
              <a:t>Routes based on </a:t>
            </a:r>
            <a:r>
              <a:rPr lang="en-US" dirty="0" err="1" smtClean="0"/>
              <a:t>url</a:t>
            </a:r>
            <a:r>
              <a:rPr lang="en-US" dirty="0" smtClean="0"/>
              <a:t> paths, simple to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ngRoute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525" y="2269475"/>
            <a:ext cx="8033039" cy="2478795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routeProvider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      when('/</a:t>
            </a:r>
            <a:r>
              <a:rPr lang="en-US" dirty="0" err="1">
                <a:solidFill>
                  <a:schemeClr val="bg1"/>
                </a:solidFill>
              </a:rPr>
              <a:t>importantRoute</a:t>
            </a:r>
            <a:r>
              <a:rPr lang="en-US" dirty="0">
                <a:solidFill>
                  <a:schemeClr val="bg1"/>
                </a:solidFill>
              </a:rPr>
              <a:t>',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bg1"/>
                </a:solidFill>
              </a:rPr>
              <a:t>: '</a:t>
            </a:r>
            <a:r>
              <a:rPr lang="en-US" dirty="0" err="1">
                <a:solidFill>
                  <a:schemeClr val="bg1"/>
                </a:solidFill>
              </a:rPr>
              <a:t>importantRoute</a:t>
            </a:r>
            <a:r>
              <a:rPr lang="en-US" dirty="0">
                <a:solidFill>
                  <a:schemeClr val="bg1"/>
                </a:solidFill>
              </a:rPr>
              <a:t>/importantRoute.html',</a:t>
            </a:r>
          </a:p>
          <a:p>
            <a:r>
              <a:rPr lang="en-US" dirty="0">
                <a:solidFill>
                  <a:schemeClr val="bg1"/>
                </a:solidFill>
              </a:rPr>
              <a:t>        controller: '</a:t>
            </a:r>
            <a:r>
              <a:rPr lang="en-US" dirty="0" err="1">
                <a:solidFill>
                  <a:schemeClr val="bg1"/>
                </a:solidFill>
              </a:rPr>
              <a:t>ImportantRouteController</a:t>
            </a:r>
            <a:r>
              <a:rPr lang="en-US" dirty="0">
                <a:solidFill>
                  <a:schemeClr val="bg1"/>
                </a:solidFill>
              </a:rPr>
              <a:t>'</a:t>
            </a:r>
          </a:p>
          <a:p>
            <a:r>
              <a:rPr lang="en-US" dirty="0">
                <a:solidFill>
                  <a:schemeClr val="bg1"/>
                </a:solidFill>
              </a:rPr>
              <a:t>      }).</a:t>
            </a:r>
          </a:p>
          <a:p>
            <a:r>
              <a:rPr lang="en-US" dirty="0">
                <a:solidFill>
                  <a:schemeClr val="bg1"/>
                </a:solidFill>
              </a:rPr>
              <a:t>      otherwise({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redirectTo</a:t>
            </a:r>
            <a:r>
              <a:rPr lang="en-US" dirty="0">
                <a:solidFill>
                  <a:schemeClr val="bg1"/>
                </a:solidFill>
              </a:rPr>
              <a:t>: '/</a:t>
            </a:r>
            <a:r>
              <a:rPr lang="en-US" dirty="0" err="1">
                <a:solidFill>
                  <a:schemeClr val="bg1"/>
                </a:solidFill>
              </a:rPr>
              <a:t>notFound</a:t>
            </a:r>
            <a:r>
              <a:rPr lang="en-US" dirty="0">
                <a:solidFill>
                  <a:schemeClr val="bg1"/>
                </a:solidFill>
              </a:rPr>
              <a:t>'</a:t>
            </a:r>
          </a:p>
          <a:p>
            <a:r>
              <a:rPr lang="en-US" dirty="0">
                <a:solidFill>
                  <a:schemeClr val="bg1"/>
                </a:solidFill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24282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369606"/>
          </a:xfrm>
        </p:spPr>
        <p:txBody>
          <a:bodyPr/>
          <a:lstStyle/>
          <a:p>
            <a:pPr lvl="1"/>
            <a:r>
              <a:rPr lang="en-US" dirty="0" smtClean="0"/>
              <a:t>Community based improvement on the </a:t>
            </a:r>
            <a:r>
              <a:rPr lang="en-US" dirty="0" err="1" smtClean="0"/>
              <a:t>ngRoute</a:t>
            </a:r>
            <a:r>
              <a:rPr lang="en-US" dirty="0" smtClean="0"/>
              <a:t> option</a:t>
            </a:r>
          </a:p>
          <a:p>
            <a:pPr lvl="1"/>
            <a:r>
              <a:rPr lang="en-US" dirty="0" smtClean="0"/>
              <a:t>Part of the Angular UI package</a:t>
            </a:r>
          </a:p>
          <a:p>
            <a:pPr lvl="1"/>
            <a:r>
              <a:rPr lang="en-US" dirty="0" smtClean="0"/>
              <a:t>Configuration of paths based on states.</a:t>
            </a:r>
          </a:p>
          <a:p>
            <a:pPr lvl="1"/>
            <a:r>
              <a:rPr lang="en-US" dirty="0" smtClean="0"/>
              <a:t>Nested Views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UI-Router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525" y="2522866"/>
            <a:ext cx="8033039" cy="2478795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r>
              <a:rPr lang="en-US" dirty="0">
                <a:solidFill>
                  <a:schemeClr val="bg1"/>
                </a:solidFill>
              </a:rPr>
              <a:t> $</a:t>
            </a:r>
            <a:r>
              <a:rPr lang="en-US" dirty="0" err="1">
                <a:solidFill>
                  <a:schemeClr val="bg1"/>
                </a:solidFill>
              </a:rPr>
              <a:t>stateProvider.state</a:t>
            </a:r>
            <a:r>
              <a:rPr lang="en-US" dirty="0">
                <a:solidFill>
                  <a:schemeClr val="bg1"/>
                </a:solidFill>
              </a:rPr>
              <a:t>({</a:t>
            </a:r>
          </a:p>
          <a:p>
            <a:r>
              <a:rPr lang="en-US" dirty="0">
                <a:solidFill>
                  <a:schemeClr val="bg1"/>
                </a:solidFill>
              </a:rPr>
              <a:t>      name: '</a:t>
            </a:r>
            <a:r>
              <a:rPr lang="en-US" dirty="0" err="1">
                <a:solidFill>
                  <a:schemeClr val="bg1"/>
                </a:solidFill>
              </a:rPr>
              <a:t>importantRoute</a:t>
            </a:r>
            <a:r>
              <a:rPr lang="en-US" dirty="0">
                <a:solidFill>
                  <a:schemeClr val="bg1"/>
                </a:solidFill>
              </a:rPr>
              <a:t>',</a:t>
            </a:r>
          </a:p>
          <a:p>
            <a:r>
              <a:rPr lang="en-US" dirty="0">
                <a:solidFill>
                  <a:schemeClr val="bg1"/>
                </a:solidFill>
              </a:rPr>
              <a:t>      url: '</a:t>
            </a:r>
            <a:r>
              <a:rPr lang="en-US" dirty="0" err="1">
                <a:solidFill>
                  <a:schemeClr val="bg1"/>
                </a:solidFill>
              </a:rPr>
              <a:t>importantRoute</a:t>
            </a:r>
            <a:r>
              <a:rPr lang="en-US" dirty="0">
                <a:solidFill>
                  <a:schemeClr val="bg1"/>
                </a:solidFill>
              </a:rPr>
              <a:t>',</a:t>
            </a:r>
          </a:p>
          <a:p>
            <a:r>
              <a:rPr lang="en-US" dirty="0">
                <a:solidFill>
                  <a:schemeClr val="bg1"/>
                </a:solidFill>
              </a:rPr>
              <a:t>      controller: '</a:t>
            </a:r>
            <a:r>
              <a:rPr lang="en-US" dirty="0" err="1">
                <a:solidFill>
                  <a:schemeClr val="bg1"/>
                </a:solidFill>
              </a:rPr>
              <a:t>ImportantRouteController</a:t>
            </a:r>
            <a:r>
              <a:rPr lang="en-US" dirty="0">
                <a:solidFill>
                  <a:schemeClr val="bg1"/>
                </a:solidFill>
              </a:rPr>
              <a:t>',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bg1"/>
                </a:solidFill>
              </a:rPr>
              <a:t>: '</a:t>
            </a:r>
            <a:r>
              <a:rPr lang="en-US" dirty="0" err="1">
                <a:solidFill>
                  <a:schemeClr val="bg1"/>
                </a:solidFill>
              </a:rPr>
              <a:t>importantRoute</a:t>
            </a:r>
            <a:r>
              <a:rPr lang="en-US" dirty="0">
                <a:solidFill>
                  <a:schemeClr val="bg1"/>
                </a:solidFill>
              </a:rPr>
              <a:t>/importantRoute.html'</a:t>
            </a:r>
          </a:p>
          <a:p>
            <a:r>
              <a:rPr lang="en-US" dirty="0">
                <a:solidFill>
                  <a:schemeClr val="bg1"/>
                </a:solidFill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42027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2191369"/>
          </a:xfrm>
        </p:spPr>
        <p:txBody>
          <a:bodyPr/>
          <a:lstStyle/>
          <a:p>
            <a:r>
              <a:rPr lang="en-US" dirty="0"/>
              <a:t>Just like controllers in any other MVC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Interface between views and services</a:t>
            </a:r>
          </a:p>
          <a:p>
            <a:r>
              <a:rPr lang="en-US" dirty="0" smtClean="0"/>
              <a:t>Connected to views through ng-controller or in your </a:t>
            </a:r>
            <a:r>
              <a:rPr lang="en-US" dirty="0" err="1" smtClean="0"/>
              <a:t>routeProvider</a:t>
            </a:r>
            <a:endParaRPr lang="en-US" dirty="0" smtClean="0"/>
          </a:p>
          <a:p>
            <a:r>
              <a:rPr lang="en-US" dirty="0" smtClean="0"/>
              <a:t>Expose data on the $scope object</a:t>
            </a:r>
          </a:p>
          <a:p>
            <a:r>
              <a:rPr lang="en-US" dirty="0" smtClean="0"/>
              <a:t>Keep them skinny!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0525" y="3161840"/>
            <a:ext cx="8033039" cy="1795749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myApp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angular.module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myApp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',[]);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myApp.controller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GreetingController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['$scope', function($scope) 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scope.greeting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!';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1838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lom_Generic_2015_v1">
  <a:themeElements>
    <a:clrScheme name="Slalom LYF 2015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3A5072"/>
      </a:accent1>
      <a:accent2>
        <a:srgbClr val="0072C8"/>
      </a:accent2>
      <a:accent3>
        <a:srgbClr val="F1663A"/>
      </a:accent3>
      <a:accent4>
        <a:srgbClr val="C3B841"/>
      </a:accent4>
      <a:accent5>
        <a:srgbClr val="60ACB2"/>
      </a:accent5>
      <a:accent6>
        <a:srgbClr val="BA4480"/>
      </a:accent6>
      <a:hlink>
        <a:srgbClr val="0072C8"/>
      </a:hlink>
      <a:folHlink>
        <a:srgbClr val="F166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8"/>
        </a:solidFill>
        <a:ln>
          <a:noFill/>
        </a:ln>
      </a:spPr>
      <a:bodyPr lIns="0" tIns="0" rIns="0" bIns="137160" rtlCol="0" anchor="ctr" anchorCtr="0"/>
      <a:lstStyle>
        <a:defPPr algn="ctr">
          <a:defRPr sz="2400" dirty="0" smtClean="0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ea typeface="Segoe UI Black" panose="020B0A02040204020203" pitchFamily="34" charset="0"/>
            <a:cs typeface="Segoe UI Black" panose="020B0A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-Generic-2015-Template_1" id="{66BD3F90-58E5-49A1-9BE9-9379AFC78FDB}" vid="{78E94516-7148-4787-A049-E4997F3463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36775483C978499D9195B260C24C73" ma:contentTypeVersion="0" ma:contentTypeDescription="Create a new document." ma:contentTypeScope="" ma:versionID="d4be1c598de8bc3e18f249f3da199b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0BA9E4-2DAA-49B9-9D9A-1DC7F9CCA4D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511AA7-8D46-42C1-969B-5E843ADBDC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18D887-26B3-4A1A-91E2-2C237715BC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Slalom-Generic-2015-Template</Template>
  <TotalTime>2854</TotalTime>
  <Words>847</Words>
  <Application>Microsoft Office PowerPoint</Application>
  <PresentationFormat>On-screen Show (16:9)</PresentationFormat>
  <Paragraphs>208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Georgia</vt:lpstr>
      <vt:lpstr>Segoe UI</vt:lpstr>
      <vt:lpstr>Segoe UI Black</vt:lpstr>
      <vt:lpstr>Times New Roman</vt:lpstr>
      <vt:lpstr>Wingdings</vt:lpstr>
      <vt:lpstr>Slalom_Generic_2015_v1</vt:lpstr>
      <vt:lpstr>AngularJS Zero’ish to Lessons Learned</vt:lpstr>
      <vt:lpstr>AngularJS Basics</vt:lpstr>
      <vt:lpstr>What is AngularJS?</vt:lpstr>
      <vt:lpstr>Why do we care?</vt:lpstr>
      <vt:lpstr>Angular – Components</vt:lpstr>
      <vt:lpstr>Modules</vt:lpstr>
      <vt:lpstr>ngRoute</vt:lpstr>
      <vt:lpstr>UI-Router</vt:lpstr>
      <vt:lpstr>Controllers</vt:lpstr>
      <vt:lpstr>Views/Templates</vt:lpstr>
      <vt:lpstr>Filters</vt:lpstr>
      <vt:lpstr>Services and Factories</vt:lpstr>
      <vt:lpstr>Directives</vt:lpstr>
      <vt:lpstr>PowerPoint Presentation</vt:lpstr>
      <vt:lpstr>Contact us</vt:lpstr>
      <vt:lpstr>PowerPoint Presentation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Zero to Lessons Learned</dc:title>
  <dc:creator>Bryan Tharpe</dc:creator>
  <cp:lastModifiedBy>Bryan Tharpe</cp:lastModifiedBy>
  <cp:revision>67</cp:revision>
  <cp:lastPrinted>2015-01-23T18:14:57Z</cp:lastPrinted>
  <dcterms:created xsi:type="dcterms:W3CDTF">2015-02-16T23:45:37Z</dcterms:created>
  <dcterms:modified xsi:type="dcterms:W3CDTF">2015-03-06T17:06:25Z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0x010100E736775483C978499D9195B260C24C73</vt:lpwstr>
  </property>
</Properties>
</file>