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21"/>
  </p:notesMasterIdLst>
  <p:handoutMasterIdLst>
    <p:handoutMasterId r:id="rId22"/>
  </p:handoutMasterIdLst>
  <p:sldIdLst>
    <p:sldId id="594" r:id="rId5"/>
    <p:sldId id="602" r:id="rId6"/>
    <p:sldId id="603" r:id="rId7"/>
    <p:sldId id="620" r:id="rId8"/>
    <p:sldId id="621" r:id="rId9"/>
    <p:sldId id="618" r:id="rId10"/>
    <p:sldId id="622" r:id="rId11"/>
    <p:sldId id="610" r:id="rId12"/>
    <p:sldId id="615" r:id="rId13"/>
    <p:sldId id="612" r:id="rId14"/>
    <p:sldId id="614" r:id="rId15"/>
    <p:sldId id="619" r:id="rId16"/>
    <p:sldId id="617" r:id="rId17"/>
    <p:sldId id="609" r:id="rId18"/>
    <p:sldId id="606" r:id="rId19"/>
    <p:sldId id="607" r:id="rId20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6" autoAdjust="0"/>
    <p:restoredTop sz="56749" autoAdjust="0"/>
  </p:normalViewPr>
  <p:slideViewPr>
    <p:cSldViewPr snapToGrid="0" snapToObjects="1">
      <p:cViewPr varScale="1">
        <p:scale>
          <a:sx n="99" d="100"/>
          <a:sy n="99" d="100"/>
        </p:scale>
        <p:origin x="1752" y="8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are generally used via the </a:t>
            </a:r>
            <a:r>
              <a:rPr lang="en-US" smtClean="0"/>
              <a:t>new keyword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Factories come in instantiated and are shared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are </a:t>
            </a:r>
            <a:r>
              <a:rPr lang="en-US" dirty="0" err="1" smtClean="0"/>
              <a:t>angulars</a:t>
            </a:r>
            <a:r>
              <a:rPr lang="en-US" dirty="0" smtClean="0"/>
              <a:t> way to extend the html spec,</a:t>
            </a:r>
            <a:r>
              <a:rPr lang="en-US" baseline="0" dirty="0" smtClean="0"/>
              <a:t> </a:t>
            </a:r>
            <a:r>
              <a:rPr lang="en-US" baseline="0" smtClean="0"/>
              <a:t>add attributes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</a:t>
            </a:r>
            <a:r>
              <a:rPr lang="en-US" baseline="0" dirty="0" smtClean="0"/>
              <a:t> of the box directives like</a:t>
            </a:r>
            <a:r>
              <a:rPr lang="en-US" dirty="0" smtClean="0"/>
              <a:t> model, click, controller, class, repeat, view, show, etc</a:t>
            </a:r>
          </a:p>
          <a:p>
            <a:endParaRPr lang="en-US" dirty="0" smtClean="0"/>
          </a:p>
          <a:p>
            <a:r>
              <a:rPr lang="en-US" dirty="0" smtClean="0"/>
              <a:t>If you need to access the </a:t>
            </a:r>
            <a:r>
              <a:rPr lang="en-US" dirty="0" err="1" smtClean="0"/>
              <a:t>dom</a:t>
            </a:r>
            <a:r>
              <a:rPr lang="en-US" dirty="0" smtClean="0"/>
              <a:t> via </a:t>
            </a:r>
            <a:r>
              <a:rPr lang="en-US" dirty="0" err="1" smtClean="0"/>
              <a:t>jquery</a:t>
            </a:r>
            <a:r>
              <a:rPr lang="en-US" dirty="0" smtClean="0"/>
              <a:t> or </a:t>
            </a:r>
            <a:r>
              <a:rPr lang="en-US" dirty="0" err="1" smtClean="0"/>
              <a:t>jqLite</a:t>
            </a:r>
            <a:r>
              <a:rPr lang="en-US" dirty="0" smtClean="0"/>
              <a:t>, this is where it goes</a:t>
            </a:r>
          </a:p>
          <a:p>
            <a:endParaRPr lang="en-US" dirty="0" smtClean="0"/>
          </a:p>
          <a:p>
            <a:r>
              <a:rPr lang="en-US" dirty="0" smtClean="0"/>
              <a:t>includes </a:t>
            </a:r>
            <a:r>
              <a:rPr lang="en-US" dirty="0" err="1" smtClean="0"/>
              <a:t>jqLite</a:t>
            </a:r>
            <a:r>
              <a:rPr lang="en-US" dirty="0" smtClean="0"/>
              <a:t>, if </a:t>
            </a:r>
            <a:r>
              <a:rPr lang="en-US" baseline="0" dirty="0" smtClean="0"/>
              <a:t>need all of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will just run more bloated</a:t>
            </a:r>
          </a:p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Demo will start</a:t>
            </a:r>
            <a:r>
              <a:rPr lang="en-US" b="0" baseline="0" dirty="0" smtClean="0"/>
              <a:t> with what </a:t>
            </a:r>
            <a:r>
              <a:rPr lang="en-US" b="0" baseline="0" smtClean="0"/>
              <a:t>we consider </a:t>
            </a:r>
            <a:r>
              <a:rPr lang="en-US" b="0" baseline="0" dirty="0" smtClean="0"/>
              <a:t>a barebones project for a production application.</a:t>
            </a:r>
            <a:endParaRPr lang="en-US" b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>
                <a:solidFill>
                  <a:prstClr val="black"/>
                </a:solidFill>
              </a:rPr>
              <a:pPr/>
              <a:t>3/5/2015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7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15938" y="900113"/>
            <a:ext cx="7986713" cy="44942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AB73F84-D2D6-4152-A3D8-17A850358932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0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baseline="0" dirty="0" smtClean="0"/>
              <a:t>by </a:t>
            </a:r>
            <a:r>
              <a:rPr lang="en-US" baseline="0" dirty="0" err="1" smtClean="0"/>
              <a:t>Misko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Hevery</a:t>
            </a:r>
            <a:r>
              <a:rPr lang="en-US" baseline="0" dirty="0" smtClean="0"/>
              <a:t> and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Abrons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/>
              <a:t>in 2009 at BRAT Tech LLC</a:t>
            </a:r>
          </a:p>
          <a:p>
            <a:r>
              <a:rPr lang="en-US" baseline="0" dirty="0" smtClean="0"/>
              <a:t>Later left and continued work at Google</a:t>
            </a:r>
          </a:p>
          <a:p>
            <a:endParaRPr lang="en-US" baseline="0" dirty="0" smtClean="0"/>
          </a:p>
          <a:p>
            <a:r>
              <a:rPr lang="en-US" dirty="0" smtClean="0"/>
              <a:t>Angular</a:t>
            </a:r>
            <a:r>
              <a:rPr lang="en-US" baseline="0" dirty="0" smtClean="0"/>
              <a:t> Directives allow you to have declarative markup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Produces much more readable 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Testability - </a:t>
            </a:r>
            <a:r>
              <a:rPr lang="en-US" baseline="0" dirty="0" err="1" smtClean="0"/>
              <a:t>Karama</a:t>
            </a:r>
            <a:r>
              <a:rPr lang="en-US" baseline="0" dirty="0" smtClean="0"/>
              <a:t> and Protractor –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graph says it all</a:t>
            </a:r>
          </a:p>
          <a:p>
            <a:endParaRPr lang="en-US" dirty="0" smtClean="0"/>
          </a:p>
          <a:p>
            <a:r>
              <a:rPr lang="en-US" dirty="0" smtClean="0"/>
              <a:t>Other</a:t>
            </a:r>
            <a:r>
              <a:rPr lang="en-US" baseline="0" dirty="0" smtClean="0"/>
              <a:t> frameworks may be starting to grow, angular far and away the most popular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 to </a:t>
            </a:r>
            <a:r>
              <a:rPr lang="en-US" dirty="0" err="1" smtClean="0"/>
              <a:t>componetize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Modular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keeps the global scope clean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components onto modules a fluent syntax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9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settable in config (like</a:t>
            </a:r>
            <a:r>
              <a:rPr lang="en-US" baseline="0" dirty="0" smtClean="0"/>
              <a:t> all providers are)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Huge Limitation: doesn’t allow for nested views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Nesting views are</a:t>
            </a:r>
            <a:r>
              <a:rPr lang="en-US" baseline="0" dirty="0" smtClean="0"/>
              <a:t> configurable via a .Syntax, </a:t>
            </a:r>
            <a:r>
              <a:rPr lang="en-US" baseline="0" dirty="0" err="1" smtClean="0"/>
              <a:t>importantRoute.partOne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3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like any other framework, the glue between your views and your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Expose anything your view needs on the $scope object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bloat, if its something that can be shared move to Service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Single view -&gt; Single Controller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Prefer to connect controllers to views in the </a:t>
            </a:r>
            <a:r>
              <a:rPr lang="en-US" baseline="0" dirty="0" err="1" smtClean="0"/>
              <a:t>routeProvider</a:t>
            </a:r>
            <a:r>
              <a:rPr lang="en-US" baseline="0" dirty="0" smtClean="0"/>
              <a:t>, looks cleaner.</a:t>
            </a:r>
          </a:p>
          <a:p>
            <a:r>
              <a:rPr lang="en-US" baseline="0" dirty="0" smtClean="0"/>
              <a:t>TODO: Best practice why not to do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Limit what you put on $scope to help the angular digest cycle for dirty checks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$scope is </a:t>
            </a:r>
            <a:r>
              <a:rPr lang="en-US" baseline="0" dirty="0" err="1" smtClean="0"/>
              <a:t>inheritied</a:t>
            </a:r>
            <a:r>
              <a:rPr lang="en-US" baseline="0" dirty="0" smtClean="0"/>
              <a:t>, so what your debugging may have come from something higher up the chain than your controller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8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Ng-model directive – bind input field to a</a:t>
            </a:r>
            <a:r>
              <a:rPr lang="en-US" baseline="0" dirty="0" smtClean="0"/>
              <a:t> property on $scope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Ng-click directive – calls a function exposed on $scope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{{ }} binds directly to anything attached to $scope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9028B-9E3C-481D-8F79-63DDE9F2EC79}" type="datetime1">
              <a:rPr lang="en-US" smtClean="0"/>
              <a:t>3/5/2015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5EC67E-402D-4FA6-937E-816E2584289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AngularJS</a:t>
            </a:r>
            <a:br>
              <a:rPr lang="en-US" dirty="0" smtClean="0"/>
            </a:br>
            <a:r>
              <a:rPr lang="en-US" dirty="0" smtClean="0"/>
              <a:t>Zero’ish to Lessons Learned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Tharpe &amp; Jordan Wester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16982"/>
          </a:xfrm>
        </p:spPr>
        <p:txBody>
          <a:bodyPr/>
          <a:lstStyle/>
          <a:p>
            <a:r>
              <a:rPr lang="en-US" dirty="0" smtClean="0"/>
              <a:t>Solution Architect(s), Slalom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827919"/>
          </a:xfrm>
        </p:spPr>
        <p:txBody>
          <a:bodyPr/>
          <a:lstStyle/>
          <a:p>
            <a:pPr lvl="1"/>
            <a:r>
              <a:rPr lang="en-US" dirty="0" smtClean="0"/>
              <a:t>Series of angular directives, filters, and form controls </a:t>
            </a:r>
          </a:p>
          <a:p>
            <a:pPr lvl="1"/>
            <a:r>
              <a:rPr lang="en-US" dirty="0" smtClean="0"/>
              <a:t>Outside of directives, bound via {{ }} syntax</a:t>
            </a:r>
          </a:p>
          <a:p>
            <a:pPr lvl="1"/>
            <a:r>
              <a:rPr lang="en-US" dirty="0" smtClean="0"/>
              <a:t>Model for the view comes from $scope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Views/Templates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2071170"/>
            <a:ext cx="8033039" cy="2922557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&lt;h3&gt;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Make a word cloud!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&lt;/h3&gt;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&lt;div class="form-group"&gt;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&lt;label&gt;New Topic&lt;/label&gt;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&lt;input type="text" class="form-control" ng-model="</a:t>
            </a:r>
            <a:r>
              <a:rPr lang="en-US" dirty="0" err="1">
                <a:solidFill>
                  <a:schemeClr val="bg1"/>
                </a:solidFill>
              </a:rPr>
              <a:t>newTopic</a:t>
            </a:r>
            <a:r>
              <a:rPr lang="en-US" dirty="0">
                <a:solidFill>
                  <a:schemeClr val="bg1"/>
                </a:solidFill>
              </a:rPr>
              <a:t>" /&gt;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&lt;/div&gt;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button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" ng-click="</a:t>
            </a:r>
            <a:r>
              <a:rPr lang="en-US" dirty="0" err="1">
                <a:solidFill>
                  <a:schemeClr val="bg1"/>
                </a:solidFill>
              </a:rPr>
              <a:t>addTopic</a:t>
            </a:r>
            <a:r>
              <a:rPr lang="en-US" dirty="0">
                <a:solidFill>
                  <a:schemeClr val="bg1"/>
                </a:solidFill>
              </a:rPr>
              <a:t>()"&gt;Add&lt;/button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&lt;span&gt;{{</a:t>
            </a:r>
            <a:r>
              <a:rPr lang="en-US" dirty="0" err="1" smtClean="0">
                <a:solidFill>
                  <a:schemeClr val="bg1"/>
                </a:solidFill>
              </a:rPr>
              <a:t>newTopic</a:t>
            </a:r>
            <a:r>
              <a:rPr lang="en-US" dirty="0" smtClean="0">
                <a:solidFill>
                  <a:schemeClr val="bg1"/>
                </a:solidFill>
              </a:rPr>
              <a:t>}}&lt;/span&gt;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628412"/>
          </a:xfrm>
        </p:spPr>
        <p:txBody>
          <a:bodyPr/>
          <a:lstStyle/>
          <a:p>
            <a:r>
              <a:rPr lang="en-US" dirty="0" smtClean="0"/>
              <a:t>Usable in views, controllers, and services</a:t>
            </a:r>
          </a:p>
          <a:p>
            <a:r>
              <a:rPr lang="en-US" dirty="0" smtClean="0"/>
              <a:t>Format Text</a:t>
            </a:r>
          </a:p>
          <a:p>
            <a:pPr lvl="1"/>
            <a:r>
              <a:rPr lang="en-US" dirty="0" smtClean="0"/>
              <a:t>Ex) </a:t>
            </a:r>
            <a:r>
              <a:rPr lang="en-US" dirty="0" err="1" smtClean="0"/>
              <a:t>toUpper</a:t>
            </a:r>
            <a:r>
              <a:rPr lang="en-US" dirty="0" smtClean="0"/>
              <a:t>, currency, etc</a:t>
            </a:r>
          </a:p>
          <a:p>
            <a:r>
              <a:rPr lang="en-US" dirty="0" smtClean="0"/>
              <a:t>Filter Arrays</a:t>
            </a:r>
          </a:p>
          <a:p>
            <a:pPr lvl="1"/>
            <a:r>
              <a:rPr lang="en-US" dirty="0" smtClean="0"/>
              <a:t>Ex) paging</a:t>
            </a:r>
          </a:p>
          <a:p>
            <a:r>
              <a:rPr lang="en-US" dirty="0" smtClean="0"/>
              <a:t>Custom Filters</a:t>
            </a:r>
          </a:p>
          <a:p>
            <a:pPr lvl="1"/>
            <a:r>
              <a:rPr lang="en-US" dirty="0" smtClean="0"/>
              <a:t>Ex) Whatever custom formatting/filtering need you may have</a:t>
            </a:r>
          </a:p>
          <a:p>
            <a:r>
              <a:rPr lang="en-US" dirty="0" smtClean="0"/>
              <a:t>Chainable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3944039"/>
            <a:ext cx="8033039" cy="1016637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span ng-repeat="entry in </a:t>
            </a:r>
            <a:r>
              <a:rPr lang="en-US" dirty="0" err="1" smtClean="0">
                <a:solidFill>
                  <a:schemeClr val="bg1"/>
                </a:solidFill>
              </a:rPr>
              <a:t>ctrl.filteredArray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dirty="0" err="1" smtClean="0">
                <a:solidFill>
                  <a:schemeClr val="bg1"/>
                </a:solidFill>
              </a:rPr>
              <a:t>orderBy</a:t>
            </a:r>
            <a:r>
              <a:rPr lang="en-US" dirty="0" smtClean="0">
                <a:solidFill>
                  <a:schemeClr val="bg1"/>
                </a:solidFill>
              </a:rPr>
              <a:t>:’id’"&gt;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{{</a:t>
            </a:r>
            <a:r>
              <a:rPr lang="en-US" dirty="0">
                <a:solidFill>
                  <a:schemeClr val="bg1"/>
                </a:solidFill>
              </a:rPr>
              <a:t>entry.name}}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span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313932"/>
          </a:xfrm>
        </p:spPr>
        <p:txBody>
          <a:bodyPr/>
          <a:lstStyle/>
          <a:p>
            <a:r>
              <a:rPr lang="en-US" dirty="0" smtClean="0"/>
              <a:t>Should make any data calls in a factory </a:t>
            </a:r>
            <a:r>
              <a:rPr lang="en-US" smtClean="0"/>
              <a:t>or </a:t>
            </a:r>
            <a:r>
              <a:rPr lang="en-US" smtClean="0"/>
              <a:t>service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Factories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1757146"/>
            <a:ext cx="8033039" cy="3203532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').service('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wordCloudService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function(</a:t>
            </a: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baseService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topicResource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baseService.createResource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('/topic');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var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getTopics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function()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topicResource.query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().$promise;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return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getTopics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getTopics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};});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827919"/>
          </a:xfrm>
        </p:spPr>
        <p:txBody>
          <a:bodyPr/>
          <a:lstStyle/>
          <a:p>
            <a:pPr lvl="1"/>
            <a:r>
              <a:rPr lang="en-US" dirty="0" smtClean="0"/>
              <a:t>Augments/Replaces existing DOM elements</a:t>
            </a:r>
          </a:p>
          <a:p>
            <a:pPr lvl="1"/>
            <a:r>
              <a:rPr lang="en-US" dirty="0" smtClean="0"/>
              <a:t>Lots of out of the box directives</a:t>
            </a:r>
          </a:p>
          <a:p>
            <a:pPr lvl="1"/>
            <a:r>
              <a:rPr lang="en-US" dirty="0" smtClean="0"/>
              <a:t>Custom directives can be used to encapsulate custom DOM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3139808"/>
            <a:ext cx="8033039" cy="815248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&lt;my-</a:t>
            </a:r>
            <a:r>
              <a:rPr lang="en-US" dirty="0" err="1" smtClean="0">
                <a:solidFill>
                  <a:schemeClr val="bg1"/>
                </a:solidFill>
              </a:rPr>
              <a:t>dir</a:t>
            </a:r>
            <a:r>
              <a:rPr lang="en-US" dirty="0" smtClean="0">
                <a:solidFill>
                  <a:schemeClr val="bg1"/>
                </a:solidFill>
              </a:rPr>
              <a:t>&gt;&lt;/my-</a:t>
            </a:r>
            <a:r>
              <a:rPr lang="en-US" dirty="0" err="1" smtClean="0">
                <a:solidFill>
                  <a:schemeClr val="bg1"/>
                </a:solidFill>
              </a:rPr>
              <a:t>dir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&lt;span my-</a:t>
            </a:r>
            <a:r>
              <a:rPr lang="en-US" dirty="0" err="1" smtClean="0">
                <a:solidFill>
                  <a:schemeClr val="bg1"/>
                </a:solidFill>
              </a:rPr>
              <a:t>dir</a:t>
            </a:r>
            <a:r>
              <a:rPr lang="en-US" dirty="0" smtClean="0">
                <a:solidFill>
                  <a:schemeClr val="bg1"/>
                </a:solidFill>
              </a:rPr>
              <a:t>=“</a:t>
            </a:r>
            <a:r>
              <a:rPr lang="en-US" dirty="0" err="1" smtClean="0">
                <a:solidFill>
                  <a:schemeClr val="bg1"/>
                </a:solidFill>
              </a:rPr>
              <a:t>exp</a:t>
            </a:r>
            <a:r>
              <a:rPr lang="en-US" dirty="0" smtClean="0">
                <a:solidFill>
                  <a:schemeClr val="bg1"/>
                </a:solidFill>
              </a:rPr>
              <a:t>”&gt;&lt;/span&gt;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smtClean="0">
                <a:gradFill>
                  <a:gsLst>
                    <a:gs pos="0">
                      <a:srgbClr val="FFFFFF">
                        <a:lumMod val="65000"/>
                      </a:srgbClr>
                    </a:gs>
                    <a:gs pos="98000">
                      <a:srgbClr val="FFFFFF">
                        <a:lumMod val="65000"/>
                      </a:srgbClr>
                    </a:gs>
                  </a:gsLst>
                  <a:lin ang="5400000" scaled="0"/>
                </a:gradFill>
              </a:rPr>
              <a:pPr/>
              <a:t>14</a:t>
            </a:fld>
            <a:endParaRPr>
              <a:gradFill>
                <a:gsLst>
                  <a:gs pos="0">
                    <a:srgbClr val="FFFFFF">
                      <a:lumMod val="65000"/>
                    </a:srgbClr>
                  </a:gs>
                  <a:gs pos="98000">
                    <a:srgbClr val="FFFFFF">
                      <a:lumMod val="65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452282" y="1325533"/>
            <a:ext cx="6525037" cy="1118255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lang="en-US" sz="20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703262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8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2pPr>
            <a:lvl3pPr marL="519112" indent="-2857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3pPr>
            <a:lvl4pPr marL="76517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4pPr>
            <a:lvl5pPr marL="91122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buClr>
                <a:srgbClr val="13B5EA"/>
              </a:buClr>
              <a:buNone/>
            </a:pPr>
            <a:r>
              <a:rPr lang="en-US" sz="2400" dirty="0" smtClean="0"/>
              <a:t>“Lets look at 50 more slides before getting into some code!”</a:t>
            </a:r>
            <a:endParaRPr lang="en-US" sz="2400" dirty="0">
              <a:gradFill>
                <a:gsLst>
                  <a:gs pos="2929">
                    <a:schemeClr val="tx1"/>
                  </a:gs>
                  <a:gs pos="13000">
                    <a:schemeClr val="tx1"/>
                  </a:gs>
                </a:gsLst>
                <a:lin ang="5400000" scaled="0"/>
              </a:gra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45805" y="2501454"/>
            <a:ext cx="6791325" cy="28623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233363" indent="-2333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lang="en-US" sz="20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1pPr>
            <a:lvl2pPr marL="703262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8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2pPr>
            <a:lvl3pPr marL="519112" indent="-2857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3pPr>
            <a:lvl4pPr marL="76517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4pPr>
            <a:lvl5pPr marL="911225" indent="-1714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5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98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Clr>
                <a:srgbClr val="00B7E6"/>
              </a:buClr>
              <a:buNone/>
              <a:tabLst>
                <a:tab pos="2006600" algn="l"/>
              </a:tabLst>
            </a:pPr>
            <a:r>
              <a:rPr lang="en-US" sz="1400" b="1" spc="100" dirty="0" smtClean="0">
                <a:gradFill>
                  <a:gsLst>
                    <a:gs pos="0">
                      <a:srgbClr val="0072C8"/>
                    </a:gs>
                    <a:gs pos="98000">
                      <a:srgbClr val="0072C8"/>
                    </a:gs>
                  </a:gsLst>
                  <a:lin ang="5400000" scaled="0"/>
                </a:gradFill>
                <a:latin typeface="+mn-lt"/>
                <a:ea typeface="+mj-ea"/>
                <a:cs typeface="Arial" panose="020B0604020202020204" pitchFamily="34" charset="0"/>
              </a:rPr>
              <a:t>Nobody, Ever</a:t>
            </a:r>
          </a:p>
        </p:txBody>
      </p:sp>
    </p:spTree>
    <p:extLst>
      <p:ext uri="{BB962C8B-B14F-4D97-AF65-F5344CB8AC3E}">
        <p14:creationId xmlns:p14="http://schemas.microsoft.com/office/powerpoint/2010/main" val="2763352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ingle Corner Rectangle 9"/>
          <p:cNvSpPr/>
          <p:nvPr/>
        </p:nvSpPr>
        <p:spPr>
          <a:xfrm>
            <a:off x="617896" y="1426759"/>
            <a:ext cx="2588328" cy="1542516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228600" rIns="13716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Bef>
                <a:spcPct val="0"/>
              </a:spcBef>
              <a:buClr>
                <a:srgbClr val="00B7E6"/>
              </a:buClr>
              <a:buSzPct val="110000"/>
              <a:tabLst>
                <a:tab pos="2006600" algn="l"/>
              </a:tabLst>
            </a:pPr>
            <a:r>
              <a:rPr lang="en-US" sz="1200" b="1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cs typeface="Arial" panose="020B0604020202020204" pitchFamily="34" charset="0"/>
              </a:rPr>
              <a:t>Bryan Tharpe</a:t>
            </a:r>
            <a:endParaRPr lang="en-US" sz="1200" b="1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800" i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+mj-lt"/>
              </a:rPr>
              <a:t>Solution Architect</a:t>
            </a:r>
            <a:endParaRPr lang="en-US" sz="800" i="1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16" name="Round Single Corner Rectangle 15"/>
          <p:cNvSpPr/>
          <p:nvPr/>
        </p:nvSpPr>
        <p:spPr>
          <a:xfrm>
            <a:off x="3279199" y="1426759"/>
            <a:ext cx="2588328" cy="1542516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228600" rIns="137160" bIns="2743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Bef>
                <a:spcPct val="0"/>
              </a:spcBef>
              <a:buClr>
                <a:srgbClr val="00B7E6"/>
              </a:buClr>
              <a:buSzPct val="110000"/>
              <a:tabLst>
                <a:tab pos="2006600" algn="l"/>
              </a:tabLst>
            </a:pPr>
            <a:r>
              <a:rPr lang="en-US" sz="1200" b="1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cs typeface="Arial" panose="020B0604020202020204" pitchFamily="34" charset="0"/>
              </a:rPr>
              <a:t>Jordan Wester</a:t>
            </a:r>
            <a:endParaRPr lang="en-US" sz="1200" b="1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800" i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+mj-lt"/>
              </a:rPr>
              <a:t>Solution Architect</a:t>
            </a: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17896" y="2196661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bryant@slalom.com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3279199" y="2196661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jordanw@slalom.com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5940501" y="2196661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4" name="Round Single Corner Rectangle 13"/>
          <p:cNvSpPr/>
          <p:nvPr/>
        </p:nvSpPr>
        <p:spPr>
          <a:xfrm>
            <a:off x="617896" y="3802882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5" name="Round Single Corner Rectangle 14"/>
          <p:cNvSpPr/>
          <p:nvPr/>
        </p:nvSpPr>
        <p:spPr>
          <a:xfrm>
            <a:off x="3279199" y="3802882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5940501" y="3802882"/>
            <a:ext cx="2588328" cy="762103"/>
          </a:xfrm>
          <a:prstGeom prst="round1Rect">
            <a:avLst>
              <a:gd name="adj" fmla="val 0"/>
            </a:avLst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8600" tIns="0" rIns="13716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9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c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800" spc="5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t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f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 XXX-XXX-XXX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700" b="1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e</a:t>
            </a:r>
            <a:r>
              <a:rPr lang="en-US" sz="8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 </a:t>
            </a:r>
            <a:r>
              <a:rPr lang="en-US" sz="1000" spc="50" dirty="0" smtClean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</a:rPr>
              <a:t>xxxxxxxx@slalom.com</a:t>
            </a:r>
            <a:endParaRPr lang="en-US" sz="1000" spc="50" dirty="0">
              <a:gradFill>
                <a:gsLst>
                  <a:gs pos="1000">
                    <a:schemeClr val="bg1"/>
                  </a:gs>
                  <a:gs pos="99000">
                    <a:schemeClr val="bg1"/>
                  </a:gs>
                </a:gsLst>
                <a:lin ang="132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3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AngularJS Basics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Tharpe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16982"/>
          </a:xfrm>
        </p:spPr>
        <p:txBody>
          <a:bodyPr/>
          <a:lstStyle/>
          <a:p>
            <a:r>
              <a:rPr lang="en-US" dirty="0" smtClean="0"/>
              <a:t>Solution Architect, </a:t>
            </a:r>
            <a:r>
              <a:rPr lang="en-US" dirty="0"/>
              <a:t>Slalom </a:t>
            </a:r>
          </a:p>
        </p:txBody>
      </p:sp>
    </p:spTree>
    <p:extLst>
      <p:ext uri="{BB962C8B-B14F-4D97-AF65-F5344CB8AC3E}">
        <p14:creationId xmlns:p14="http://schemas.microsoft.com/office/powerpoint/2010/main" val="16229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440394"/>
          </a:xfrm>
        </p:spPr>
        <p:txBody>
          <a:bodyPr/>
          <a:lstStyle/>
          <a:p>
            <a:r>
              <a:rPr lang="en-US" dirty="0" smtClean="0"/>
              <a:t>MVC SPA Framework</a:t>
            </a:r>
          </a:p>
          <a:p>
            <a:r>
              <a:rPr lang="en-US" dirty="0" smtClean="0"/>
              <a:t>Created in 2009</a:t>
            </a:r>
          </a:p>
          <a:p>
            <a:r>
              <a:rPr lang="en-US" dirty="0" smtClean="0"/>
              <a:t>Declarative </a:t>
            </a:r>
            <a:r>
              <a:rPr lang="en-US" dirty="0" smtClean="0"/>
              <a:t>Markup</a:t>
            </a:r>
            <a:endParaRPr lang="en-US" dirty="0" smtClean="0"/>
          </a:p>
          <a:p>
            <a:r>
              <a:rPr lang="en-US" dirty="0" smtClean="0"/>
              <a:t>Promotes Testability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50" y="957327"/>
            <a:ext cx="7018704" cy="3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 smtClean="0"/>
              <a:t>Angular –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440394"/>
          </a:xfrm>
        </p:spPr>
        <p:txBody>
          <a:bodyPr/>
          <a:lstStyle/>
          <a:p>
            <a:r>
              <a:rPr lang="en-US" dirty="0" smtClean="0"/>
              <a:t>Basically everything ends up in a module</a:t>
            </a:r>
          </a:p>
          <a:p>
            <a:r>
              <a:rPr lang="en-US" dirty="0" smtClean="0"/>
              <a:t>Modules are registered during runtime, order doesn’t matter</a:t>
            </a:r>
          </a:p>
          <a:p>
            <a:r>
              <a:rPr lang="en-US" dirty="0" smtClean="0"/>
              <a:t>Uses Dependency Injection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2770911"/>
            <a:ext cx="8033039" cy="734291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angular.module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(‘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myApp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’, [‘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ngResource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’, 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ui.router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’]);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524" y="3865794"/>
            <a:ext cx="8033039" cy="734291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angular.module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(‘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myApp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’).</a:t>
            </a:r>
            <a:r>
              <a:rPr lang="en-US" dirty="0" err="1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otherAngularComponent</a:t>
            </a:r>
            <a:r>
              <a:rPr lang="en-US" dirty="0" smtClean="0">
                <a:gradFill>
                  <a:gsLst>
                    <a:gs pos="0">
                      <a:schemeClr val="bg1"/>
                    </a:gs>
                    <a:gs pos="98000">
                      <a:schemeClr val="bg1"/>
                    </a:gs>
                  </a:gsLst>
                  <a:lin ang="5400000" scaled="0"/>
                </a:gradFill>
                <a:ea typeface="Segoe UI Black" panose="020B0A02040204020203" pitchFamily="34" charset="0"/>
                <a:cs typeface="Segoe UI Black" panose="020B0A02040204020203" pitchFamily="34" charset="0"/>
              </a:rPr>
              <a:t>(‘’…</a:t>
            </a:r>
          </a:p>
        </p:txBody>
      </p:sp>
    </p:spTree>
    <p:extLst>
      <p:ext uri="{BB962C8B-B14F-4D97-AF65-F5344CB8AC3E}">
        <p14:creationId xmlns:p14="http://schemas.microsoft.com/office/powerpoint/2010/main" val="42083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827919"/>
          </a:xfrm>
        </p:spPr>
        <p:txBody>
          <a:bodyPr/>
          <a:lstStyle/>
          <a:p>
            <a:pPr lvl="1"/>
            <a:r>
              <a:rPr lang="en-US" dirty="0" err="1" smtClean="0"/>
              <a:t>Angular’s</a:t>
            </a:r>
            <a:r>
              <a:rPr lang="en-US" dirty="0" smtClean="0"/>
              <a:t> provided routing option</a:t>
            </a:r>
          </a:p>
          <a:p>
            <a:pPr lvl="1"/>
            <a:r>
              <a:rPr lang="en-US" dirty="0" smtClean="0"/>
              <a:t>Was made more pluggable to allow replacement</a:t>
            </a:r>
          </a:p>
          <a:p>
            <a:pPr lvl="1"/>
            <a:r>
              <a:rPr lang="en-US" dirty="0" smtClean="0"/>
              <a:t>Routes based on </a:t>
            </a:r>
            <a:r>
              <a:rPr lang="en-US" dirty="0" err="1" smtClean="0"/>
              <a:t>url</a:t>
            </a:r>
            <a:r>
              <a:rPr lang="en-US" dirty="0" smtClean="0"/>
              <a:t> paths, simple to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ngRoute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525" y="2269475"/>
            <a:ext cx="8033039" cy="2478795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routeProvider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     when('/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', 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/importantRoute.html',</a:t>
            </a:r>
          </a:p>
          <a:p>
            <a:r>
              <a:rPr lang="en-US" dirty="0">
                <a:solidFill>
                  <a:schemeClr val="bg1"/>
                </a:solidFill>
              </a:rPr>
              <a:t>        controller: '</a:t>
            </a:r>
            <a:r>
              <a:rPr lang="en-US" dirty="0" err="1">
                <a:solidFill>
                  <a:schemeClr val="bg1"/>
                </a:solidFill>
              </a:rPr>
              <a:t>ImportantRouteController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>
                <a:solidFill>
                  <a:schemeClr val="bg1"/>
                </a:solidFill>
              </a:rPr>
              <a:t>      }).</a:t>
            </a:r>
          </a:p>
          <a:p>
            <a:r>
              <a:rPr lang="en-US" dirty="0">
                <a:solidFill>
                  <a:schemeClr val="bg1"/>
                </a:solidFill>
              </a:rPr>
              <a:t>      otherwise({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redirectTo</a:t>
            </a:r>
            <a:r>
              <a:rPr lang="en-US" dirty="0">
                <a:solidFill>
                  <a:schemeClr val="bg1"/>
                </a:solidFill>
              </a:rPr>
              <a:t>: '/</a:t>
            </a:r>
            <a:r>
              <a:rPr lang="en-US" dirty="0" err="1">
                <a:solidFill>
                  <a:schemeClr val="bg1"/>
                </a:solidFill>
              </a:rPr>
              <a:t>notFound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>
                <a:solidFill>
                  <a:schemeClr val="bg1"/>
                </a:solidFill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24282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640449"/>
          </a:xfrm>
        </p:spPr>
        <p:txBody>
          <a:bodyPr/>
          <a:lstStyle/>
          <a:p>
            <a:pPr lvl="1"/>
            <a:r>
              <a:rPr lang="en-US" dirty="0" smtClean="0"/>
              <a:t>Community based improvement on the </a:t>
            </a:r>
            <a:r>
              <a:rPr lang="en-US" dirty="0" err="1" smtClean="0"/>
              <a:t>ngRoute</a:t>
            </a:r>
            <a:r>
              <a:rPr lang="en-US" dirty="0" smtClean="0"/>
              <a:t> option</a:t>
            </a:r>
          </a:p>
          <a:p>
            <a:pPr lvl="1"/>
            <a:r>
              <a:rPr lang="en-US" dirty="0" smtClean="0"/>
              <a:t>Part of the Angular UI package</a:t>
            </a:r>
          </a:p>
          <a:p>
            <a:pPr lvl="1"/>
            <a:r>
              <a:rPr lang="en-US" dirty="0" smtClean="0"/>
              <a:t>Configuration of paths based on states.</a:t>
            </a:r>
          </a:p>
          <a:p>
            <a:pPr lvl="1"/>
            <a:r>
              <a:rPr lang="en-US" dirty="0" smtClean="0"/>
              <a:t>Nested Views</a:t>
            </a:r>
          </a:p>
          <a:p>
            <a:pPr lvl="1"/>
            <a:r>
              <a:rPr lang="en-US" dirty="0" smtClean="0"/>
              <a:t>Link to other views using </a:t>
            </a:r>
            <a:r>
              <a:rPr lang="en-US" dirty="0" err="1" smtClean="0"/>
              <a:t>ui-sref</a:t>
            </a:r>
            <a:r>
              <a:rPr lang="en-US" dirty="0" smtClean="0"/>
              <a:t> directive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UI-Router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0525" y="2522866"/>
            <a:ext cx="8033039" cy="2478795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</a:rPr>
              <a:t> $</a:t>
            </a:r>
            <a:r>
              <a:rPr lang="en-US" dirty="0" err="1">
                <a:solidFill>
                  <a:schemeClr val="bg1"/>
                </a:solidFill>
              </a:rPr>
              <a:t>stateProvider.state</a:t>
            </a:r>
            <a:r>
              <a:rPr lang="en-US" dirty="0">
                <a:solidFill>
                  <a:schemeClr val="bg1"/>
                </a:solidFill>
              </a:rPr>
              <a:t>({</a:t>
            </a:r>
          </a:p>
          <a:p>
            <a:r>
              <a:rPr lang="en-US" dirty="0">
                <a:solidFill>
                  <a:schemeClr val="bg1"/>
                </a:solidFill>
              </a:rPr>
              <a:t>      name: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url: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controller: '</a:t>
            </a:r>
            <a:r>
              <a:rPr lang="en-US" dirty="0" err="1">
                <a:solidFill>
                  <a:schemeClr val="bg1"/>
                </a:solidFill>
              </a:rPr>
              <a:t>ImportantRouteController</a:t>
            </a:r>
            <a:r>
              <a:rPr lang="en-US" dirty="0">
                <a:solidFill>
                  <a:schemeClr val="bg1"/>
                </a:solidFill>
              </a:rPr>
              <a:t>',</a:t>
            </a:r>
          </a:p>
          <a:p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templateUrl</a:t>
            </a:r>
            <a:r>
              <a:rPr lang="en-US" dirty="0">
                <a:solidFill>
                  <a:schemeClr val="bg1"/>
                </a:solidFill>
              </a:rPr>
              <a:t>: '</a:t>
            </a:r>
            <a:r>
              <a:rPr lang="en-US" dirty="0" err="1">
                <a:solidFill>
                  <a:schemeClr val="bg1"/>
                </a:solidFill>
              </a:rPr>
              <a:t>importantRoute</a:t>
            </a:r>
            <a:r>
              <a:rPr lang="en-US" dirty="0">
                <a:solidFill>
                  <a:schemeClr val="bg1"/>
                </a:solidFill>
              </a:rPr>
              <a:t>/importantRoute.html'</a:t>
            </a:r>
          </a:p>
          <a:p>
            <a:r>
              <a:rPr lang="en-US" dirty="0">
                <a:solidFill>
                  <a:schemeClr val="bg1"/>
                </a:solidFill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2027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191369"/>
          </a:xfrm>
        </p:spPr>
        <p:txBody>
          <a:bodyPr/>
          <a:lstStyle/>
          <a:p>
            <a:r>
              <a:rPr lang="en-US" dirty="0"/>
              <a:t>Just like controllers in any other MVC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Interface between views and services</a:t>
            </a:r>
          </a:p>
          <a:p>
            <a:r>
              <a:rPr lang="en-US" dirty="0" smtClean="0"/>
              <a:t>Connected to views through ng-controller or in your </a:t>
            </a:r>
            <a:r>
              <a:rPr lang="en-US" dirty="0" err="1" smtClean="0"/>
              <a:t>routeProvider</a:t>
            </a:r>
            <a:endParaRPr lang="en-US" dirty="0" smtClean="0"/>
          </a:p>
          <a:p>
            <a:r>
              <a:rPr lang="en-US" dirty="0" smtClean="0"/>
              <a:t>Expose data on the $scope object</a:t>
            </a:r>
          </a:p>
          <a:p>
            <a:r>
              <a:rPr lang="en-US" dirty="0" smtClean="0"/>
              <a:t>Keep them skinny!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0525" y="3161840"/>
            <a:ext cx="8033039" cy="1795749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angular.module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',[]);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myApp.controller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GreetingController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['$scope', function($scope) {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scope.greeting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!';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}]);</a:t>
            </a:r>
          </a:p>
        </p:txBody>
      </p:sp>
    </p:spTree>
    <p:extLst>
      <p:ext uri="{BB962C8B-B14F-4D97-AF65-F5344CB8AC3E}">
        <p14:creationId xmlns:p14="http://schemas.microsoft.com/office/powerpoint/2010/main" val="18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lom_Generic_2015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66BD3F90-58E5-49A1-9BE9-9379AFC78FDB}" vid="{78E94516-7148-4787-A049-E4997F3463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BA9E4-2DAA-49B9-9D9A-1DC7F9CCA4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8D887-26B3-4A1A-91E2-2C237715B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Slalom-Generic-2015-Template</Template>
  <TotalTime>1345</TotalTime>
  <Words>855</Words>
  <Application>Microsoft Office PowerPoint</Application>
  <PresentationFormat>On-screen Show (16:9)</PresentationFormat>
  <Paragraphs>208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Georgia</vt:lpstr>
      <vt:lpstr>Segoe UI</vt:lpstr>
      <vt:lpstr>Segoe UI Black</vt:lpstr>
      <vt:lpstr>Times New Roman</vt:lpstr>
      <vt:lpstr>Wingdings</vt:lpstr>
      <vt:lpstr>Slalom_Generic_2015_v1</vt:lpstr>
      <vt:lpstr>AngularJS Zero’ish to Lessons Learned</vt:lpstr>
      <vt:lpstr>AngularJS Basics</vt:lpstr>
      <vt:lpstr>What is AngularJS?</vt:lpstr>
      <vt:lpstr>Why do we care?</vt:lpstr>
      <vt:lpstr>Angular – Components</vt:lpstr>
      <vt:lpstr>Modules</vt:lpstr>
      <vt:lpstr>ngRoute</vt:lpstr>
      <vt:lpstr>UI-Router</vt:lpstr>
      <vt:lpstr>Controllers</vt:lpstr>
      <vt:lpstr>Views/Templates</vt:lpstr>
      <vt:lpstr>Filters</vt:lpstr>
      <vt:lpstr>Services and Factories</vt:lpstr>
      <vt:lpstr>Directives</vt:lpstr>
      <vt:lpstr>PowerPoint Presentation</vt:lpstr>
      <vt:lpstr>Contact us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Zero to Lessons Learned</dc:title>
  <dc:creator>Bryan Tharpe</dc:creator>
  <cp:lastModifiedBy>Bryan Tharpe</cp:lastModifiedBy>
  <cp:revision>63</cp:revision>
  <cp:lastPrinted>2015-01-23T18:14:57Z</cp:lastPrinted>
  <dcterms:created xsi:type="dcterms:W3CDTF">2015-02-16T23:45:37Z</dcterms:created>
  <dcterms:modified xsi:type="dcterms:W3CDTF">2015-03-05T15:57:02Z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