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5143500"/>
  <p:notesSz cx="6858000" cy="9144000"/>
  <p:defaultTextStyle>
    <a:lvl1pPr>
      <a:defRPr>
        <a:solidFill>
          <a:srgbClr val="373737"/>
        </a:solidFill>
        <a:latin typeface="Arial"/>
        <a:ea typeface="Arial"/>
        <a:cs typeface="Arial"/>
        <a:sym typeface="Arial"/>
      </a:defRPr>
    </a:lvl1pPr>
    <a:lvl2pPr indent="457200">
      <a:defRPr>
        <a:solidFill>
          <a:srgbClr val="373737"/>
        </a:solidFill>
        <a:latin typeface="Arial"/>
        <a:ea typeface="Arial"/>
        <a:cs typeface="Arial"/>
        <a:sym typeface="Arial"/>
      </a:defRPr>
    </a:lvl2pPr>
    <a:lvl3pPr indent="914400">
      <a:defRPr>
        <a:solidFill>
          <a:srgbClr val="373737"/>
        </a:solidFill>
        <a:latin typeface="Arial"/>
        <a:ea typeface="Arial"/>
        <a:cs typeface="Arial"/>
        <a:sym typeface="Arial"/>
      </a:defRPr>
    </a:lvl3pPr>
    <a:lvl4pPr indent="1371600">
      <a:defRPr>
        <a:solidFill>
          <a:srgbClr val="373737"/>
        </a:solidFill>
        <a:latin typeface="Arial"/>
        <a:ea typeface="Arial"/>
        <a:cs typeface="Arial"/>
        <a:sym typeface="Arial"/>
      </a:defRPr>
    </a:lvl4pPr>
    <a:lvl5pPr indent="1828800">
      <a:defRPr>
        <a:solidFill>
          <a:srgbClr val="373737"/>
        </a:solidFill>
        <a:latin typeface="Arial"/>
        <a:ea typeface="Arial"/>
        <a:cs typeface="Arial"/>
        <a:sym typeface="Arial"/>
      </a:defRPr>
    </a:lvl5pPr>
    <a:lvl6pPr indent="2286000">
      <a:defRPr>
        <a:solidFill>
          <a:srgbClr val="373737"/>
        </a:solidFill>
        <a:latin typeface="Arial"/>
        <a:ea typeface="Arial"/>
        <a:cs typeface="Arial"/>
        <a:sym typeface="Arial"/>
      </a:defRPr>
    </a:lvl6pPr>
    <a:lvl7pPr indent="2743200">
      <a:defRPr>
        <a:solidFill>
          <a:srgbClr val="373737"/>
        </a:solidFill>
        <a:latin typeface="Arial"/>
        <a:ea typeface="Arial"/>
        <a:cs typeface="Arial"/>
        <a:sym typeface="Arial"/>
      </a:defRPr>
    </a:lvl7pPr>
    <a:lvl8pPr indent="3200400">
      <a:defRPr>
        <a:solidFill>
          <a:srgbClr val="373737"/>
        </a:solidFill>
        <a:latin typeface="Arial"/>
        <a:ea typeface="Arial"/>
        <a:cs typeface="Arial"/>
        <a:sym typeface="Arial"/>
      </a:defRPr>
    </a:lvl8pPr>
    <a:lvl9pPr indent="3657600">
      <a:defRPr>
        <a:solidFill>
          <a:srgbClr val="373737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373737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F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507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507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5072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373737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AD2CD"/>
          </a:solidFill>
        </a:fill>
      </a:tcStyle>
    </a:wholeTbl>
    <a:band2H>
      <a:tcTxStyle b="def" i="def"/>
      <a:tcStyle>
        <a:tcBdr/>
        <a:fill>
          <a:solidFill>
            <a:srgbClr val="FCEA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1663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1663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1663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373737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CDD7"/>
          </a:solidFill>
        </a:fill>
      </a:tcStyle>
    </a:wholeTbl>
    <a:band2H>
      <a:tcTxStyle b="def" i="def"/>
      <a:tcStyle>
        <a:tcBdr/>
        <a:fill>
          <a:solidFill>
            <a:srgbClr val="F3E8E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A448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A448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A448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37373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507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7373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73737"/>
              </a:solidFill>
              <a:prstDash val="solid"/>
              <a:bevel/>
            </a:ln>
          </a:top>
          <a:bottom>
            <a:ln w="25400" cap="flat">
              <a:solidFill>
                <a:srgbClr val="373737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3737"/>
              </a:solidFill>
              <a:prstDash val="solid"/>
              <a:bevel/>
            </a:ln>
          </a:top>
          <a:bottom>
            <a:ln w="25400" cap="flat">
              <a:solidFill>
                <a:srgbClr val="373737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5072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373737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73737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73737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7373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373737"/>
      </a:tcTxStyle>
      <a:tcStyle>
        <a:tcBdr>
          <a:left>
            <a:ln w="12700" cap="flat">
              <a:solidFill>
                <a:srgbClr val="373737"/>
              </a:solidFill>
              <a:prstDash val="solid"/>
              <a:bevel/>
            </a:ln>
          </a:left>
          <a:right>
            <a:ln w="12700" cap="flat">
              <a:solidFill>
                <a:srgbClr val="373737"/>
              </a:solidFill>
              <a:prstDash val="solid"/>
              <a:bevel/>
            </a:ln>
          </a:right>
          <a:top>
            <a:ln w="12700" cap="flat">
              <a:solidFill>
                <a:srgbClr val="373737"/>
              </a:solidFill>
              <a:prstDash val="solid"/>
              <a:bevel/>
            </a:ln>
          </a:top>
          <a:bottom>
            <a:ln w="12700" cap="flat">
              <a:solidFill>
                <a:srgbClr val="373737"/>
              </a:solidFill>
              <a:prstDash val="solid"/>
              <a:bevel/>
            </a:ln>
          </a:bottom>
          <a:insideH>
            <a:ln w="12700" cap="flat">
              <a:solidFill>
                <a:srgbClr val="373737"/>
              </a:solidFill>
              <a:prstDash val="solid"/>
              <a:bevel/>
            </a:ln>
          </a:insideH>
          <a:insideV>
            <a:ln w="12700" cap="flat">
              <a:solidFill>
                <a:srgbClr val="373737"/>
              </a:solidFill>
              <a:prstDash val="solid"/>
              <a:bevel/>
            </a:ln>
          </a:insideV>
        </a:tcBdr>
        <a:fill>
          <a:solidFill>
            <a:srgbClr val="37373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373737"/>
      </a:tcTxStyle>
      <a:tcStyle>
        <a:tcBdr>
          <a:left>
            <a:ln w="12700" cap="flat">
              <a:solidFill>
                <a:srgbClr val="373737"/>
              </a:solidFill>
              <a:prstDash val="solid"/>
              <a:bevel/>
            </a:ln>
          </a:left>
          <a:right>
            <a:ln w="12700" cap="flat">
              <a:solidFill>
                <a:srgbClr val="373737"/>
              </a:solidFill>
              <a:prstDash val="solid"/>
              <a:bevel/>
            </a:ln>
          </a:right>
          <a:top>
            <a:ln w="12700" cap="flat">
              <a:solidFill>
                <a:srgbClr val="373737"/>
              </a:solidFill>
              <a:prstDash val="solid"/>
              <a:bevel/>
            </a:ln>
          </a:top>
          <a:bottom>
            <a:ln w="12700" cap="flat">
              <a:solidFill>
                <a:srgbClr val="373737"/>
              </a:solidFill>
              <a:prstDash val="solid"/>
              <a:bevel/>
            </a:ln>
          </a:bottom>
          <a:insideH>
            <a:ln w="12700" cap="flat">
              <a:solidFill>
                <a:srgbClr val="373737"/>
              </a:solidFill>
              <a:prstDash val="solid"/>
              <a:bevel/>
            </a:ln>
          </a:insideH>
          <a:insideV>
            <a:ln w="12700" cap="flat">
              <a:solidFill>
                <a:srgbClr val="373737"/>
              </a:solidFill>
              <a:prstDash val="solid"/>
              <a:bevel/>
            </a:ln>
          </a:insideV>
        </a:tcBdr>
        <a:fill>
          <a:solidFill>
            <a:srgbClr val="373737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73737"/>
      </a:tcTxStyle>
      <a:tcStyle>
        <a:tcBdr>
          <a:left>
            <a:ln w="12700" cap="flat">
              <a:solidFill>
                <a:srgbClr val="373737"/>
              </a:solidFill>
              <a:prstDash val="solid"/>
              <a:bevel/>
            </a:ln>
          </a:left>
          <a:right>
            <a:ln w="12700" cap="flat">
              <a:solidFill>
                <a:srgbClr val="373737"/>
              </a:solidFill>
              <a:prstDash val="solid"/>
              <a:bevel/>
            </a:ln>
          </a:right>
          <a:top>
            <a:ln w="50800" cap="flat">
              <a:solidFill>
                <a:srgbClr val="373737"/>
              </a:solidFill>
              <a:prstDash val="solid"/>
              <a:bevel/>
            </a:ln>
          </a:top>
          <a:bottom>
            <a:ln w="12700" cap="flat">
              <a:solidFill>
                <a:srgbClr val="373737"/>
              </a:solidFill>
              <a:prstDash val="solid"/>
              <a:bevel/>
            </a:ln>
          </a:bottom>
          <a:insideH>
            <a:ln w="12700" cap="flat">
              <a:solidFill>
                <a:srgbClr val="373737"/>
              </a:solidFill>
              <a:prstDash val="solid"/>
              <a:bevel/>
            </a:ln>
          </a:insideH>
          <a:insideV>
            <a:ln w="12700" cap="flat">
              <a:solidFill>
                <a:srgbClr val="373737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373737"/>
      </a:tcTxStyle>
      <a:tcStyle>
        <a:tcBdr>
          <a:left>
            <a:ln w="12700" cap="flat">
              <a:solidFill>
                <a:srgbClr val="373737"/>
              </a:solidFill>
              <a:prstDash val="solid"/>
              <a:bevel/>
            </a:ln>
          </a:left>
          <a:right>
            <a:ln w="12700" cap="flat">
              <a:solidFill>
                <a:srgbClr val="373737"/>
              </a:solidFill>
              <a:prstDash val="solid"/>
              <a:bevel/>
            </a:ln>
          </a:right>
          <a:top>
            <a:ln w="12700" cap="flat">
              <a:solidFill>
                <a:srgbClr val="373737"/>
              </a:solidFill>
              <a:prstDash val="solid"/>
              <a:bevel/>
            </a:ln>
          </a:top>
          <a:bottom>
            <a:ln w="25400" cap="flat">
              <a:solidFill>
                <a:srgbClr val="373737"/>
              </a:solidFill>
              <a:prstDash val="solid"/>
              <a:bevel/>
            </a:ln>
          </a:bottom>
          <a:insideH>
            <a:ln w="12700" cap="flat">
              <a:solidFill>
                <a:srgbClr val="373737"/>
              </a:solidFill>
              <a:prstDash val="solid"/>
              <a:bevel/>
            </a:ln>
          </a:insideH>
          <a:insideV>
            <a:ln w="12700" cap="flat">
              <a:solidFill>
                <a:srgbClr val="373737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Topics are more gray/subjective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Feel free to ask questions along the way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If we start to run low on time, I may ask that we hold questions until after the presentation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Slides and demo code are available on GitHub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Search page scenario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Shared search object that was passed to each directive and watched for changes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Became very coupled to one another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Directives started to rely on other directives to update data and for the searchObject to always be in a consistent format</a:t>
            </a:r>
            <a:endParaRPr sz="2200"/>
          </a:p>
          <a:p>
            <a:pPr lvl="2" marL="982578" indent="-220578">
              <a:buSzPct val="100000"/>
              <a:buChar char="-"/>
              <a:defRPr sz="1800"/>
            </a:pPr>
            <a:r>
              <a:rPr sz="2200"/>
              <a:t>ex.  Was the search result count that pagination cared about called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More direct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More control over when actions happen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Listeners don’t need to have a reference to the scope object they are listening to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$scope.$emit:  emits an event up the scope tree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$scope.$broadcast:  broadcasts an event down the scope tree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$rootScope.$emit isolates events to the top level of the scope tree and gets rid of the question of what direction the event needs to be thrown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$scope objects live at different levels of the scope tree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No way to know whether to do an $emit or a $broadcast from the controller’s scope if you want to communicate to the rest of the components on the page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2 options: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$broadcast events from $rootScope so all listeners are called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$emit an event from $rootScope to isolate the event to the top of the scope tree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If events are listened for on $rootScope, they must be cleaned up when the controller or directive is destroyed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Either way, encapsulate your strategy in a service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- Switch over to show an eventService in Atom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20578" indent="-220578">
              <a:buSzPct val="100000"/>
              <a:buChar char="-"/>
            </a:lvl1pPr>
          </a:lstStyle>
          <a:p>
            <a:pPr lvl="0">
              <a:defRPr sz="1800"/>
            </a:pPr>
            <a:r>
              <a:rPr sz="2200"/>
              <a:t>Show an example of what a controller looks like after implementing the EventService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Pushed all event names into services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All events related to a particular service were wrapped in an event object (dictionary)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All global events were created on the BaseService</a:t>
            </a:r>
            <a:endParaRPr sz="2200"/>
          </a:p>
          <a:p>
            <a:pPr lvl="2" marL="982578" indent="-220578">
              <a:buSzPct val="100000"/>
              <a:buChar char="-"/>
              <a:defRPr sz="1800"/>
            </a:pPr>
            <a:r>
              <a:rPr sz="2200"/>
              <a:t>ex.  paginationDataChanged, searchResultCountChanged, userContextChanged, etc.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Each service extended the BaseService events and returned the merged object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Namespacing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serviceName + eventName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Search page scenario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Shared search object that was passed to each directive and watched for changes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Became very coupled to one another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Directives started to rely on other directives to update data and for the searchObject to always be in a consistent format</a:t>
            </a:r>
            <a:endParaRPr sz="2200"/>
          </a:p>
          <a:p>
            <a:pPr lvl="2" marL="982578" indent="-220578">
              <a:buSzPct val="100000"/>
              <a:buChar char="-"/>
              <a:defRPr sz="1800"/>
            </a:pPr>
            <a:r>
              <a:rPr sz="2200"/>
              <a:t>ex.  Was the search result count that pagination cared about called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Search page scenario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Shared search object that was passed to each directive and watched for changes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Became very coupled to one another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Directives started to rely on other directives to update data and for the searchObject to always be in a consistent format</a:t>
            </a:r>
            <a:endParaRPr sz="2200"/>
          </a:p>
          <a:p>
            <a:pPr lvl="2" marL="982578" indent="-220578">
              <a:buSzPct val="100000"/>
              <a:buChar char="-"/>
              <a:defRPr sz="1800"/>
            </a:pPr>
            <a:r>
              <a:rPr sz="2200"/>
              <a:t>ex.  Was the search result count that pagination cared about called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What is the difference between RequireJS dependencies and Angular dependencies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What does require do well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Very explicit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Efficient in what scripts/libraries are loaded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Groups scripts into modules and not in the global scope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But Angular already has the concept of modules so is it really needed?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20578" indent="-220578">
              <a:buSzPct val="100000"/>
              <a:buChar char="-"/>
            </a:lvl1pPr>
          </a:lstStyle>
          <a:p>
            <a:pPr lvl="0">
              <a:defRPr sz="1800"/>
            </a:pPr>
            <a:r>
              <a:rPr sz="2200"/>
              <a:t>Set the stage for the other topics by putting the size of the project in perspective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1" name="Shape 3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Alternative approach to lazy loading by concatenating all scripts into 1 or multiple and listing them as static script references in you index.html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Can concat everything into 1 script or concat by module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Make sure you list the module file before the wildcard match of all the other files in the module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DEMO:  Show gruntfile tasks used to concat, minify and generate sourcemaps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DEMO:  Showing watch task keeping the concatenated/minified module scripts up to date while developing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6" name="Shape 3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Walkthrough grunt tasks required for concat/minify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Show controller example of why ngAnnotate is needed before minification </a:t>
            </a:r>
            <a:endParaRPr sz="2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What is ES6?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Why does it effect Angular?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List key changes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Spec has already been finalized so no changes from that side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Future release cadence of ECMAScript will be every 18 months-ish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0" name="Shape 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Go over high level changes ES6 will bring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modules, classes, annotations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Which features are really relevant to Angular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What overlap does ES6 have w/ current versions of Angular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0" name="Shape 3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Go over high level changes ES6 will bring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modules, classes, annotations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Which features are really relevant to Angular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What overlap does ES6 have w/ current versions of Angular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3" name="Shape 3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Heavily tailored to changes coming w/ ES6</a:t>
            </a:r>
            <a:endParaRPr sz="2200"/>
          </a:p>
          <a:p>
            <a:pPr lvl="1" marL="601578" indent="-220578">
              <a:buSzPct val="100000"/>
              <a:buChar char="-"/>
              <a:defRPr sz="1800"/>
            </a:pPr>
            <a:r>
              <a:rPr sz="2200"/>
              <a:t>ex.  Angular modules are no longer needed since ES6 has it’s own concept of modules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Overall, Angular wants to be built on top of web standards, not create their own set of standards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In my mind, they’re really two different frameworks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Angular 1 will still be supported for the foreseeable future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6" name="Shape 3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Traceur, Babel… many other transpires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Possibly makes since if you’re wanting to do a gradual migration to Angular 2.0</a:t>
            </a:r>
            <a:endParaRPr sz="2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- The need for clear and consistent code organization becomes more important as the application grows</a:t>
            </a:r>
            <a:endParaRPr sz="2200"/>
          </a:p>
          <a:p>
            <a:pPr lvl="0">
              <a:defRPr sz="1800"/>
            </a:pPr>
            <a:r>
              <a:rPr sz="2200"/>
              <a:t>- Nobody cares where things live when you have a couple of dozen files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Show an example of what grouping files by type looks like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Show how that breaks down as the number of files gets larger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Show an example of what grouping files by type looks like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Show how that breaks down as the number of files gets larger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Features become blurred because data is relational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Features start to bring in parts of other features who’s data is related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More and more files start to move to the shared folder as feature lines are blurred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Becomes more difficult to track down all files related to a particular feature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20578" indent="-220578">
              <a:buSzPct val="100000"/>
              <a:buChar char="-"/>
              <a:defRPr sz="1800"/>
            </a:pPr>
            <a:r>
              <a:rPr sz="2200"/>
              <a:t>Keep everything related to an entity packaged together, regardless of whether it is used across multiple features</a:t>
            </a:r>
            <a:endParaRPr sz="2200"/>
          </a:p>
          <a:p>
            <a:pPr lvl="0" marL="220578" indent="-220578">
              <a:buSzPct val="100000"/>
              <a:buChar char="-"/>
              <a:defRPr sz="1800"/>
            </a:pPr>
            <a:r>
              <a:rPr sz="2200"/>
              <a:t>Shared folder holds functionality that is truly common and generic to the application</a:t>
            </a:r>
            <a:endParaRPr sz="2200"/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TODO:  Put a module file in each of the folders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- Advantages and disadvantages of both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5_Presentation Cov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463660" y="943532"/>
            <a:ext cx="8183720" cy="217535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85000"/>
              </a:lnSpc>
              <a:defRPr b="1" spc="-50" sz="3400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50" sz="3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81564" y="3240928"/>
            <a:ext cx="5655738" cy="15474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One</a:t>
            </a:r>
            <a:endParaRPr b="1" sz="11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Two</a:t>
            </a:r>
            <a:endParaRPr b="1" sz="11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Three</a:t>
            </a:r>
            <a:endParaRPr b="1" sz="11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Four</a:t>
            </a:r>
            <a:endParaRPr b="1" sz="11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8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5140" y="4700244"/>
            <a:ext cx="804580" cy="209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_Generic Section Divider">
    <p:bg>
      <p:bgPr>
        <a:gradFill flip="none" rotWithShape="1">
          <a:gsLst>
            <a:gs pos="0">
              <a:srgbClr val="006790"/>
            </a:gs>
            <a:gs pos="100000">
              <a:srgbClr val="A2B96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70807" y="0"/>
            <a:ext cx="8183720" cy="138885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85000"/>
              </a:lnSpc>
              <a:defRPr b="1" spc="-50" sz="3400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50" sz="3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76186" y="1510897"/>
            <a:ext cx="5655737" cy="15474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One</a:t>
            </a:r>
            <a:endParaRPr b="1" sz="11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Two</a:t>
            </a:r>
            <a:endParaRPr b="1" sz="11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Three</a:t>
            </a:r>
            <a:endParaRPr b="1" sz="11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Four</a:t>
            </a:r>
            <a:endParaRPr b="1" sz="11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41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5140" y="4700244"/>
            <a:ext cx="804580" cy="209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8_Generic Section Divider">
    <p:bg>
      <p:bgPr>
        <a:gradFill flip="none" rotWithShape="1">
          <a:gsLst>
            <a:gs pos="0">
              <a:srgbClr val="AE6C29"/>
            </a:gs>
            <a:gs pos="100000">
              <a:srgbClr val="E5CC1D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70807" y="0"/>
            <a:ext cx="8183720" cy="138885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85000"/>
              </a:lnSpc>
              <a:defRPr b="1" spc="-50" sz="3400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50" sz="3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76186" y="1510897"/>
            <a:ext cx="5655737" cy="15474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One</a:t>
            </a:r>
            <a:endParaRPr b="1" sz="11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Two</a:t>
            </a:r>
            <a:endParaRPr b="1" sz="11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Three</a:t>
            </a:r>
            <a:endParaRPr b="1" sz="11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Four</a:t>
            </a:r>
            <a:endParaRPr b="1" sz="11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45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5140" y="4700244"/>
            <a:ext cx="804580" cy="209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9_Generic Section Divider">
    <p:bg>
      <p:bgPr>
        <a:gradFill flip="none" rotWithShape="1"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70807" y="0"/>
            <a:ext cx="8183720" cy="138885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85000"/>
              </a:lnSpc>
              <a:defRPr b="1" spc="-50" sz="3400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50" sz="3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76186" y="1510897"/>
            <a:ext cx="5655737" cy="15474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One</a:t>
            </a:r>
            <a:endParaRPr b="1" sz="11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Two</a:t>
            </a:r>
            <a:endParaRPr b="1" sz="11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Three</a:t>
            </a:r>
            <a:endParaRPr b="1" sz="11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Four</a:t>
            </a:r>
            <a:endParaRPr b="1" sz="11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49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5140" y="4700244"/>
            <a:ext cx="804580" cy="209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7_Presentation Cov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5"/>
          <p:cNvGrpSpPr/>
          <p:nvPr/>
        </p:nvGrpSpPr>
        <p:grpSpPr>
          <a:xfrm>
            <a:off x="361950" y="1979112"/>
            <a:ext cx="8420100" cy="3076707"/>
            <a:chOff x="0" y="0"/>
            <a:chExt cx="8420100" cy="3076705"/>
          </a:xfrm>
        </p:grpSpPr>
        <p:grpSp>
          <p:nvGrpSpPr>
            <p:cNvPr id="53" name="Group 53"/>
            <p:cNvGrpSpPr/>
            <p:nvPr/>
          </p:nvGrpSpPr>
          <p:grpSpPr>
            <a:xfrm>
              <a:off x="0" y="2361312"/>
              <a:ext cx="8420100" cy="715394"/>
              <a:chOff x="0" y="0"/>
              <a:chExt cx="8420100" cy="715393"/>
            </a:xfrm>
          </p:grpSpPr>
          <p:sp>
            <p:nvSpPr>
              <p:cNvPr id="51" name="Shape 51"/>
              <p:cNvSpPr/>
              <p:nvPr/>
            </p:nvSpPr>
            <p:spPr>
              <a:xfrm>
                <a:off x="0" y="565485"/>
                <a:ext cx="8420100" cy="149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spAutoFit/>
              </a:bodyPr>
              <a:lstStyle/>
              <a:p>
                <a:pPr lvl="0" algn="ctr" defTabSz="914098">
                  <a:defRPr>
                    <a:solidFill>
                      <a:srgbClr val="000000"/>
                    </a:solidFill>
                  </a:defRPr>
                </a:pPr>
                <a:r>
                  <a:rPr sz="600">
                    <a:solidFill>
                      <a:srgbClr val="FFFFFF"/>
                    </a:solidFill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sz="600">
                    <a:solidFill>
                      <a:srgbClr val="FFFFFF"/>
                    </a:solidFill>
                  </a:rPr>
                </a:br>
                <a:r>
                  <a:rPr sz="600">
                    <a:solidFill>
                      <a:srgbClr val="FFFFFF"/>
                    </a:solidFill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3257743" y="0"/>
                <a:ext cx="1904614" cy="2219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 defTabSz="914362">
                  <a:defRPr b="1" spc="150" sz="16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b="0" spc="0" sz="1800">
                    <a:solidFill>
                      <a:srgbClr val="000000"/>
                    </a:solidFill>
                  </a:defRPr>
                </a:pPr>
                <a:r>
                  <a:rPr b="1" spc="150" sz="1600">
                    <a:solidFill>
                      <a:srgbClr val="FFFFFF"/>
                    </a:solidFill>
                  </a:rPr>
                  <a:t>slalom.com</a:t>
                </a:r>
              </a:p>
            </p:txBody>
          </p:sp>
        </p:grpSp>
        <p:pic>
          <p:nvPicPr>
            <p:cNvPr id="54" name="image3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22982" y="0"/>
              <a:ext cx="3374136" cy="8793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_Brand">
    <p:bg>
      <p:bgPr>
        <a:solidFill>
          <a:srgbClr val="0072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1"/>
          <p:cNvGrpSpPr/>
          <p:nvPr/>
        </p:nvGrpSpPr>
        <p:grpSpPr>
          <a:xfrm>
            <a:off x="361950" y="1979112"/>
            <a:ext cx="8420100" cy="3076707"/>
            <a:chOff x="0" y="0"/>
            <a:chExt cx="8420100" cy="3076705"/>
          </a:xfrm>
        </p:grpSpPr>
        <p:grpSp>
          <p:nvGrpSpPr>
            <p:cNvPr id="59" name="Group 59"/>
            <p:cNvGrpSpPr/>
            <p:nvPr/>
          </p:nvGrpSpPr>
          <p:grpSpPr>
            <a:xfrm>
              <a:off x="0" y="2361312"/>
              <a:ext cx="8420100" cy="715394"/>
              <a:chOff x="0" y="0"/>
              <a:chExt cx="8420100" cy="715393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0" y="565485"/>
                <a:ext cx="8420100" cy="149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spAutoFit/>
              </a:bodyPr>
              <a:lstStyle/>
              <a:p>
                <a:pPr lvl="0" algn="ctr" defTabSz="914098">
                  <a:defRPr>
                    <a:solidFill>
                      <a:srgbClr val="000000"/>
                    </a:solidFill>
                  </a:defRPr>
                </a:pPr>
                <a:r>
                  <a:rPr sz="600">
                    <a:solidFill>
                      <a:srgbClr val="FFFFFF"/>
                    </a:solidFill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sz="600">
                    <a:solidFill>
                      <a:srgbClr val="FFFFFF"/>
                    </a:solidFill>
                  </a:rPr>
                </a:br>
                <a:r>
                  <a:rPr sz="600">
                    <a:solidFill>
                      <a:srgbClr val="FFFFFF"/>
                    </a:solidFill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3257743" y="0"/>
                <a:ext cx="1904614" cy="2219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 defTabSz="914362">
                  <a:defRPr b="1" spc="150" sz="16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b="0" spc="0" sz="1800">
                    <a:solidFill>
                      <a:srgbClr val="000000"/>
                    </a:solidFill>
                  </a:defRPr>
                </a:pPr>
                <a:r>
                  <a:rPr b="1" spc="150" sz="1600">
                    <a:solidFill>
                      <a:srgbClr val="FFFFFF"/>
                    </a:solidFill>
                  </a:rPr>
                  <a:t>slalom.com</a:t>
                </a:r>
              </a:p>
            </p:txBody>
          </p:sp>
        </p:grpSp>
        <p:pic>
          <p:nvPicPr>
            <p:cNvPr id="60" name="image30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22982" y="0"/>
              <a:ext cx="3374136" cy="8793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6"/>
          <p:cNvGrpSpPr/>
          <p:nvPr/>
        </p:nvGrpSpPr>
        <p:grpSpPr>
          <a:xfrm>
            <a:off x="685277" y="1972269"/>
            <a:ext cx="7773446" cy="3083549"/>
            <a:chOff x="0" y="0"/>
            <a:chExt cx="7773444" cy="3083548"/>
          </a:xfrm>
        </p:grpSpPr>
        <p:sp>
          <p:nvSpPr>
            <p:cNvPr id="63" name="Shape 63"/>
            <p:cNvSpPr/>
            <p:nvPr/>
          </p:nvSpPr>
          <p:spPr>
            <a:xfrm>
              <a:off x="-1" y="2933640"/>
              <a:ext cx="7773446" cy="149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lvl="0" algn="ctr" defTabSz="914098">
                <a:defRPr>
                  <a:solidFill>
                    <a:srgbClr val="000000"/>
                  </a:solidFill>
                </a:defRPr>
              </a:pPr>
              <a:r>
                <a:rPr sz="600">
                  <a:solidFill>
                    <a:srgbClr val="0072C8"/>
                  </a:solidFill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sz="600">
                  <a:solidFill>
                    <a:srgbClr val="0072C8"/>
                  </a:solidFill>
                </a:rPr>
              </a:br>
              <a:r>
                <a:rPr sz="600">
                  <a:solidFill>
                    <a:srgbClr val="0072C8"/>
                  </a:solidFill>
                </a:rPr>
                <a:t>SLALOM MAKES NO WARRANTIES, EXPRESS, IMPLIED, OR STATUTORY, AS TO THE INFORMATION IN THIS PRESENTATION.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3007551" y="2267947"/>
              <a:ext cx="1758343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914362">
                <a:defRPr b="1" spc="150" sz="1600">
                  <a:solidFill>
                    <a:srgbClr val="0072C8"/>
                  </a:solidFill>
                </a:defRPr>
              </a:lvl1pPr>
            </a:lstStyle>
            <a:p>
              <a:pPr lvl="0">
                <a:defRPr b="0" spc="0" sz="1800">
                  <a:solidFill>
                    <a:srgbClr val="000000"/>
                  </a:solidFill>
                </a:defRPr>
              </a:pPr>
              <a:r>
                <a:rPr b="1" spc="150" sz="1600">
                  <a:solidFill>
                    <a:srgbClr val="0072C8"/>
                  </a:solidFill>
                </a:rPr>
                <a:t>slalom.com</a:t>
              </a:r>
            </a:p>
          </p:txBody>
        </p:sp>
        <p:pic>
          <p:nvPicPr>
            <p:cNvPr id="65" name="image3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99654" y="-1"/>
              <a:ext cx="3374137" cy="878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8_Presentation Cov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70807" y="0"/>
            <a:ext cx="8183720" cy="138885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85000"/>
              </a:lnSpc>
              <a:defRPr b="1" spc="-50" sz="3400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50" sz="3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76186" y="1510897"/>
            <a:ext cx="5655737" cy="15474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One</a:t>
            </a:r>
            <a:endParaRPr b="1" sz="11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Two</a:t>
            </a:r>
            <a:endParaRPr b="1" sz="11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Three</a:t>
            </a:r>
            <a:endParaRPr b="1" sz="11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Four</a:t>
            </a:r>
            <a:endParaRPr b="1" sz="11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12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5140" y="4700244"/>
            <a:ext cx="804580" cy="209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One</a:t>
            </a:r>
            <a:endParaRPr sz="1600">
              <a:solidFill>
                <a:srgbClr val="37373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Two</a:t>
            </a:r>
            <a:endParaRPr sz="1600">
              <a:solidFill>
                <a:srgbClr val="37373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Three</a:t>
            </a:r>
            <a:endParaRPr sz="1600">
              <a:solidFill>
                <a:srgbClr val="37373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Four</a:t>
            </a:r>
            <a:endParaRPr sz="1600">
              <a:solidFill>
                <a:srgbClr val="37373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231775" y="210120"/>
            <a:ext cx="8685456" cy="99003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90525" y="1066800"/>
            <a:ext cx="4114800" cy="258058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One</a:t>
            </a:r>
            <a:endParaRPr sz="1600">
              <a:solidFill>
                <a:srgbClr val="37373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Two</a:t>
            </a:r>
            <a:endParaRPr sz="1600">
              <a:solidFill>
                <a:srgbClr val="37373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Three</a:t>
            </a:r>
            <a:endParaRPr sz="1600">
              <a:solidFill>
                <a:srgbClr val="37373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Four</a:t>
            </a:r>
            <a:endParaRPr sz="1600">
              <a:solidFill>
                <a:srgbClr val="37373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231775" y="210120"/>
            <a:ext cx="8685456" cy="85668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390525" y="908617"/>
            <a:ext cx="4114800" cy="499815"/>
          </a:xfrm>
          <a:prstGeom prst="rect">
            <a:avLst/>
          </a:prstGeom>
        </p:spPr>
        <p:txBody>
          <a:bodyPr anchor="b"/>
          <a:lstStyle>
            <a:lvl1pPr marL="0" indent="0" defTabSz="912812">
              <a:spcBef>
                <a:spcPts val="0"/>
              </a:spcBef>
              <a:buClrTx/>
              <a:buSzTx/>
              <a:buFontTx/>
              <a:buNone/>
              <a:defRPr b="1" sz="1800"/>
            </a:lvl1pPr>
            <a:lvl2pPr marL="0" indent="457200" defTabSz="912812">
              <a:spcBef>
                <a:spcPts val="0"/>
              </a:spcBef>
              <a:buClrTx/>
              <a:buSzTx/>
              <a:buFontTx/>
              <a:buNone/>
              <a:defRPr b="1" sz="1800"/>
            </a:lvl2pPr>
            <a:lvl3pPr marL="0" indent="914400" defTabSz="912812">
              <a:spcBef>
                <a:spcPts val="0"/>
              </a:spcBef>
              <a:buClrTx/>
              <a:buSzTx/>
              <a:buFontTx/>
              <a:buNone/>
              <a:defRPr b="1" sz="1800"/>
            </a:lvl3pPr>
            <a:lvl4pPr marL="0" indent="1371600" defTabSz="912812">
              <a:spcBef>
                <a:spcPts val="0"/>
              </a:spcBef>
              <a:buClrTx/>
              <a:buSzTx/>
              <a:buFontTx/>
              <a:buNone/>
              <a:defRPr b="1" sz="1800"/>
            </a:lvl4pPr>
            <a:lvl5pPr marL="0" indent="1828800" defTabSz="912812">
              <a:spcBef>
                <a:spcPts val="0"/>
              </a:spcBef>
              <a:buClrTx/>
              <a:buSzTx/>
              <a:buFontTx/>
              <a:buNone/>
              <a:defRPr b="1" sz="1800"/>
            </a:lvl5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73737"/>
                </a:solidFill>
              </a:rPr>
              <a:t>Body Level One</a:t>
            </a:r>
            <a:endParaRPr b="1">
              <a:solidFill>
                <a:srgbClr val="373737"/>
              </a:solidFill>
            </a:endParaRPr>
          </a:p>
          <a:p>
            <a:pPr lvl="1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73737"/>
                </a:solidFill>
              </a:rPr>
              <a:t>Body Level Two</a:t>
            </a:r>
            <a:endParaRPr b="1">
              <a:solidFill>
                <a:srgbClr val="373737"/>
              </a:solidFill>
            </a:endParaRPr>
          </a:p>
          <a:p>
            <a:pPr lvl="2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73737"/>
                </a:solidFill>
              </a:rPr>
              <a:t>Body Level Three</a:t>
            </a:r>
            <a:endParaRPr b="1">
              <a:solidFill>
                <a:srgbClr val="373737"/>
              </a:solidFill>
            </a:endParaRPr>
          </a:p>
          <a:p>
            <a:pPr lvl="3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73737"/>
                </a:solidFill>
              </a:rPr>
              <a:t>Body Level Four</a:t>
            </a:r>
            <a:endParaRPr b="1">
              <a:solidFill>
                <a:srgbClr val="373737"/>
              </a:solidFill>
            </a:endParaRPr>
          </a:p>
          <a:p>
            <a:pPr lvl="4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73737"/>
                </a:solidFill>
              </a:rP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7" name="Shape 27"/>
          <p:cNvSpPr/>
          <p:nvPr>
            <p:ph type="title"/>
          </p:nvPr>
        </p:nvSpPr>
        <p:spPr>
          <a:xfrm>
            <a:off x="231775" y="210120"/>
            <a:ext cx="8685456" cy="69849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Generic Section Divider">
    <p:bg>
      <p:bgPr>
        <a:gradFill flip="none" rotWithShape="1">
          <a:gsLst>
            <a:gs pos="0">
              <a:srgbClr val="0354A2"/>
            </a:gs>
            <a:gs pos="100000">
              <a:srgbClr val="A43B6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70807" y="0"/>
            <a:ext cx="8183720" cy="138885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85000"/>
              </a:lnSpc>
              <a:defRPr b="1" spc="-50" sz="3400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50" sz="3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476186" y="1510897"/>
            <a:ext cx="5655737" cy="15474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One</a:t>
            </a:r>
            <a:endParaRPr b="1" sz="11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Two</a:t>
            </a:r>
            <a:endParaRPr b="1" sz="11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Three</a:t>
            </a:r>
            <a:endParaRPr b="1" sz="11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Four</a:t>
            </a:r>
            <a:endParaRPr b="1" sz="11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3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5140" y="4700244"/>
            <a:ext cx="804580" cy="209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_Generic Section Divider">
    <p:bg>
      <p:bgPr>
        <a:gradFill flip="none" rotWithShape="1">
          <a:gsLst>
            <a:gs pos="0">
              <a:srgbClr val="D7107F"/>
            </a:gs>
            <a:gs pos="100000">
              <a:srgbClr val="F68C20"/>
            </a:gs>
          </a:gsLst>
          <a:lin ang="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470807" y="0"/>
            <a:ext cx="8183720" cy="138885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85000"/>
              </a:lnSpc>
              <a:defRPr b="1" spc="-50" sz="3400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50" sz="3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476186" y="1510897"/>
            <a:ext cx="5655737" cy="15474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b="1" sz="1100">
                <a:solidFill>
                  <a:srgbClr val="FFFFFF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One</a:t>
            </a:r>
            <a:endParaRPr b="1" sz="1100">
              <a:solidFill>
                <a:srgbClr val="FFFFFF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Two</a:t>
            </a:r>
            <a:endParaRPr b="1" sz="1100">
              <a:solidFill>
                <a:srgbClr val="FFFFFF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Three</a:t>
            </a:r>
            <a:endParaRPr b="1" sz="1100">
              <a:solidFill>
                <a:srgbClr val="FFFFFF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Four</a:t>
            </a:r>
            <a:endParaRPr b="1" sz="1100">
              <a:solidFill>
                <a:srgbClr val="FFFFFF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3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5140" y="4700244"/>
            <a:ext cx="804580" cy="209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6979180" y="4958335"/>
            <a:ext cx="2133601" cy="15327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400">
                <a:solidFill>
                  <a:srgbClr val="A6A6A6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90525" y="1067725"/>
            <a:ext cx="8357617" cy="25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One</a:t>
            </a:r>
            <a:endParaRPr sz="1600">
              <a:solidFill>
                <a:srgbClr val="37373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Two</a:t>
            </a:r>
            <a:endParaRPr sz="1600">
              <a:solidFill>
                <a:srgbClr val="37373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Three</a:t>
            </a:r>
            <a:endParaRPr sz="1600">
              <a:solidFill>
                <a:srgbClr val="37373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Four</a:t>
            </a:r>
            <a:endParaRPr sz="1600">
              <a:solidFill>
                <a:srgbClr val="37373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231775" y="210120"/>
            <a:ext cx="8685456" cy="85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2800"/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>
        <a:lnSpc>
          <a:spcPct val="90000"/>
        </a:lnSpc>
        <a:defRPr sz="2800"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2800"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2800"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2800"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2800"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2800"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2800"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2800"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2800">
          <a:latin typeface="Arial"/>
          <a:ea typeface="Arial"/>
          <a:cs typeface="Arial"/>
          <a:sym typeface="Arial"/>
        </a:defRPr>
      </a:lvl9pPr>
    </p:titleStyle>
    <p:bodyStyle>
      <a:lvl1pPr marL="173037" indent="-173037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/>
        <a:buChar char="▪"/>
        <a:defRPr sz="1600">
          <a:solidFill>
            <a:srgbClr val="373737"/>
          </a:solidFill>
          <a:latin typeface="Arial"/>
          <a:ea typeface="Arial"/>
          <a:cs typeface="Arial"/>
          <a:sym typeface="Arial"/>
        </a:defRPr>
      </a:lvl1pPr>
      <a:lvl2pPr marL="345394" indent="-172357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/>
        <a:buChar char="▪"/>
        <a:defRPr sz="1600">
          <a:solidFill>
            <a:srgbClr val="373737"/>
          </a:solidFill>
          <a:latin typeface="Arial"/>
          <a:ea typeface="Arial"/>
          <a:cs typeface="Arial"/>
          <a:sym typeface="Arial"/>
        </a:defRPr>
      </a:lvl2pPr>
      <a:lvl3pPr marL="501650" indent="-177800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/>
        <a:buChar char="▪"/>
        <a:defRPr sz="1600">
          <a:solidFill>
            <a:srgbClr val="373737"/>
          </a:solidFill>
          <a:latin typeface="Arial"/>
          <a:ea typeface="Arial"/>
          <a:cs typeface="Arial"/>
          <a:sym typeface="Arial"/>
        </a:defRPr>
      </a:lvl3pPr>
      <a:lvl4pPr marL="651163" indent="-193963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/>
        <a:buChar char="▪"/>
        <a:defRPr sz="1600">
          <a:solidFill>
            <a:srgbClr val="373737"/>
          </a:solidFill>
          <a:latin typeface="Arial"/>
          <a:ea typeface="Arial"/>
          <a:cs typeface="Arial"/>
          <a:sym typeface="Arial"/>
        </a:defRPr>
      </a:lvl4pPr>
      <a:lvl5pPr marL="755361" indent="-161636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/>
        <a:buChar char="▪"/>
        <a:defRPr sz="1600">
          <a:solidFill>
            <a:srgbClr val="373737"/>
          </a:solidFill>
          <a:latin typeface="Arial"/>
          <a:ea typeface="Arial"/>
          <a:cs typeface="Arial"/>
          <a:sym typeface="Arial"/>
        </a:defRPr>
      </a:lvl5pPr>
      <a:lvl6pPr marL="2468879" indent="-182879">
        <a:lnSpc>
          <a:spcPct val="90000"/>
        </a:lnSpc>
        <a:spcBef>
          <a:spcPts val="1200"/>
        </a:spcBef>
        <a:buClr>
          <a:srgbClr val="0072C8"/>
        </a:buClr>
        <a:buSzPct val="100000"/>
        <a:buFont typeface="Wingdings"/>
        <a:buChar char="•"/>
        <a:defRPr sz="1600">
          <a:solidFill>
            <a:srgbClr val="373737"/>
          </a:solidFill>
          <a:latin typeface="Arial"/>
          <a:ea typeface="Arial"/>
          <a:cs typeface="Arial"/>
          <a:sym typeface="Arial"/>
        </a:defRPr>
      </a:lvl6pPr>
      <a:lvl7pPr marL="2926079" indent="-182879">
        <a:lnSpc>
          <a:spcPct val="90000"/>
        </a:lnSpc>
        <a:spcBef>
          <a:spcPts val="1200"/>
        </a:spcBef>
        <a:buClr>
          <a:srgbClr val="0072C8"/>
        </a:buClr>
        <a:buSzPct val="100000"/>
        <a:buFont typeface="Wingdings"/>
        <a:buChar char="•"/>
        <a:defRPr sz="1600">
          <a:solidFill>
            <a:srgbClr val="373737"/>
          </a:solidFill>
          <a:latin typeface="Arial"/>
          <a:ea typeface="Arial"/>
          <a:cs typeface="Arial"/>
          <a:sym typeface="Arial"/>
        </a:defRPr>
      </a:lvl7pPr>
      <a:lvl8pPr marL="3383279" indent="-182879">
        <a:lnSpc>
          <a:spcPct val="90000"/>
        </a:lnSpc>
        <a:spcBef>
          <a:spcPts val="1200"/>
        </a:spcBef>
        <a:buClr>
          <a:srgbClr val="0072C8"/>
        </a:buClr>
        <a:buSzPct val="100000"/>
        <a:buFont typeface="Wingdings"/>
        <a:buChar char="•"/>
        <a:defRPr sz="1600">
          <a:solidFill>
            <a:srgbClr val="373737"/>
          </a:solidFill>
          <a:latin typeface="Arial"/>
          <a:ea typeface="Arial"/>
          <a:cs typeface="Arial"/>
          <a:sym typeface="Arial"/>
        </a:defRPr>
      </a:lvl8pPr>
      <a:lvl9pPr marL="3840479" indent="-182879">
        <a:lnSpc>
          <a:spcPct val="90000"/>
        </a:lnSpc>
        <a:spcBef>
          <a:spcPts val="1200"/>
        </a:spcBef>
        <a:buClr>
          <a:srgbClr val="0072C8"/>
        </a:buClr>
        <a:buSzPct val="100000"/>
        <a:buFont typeface="Wingdings"/>
        <a:buChar char="•"/>
        <a:defRPr sz="1600">
          <a:solidFill>
            <a:srgbClr val="373737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lukehoban/es6features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watch?v=uD6Okha_Yj0&amp;feature=youtu.be" TargetMode="External"/><Relationship Id="rId4" Type="http://schemas.openxmlformats.org/officeDocument/2006/relationships/hyperlink" Target="https://github.com/angular/angular" TargetMode="Externa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apple.com" TargetMode="External"/><Relationship Id="rId4" Type="http://schemas.openxmlformats.org/officeDocument/2006/relationships/hyperlink" Target="https://github.com/babel/babel" TargetMode="External"/><Relationship Id="rId5" Type="http://schemas.openxmlformats.org/officeDocument/2006/relationships/hyperlink" Target="http://blog.thoughtram.io/angularjs/es6/2015/01/23/exploring-angular-1.3-using-es6.html" TargetMode="External"/><Relationship Id="rId6" Type="http://schemas.openxmlformats.org/officeDocument/2006/relationships/hyperlink" Target="https://www.airpair.com/angularjs/posts/preparing-for-the-future-of-angularjs" TargetMode="External"/><Relationship Id="rId7" Type="http://schemas.openxmlformats.org/officeDocument/2006/relationships/hyperlink" Target="http://rangle.io/bloghow-to-embrace-angular-2-today-with-future-friendly-angular-1-3/" TargetMode="Externa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jordan-wester/mvp-mix-2015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bryant@slalom.com" TargetMode="External"/><Relationship Id="rId3" Type="http://schemas.openxmlformats.org/officeDocument/2006/relationships/hyperlink" Target="mailto:jordanw@slalom.com" TargetMode="Externa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463660" y="2229407"/>
            <a:ext cx="8183720" cy="8894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-100"/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00" sz="3400">
                <a:solidFill>
                  <a:srgbClr val="FFFFFF"/>
                </a:solidFill>
              </a:rPr>
              <a:t>AngularJS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481565" y="3240928"/>
            <a:ext cx="5655737" cy="2616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… a year later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8EC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141" name="Shape 141"/>
          <p:cNvSpPr/>
          <p:nvPr>
            <p:ph type="title"/>
          </p:nvPr>
        </p:nvSpPr>
        <p:spPr>
          <a:xfrm>
            <a:off x="231774" y="210120"/>
            <a:ext cx="2133601" cy="117722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group by entity</a:t>
            </a:r>
          </a:p>
        </p:txBody>
      </p:sp>
      <p:pic>
        <p:nvPicPr>
          <p:cNvPr id="14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5481" y="302419"/>
            <a:ext cx="2653038" cy="4693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147" name="Shape 147"/>
          <p:cNvSpPr/>
          <p:nvPr>
            <p:ph type="title"/>
          </p:nvPr>
        </p:nvSpPr>
        <p:spPr>
          <a:xfrm>
            <a:off x="231774" y="210120"/>
            <a:ext cx="2722439" cy="117722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77823">
              <a:defRPr sz="2688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688"/>
              <a:t>controller initialization</a:t>
            </a:r>
          </a:p>
        </p:txBody>
      </p:sp>
      <p:pic>
        <p:nvPicPr>
          <p:cNvPr id="14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0312" y="200686"/>
            <a:ext cx="5485990" cy="4742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231774" y="210120"/>
            <a:ext cx="2722439" cy="117722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77823">
              <a:defRPr sz="2688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688"/>
              <a:t>controller initialization</a:t>
            </a:r>
          </a:p>
        </p:txBody>
      </p:sp>
      <p:pic>
        <p:nvPicPr>
          <p:cNvPr id="1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989" y="1681670"/>
            <a:ext cx="4760272" cy="801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3114" y="2976017"/>
            <a:ext cx="7135990" cy="12846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" name="Group 156"/>
          <p:cNvGrpSpPr/>
          <p:nvPr/>
        </p:nvGrpSpPr>
        <p:grpSpPr>
          <a:xfrm>
            <a:off x="1680396" y="1731377"/>
            <a:ext cx="3680334" cy="1821829"/>
            <a:chOff x="0" y="0"/>
            <a:chExt cx="3680332" cy="1821828"/>
          </a:xfrm>
        </p:grpSpPr>
        <p:sp>
          <p:nvSpPr>
            <p:cNvPr id="154" name="Shape 154"/>
            <p:cNvSpPr/>
            <p:nvPr/>
          </p:nvSpPr>
          <p:spPr>
            <a:xfrm>
              <a:off x="2000336" y="0"/>
              <a:ext cx="1679997" cy="269140"/>
            </a:xfrm>
            <a:prstGeom prst="rect">
              <a:avLst/>
            </a:prstGeom>
            <a:solidFill>
              <a:srgbClr val="80B9E4">
                <a:alpha val="2986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1552688"/>
              <a:ext cx="1917543" cy="269141"/>
            </a:xfrm>
            <a:prstGeom prst="rect">
              <a:avLst/>
            </a:prstGeom>
            <a:solidFill>
              <a:srgbClr val="80B9E4">
                <a:alpha val="2986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"/>
      <p:bldP build="whole" bldLvl="1" animBg="1" rev="0" advAuto="0" spid="15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159" name="Shape 159"/>
          <p:cNvSpPr/>
          <p:nvPr>
            <p:ph type="title"/>
          </p:nvPr>
        </p:nvSpPr>
        <p:spPr>
          <a:xfrm>
            <a:off x="231774" y="210120"/>
            <a:ext cx="2722439" cy="117722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77823">
              <a:defRPr sz="2688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688"/>
              <a:t>controller initialization</a:t>
            </a:r>
          </a:p>
        </p:txBody>
      </p:sp>
      <p:pic>
        <p:nvPicPr>
          <p:cNvPr id="1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744" y="1450743"/>
            <a:ext cx="7572512" cy="2242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470807" y="944113"/>
            <a:ext cx="8183720" cy="4447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41247">
              <a:defRPr spc="-92" sz="3128"/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92" sz="3128">
                <a:solidFill>
                  <a:srgbClr val="FFFFFF"/>
                </a:solidFill>
              </a:rPr>
              <a:t>$watch vs. $on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390524" y="1067725"/>
            <a:ext cx="8357618" cy="30080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3" marL="630237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A way to listen for changes to an object in scope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373737"/>
              </a:solidFill>
            </a:endParaRPr>
          </a:p>
          <a:p>
            <a:pPr lvl="3" marL="630237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Commonly used in the link function of a directive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$watch</a:t>
            </a:r>
          </a:p>
        </p:txBody>
      </p:sp>
      <p:pic>
        <p:nvPicPr>
          <p:cNvPr id="1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651" y="1345501"/>
            <a:ext cx="4096334" cy="640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5990" y="2432542"/>
            <a:ext cx="5005422" cy="2098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173" name="Shape 173"/>
          <p:cNvSpPr/>
          <p:nvPr/>
        </p:nvSpPr>
        <p:spPr>
          <a:xfrm>
            <a:off x="1593445" y="698457"/>
            <a:ext cx="5957110" cy="3746586"/>
          </a:xfrm>
          <a:prstGeom prst="rect">
            <a:avLst/>
          </a:prstGeom>
          <a:solidFill>
            <a:srgbClr val="FFFFFF"/>
          </a:solidFill>
          <a:ln w="25400">
            <a:solidFill>
              <a:srgbClr val="3A5072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4" name="Shape 174"/>
          <p:cNvSpPr/>
          <p:nvPr/>
        </p:nvSpPr>
        <p:spPr>
          <a:xfrm>
            <a:off x="1783539" y="988885"/>
            <a:ext cx="1356191" cy="249019"/>
          </a:xfrm>
          <a:prstGeom prst="rect">
            <a:avLst/>
          </a:prstGeom>
          <a:solidFill>
            <a:srgbClr val="FFFFFF"/>
          </a:solidFill>
          <a:ln w="25400">
            <a:solidFill>
              <a:srgbClr val="3A5072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5" name="Shape 175"/>
          <p:cNvSpPr/>
          <p:nvPr/>
        </p:nvSpPr>
        <p:spPr>
          <a:xfrm>
            <a:off x="3351157" y="988885"/>
            <a:ext cx="2704855" cy="249019"/>
          </a:xfrm>
          <a:prstGeom prst="rect">
            <a:avLst/>
          </a:prstGeom>
          <a:solidFill>
            <a:srgbClr val="FFFFFF"/>
          </a:solidFill>
          <a:ln w="25400">
            <a:solidFill>
              <a:srgbClr val="3A5072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6" name="Shape 176"/>
          <p:cNvSpPr/>
          <p:nvPr/>
        </p:nvSpPr>
        <p:spPr>
          <a:xfrm>
            <a:off x="6267439" y="988885"/>
            <a:ext cx="1098517" cy="249019"/>
          </a:xfrm>
          <a:prstGeom prst="rect">
            <a:avLst/>
          </a:prstGeom>
          <a:solidFill>
            <a:srgbClr val="A7A7A7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Search</a:t>
            </a:r>
          </a:p>
        </p:txBody>
      </p:sp>
      <p:sp>
        <p:nvSpPr>
          <p:cNvPr id="177" name="Shape 177"/>
          <p:cNvSpPr/>
          <p:nvPr/>
        </p:nvSpPr>
        <p:spPr>
          <a:xfrm>
            <a:off x="3617622" y="4059106"/>
            <a:ext cx="190875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373737"/>
                </a:solidFill>
              </a:rPr>
              <a:t>&lt;&lt;  &lt;    </a:t>
            </a:r>
            <a:r>
              <a:rPr b="1" sz="1200">
                <a:solidFill>
                  <a:srgbClr val="373737"/>
                </a:solidFill>
              </a:rPr>
              <a:t>1  2  3  4  5</a:t>
            </a:r>
            <a:r>
              <a:rPr sz="1200">
                <a:solidFill>
                  <a:srgbClr val="373737"/>
                </a:solidFill>
              </a:rPr>
              <a:t>    &gt;  &gt;&gt;</a:t>
            </a:r>
          </a:p>
        </p:txBody>
      </p:sp>
      <p:sp>
        <p:nvSpPr>
          <p:cNvPr id="178" name="Shape 178"/>
          <p:cNvSpPr/>
          <p:nvPr/>
        </p:nvSpPr>
        <p:spPr>
          <a:xfrm flipV="1">
            <a:off x="2985897" y="1967776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9" name="Shape 179"/>
          <p:cNvSpPr/>
          <p:nvPr/>
        </p:nvSpPr>
        <p:spPr>
          <a:xfrm flipV="1">
            <a:off x="2985897" y="2214205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0" name="Shape 180"/>
          <p:cNvSpPr/>
          <p:nvPr/>
        </p:nvSpPr>
        <p:spPr>
          <a:xfrm flipV="1">
            <a:off x="2985897" y="2460635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1" name="Shape 181"/>
          <p:cNvSpPr/>
          <p:nvPr/>
        </p:nvSpPr>
        <p:spPr>
          <a:xfrm flipV="1">
            <a:off x="2985897" y="2697648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2" name="Shape 182"/>
          <p:cNvSpPr/>
          <p:nvPr/>
        </p:nvSpPr>
        <p:spPr>
          <a:xfrm flipV="1">
            <a:off x="2985897" y="2944077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3" name="Shape 183"/>
          <p:cNvSpPr/>
          <p:nvPr/>
        </p:nvSpPr>
        <p:spPr>
          <a:xfrm flipV="1">
            <a:off x="2985897" y="3190507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4" name="Shape 184"/>
          <p:cNvSpPr/>
          <p:nvPr/>
        </p:nvSpPr>
        <p:spPr>
          <a:xfrm flipV="1">
            <a:off x="2985897" y="3427520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5" name="Shape 185"/>
          <p:cNvSpPr/>
          <p:nvPr/>
        </p:nvSpPr>
        <p:spPr>
          <a:xfrm flipV="1">
            <a:off x="2985897" y="3673949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6" name="Shape 186"/>
          <p:cNvSpPr/>
          <p:nvPr/>
        </p:nvSpPr>
        <p:spPr>
          <a:xfrm flipV="1">
            <a:off x="2985897" y="3920379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" name="Shape 187"/>
          <p:cNvSpPr/>
          <p:nvPr/>
        </p:nvSpPr>
        <p:spPr>
          <a:xfrm flipV="1">
            <a:off x="2985897" y="1479625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8" name="Shape 188"/>
          <p:cNvSpPr/>
          <p:nvPr/>
        </p:nvSpPr>
        <p:spPr>
          <a:xfrm flipV="1">
            <a:off x="2985897" y="1726054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1779912" y="1484333"/>
            <a:ext cx="1016001" cy="789063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Filter</a:t>
            </a:r>
          </a:p>
        </p:txBody>
      </p:sp>
      <p:sp>
        <p:nvSpPr>
          <p:cNvPr id="190" name="Shape 190"/>
          <p:cNvSpPr/>
          <p:nvPr/>
        </p:nvSpPr>
        <p:spPr>
          <a:xfrm>
            <a:off x="1779912" y="2468626"/>
            <a:ext cx="1016001" cy="789063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Filter</a:t>
            </a:r>
          </a:p>
        </p:txBody>
      </p:sp>
      <p:sp>
        <p:nvSpPr>
          <p:cNvPr id="191" name="Shape 191"/>
          <p:cNvSpPr/>
          <p:nvPr/>
        </p:nvSpPr>
        <p:spPr>
          <a:xfrm>
            <a:off x="1779912" y="3452920"/>
            <a:ext cx="1016001" cy="789063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Filter</a:t>
            </a:r>
          </a:p>
        </p:txBody>
      </p:sp>
      <p:sp>
        <p:nvSpPr>
          <p:cNvPr id="192" name="Shape 192"/>
          <p:cNvSpPr/>
          <p:nvPr/>
        </p:nvSpPr>
        <p:spPr>
          <a:xfrm>
            <a:off x="6348087" y="1484333"/>
            <a:ext cx="1016001" cy="2757650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Detail</a:t>
            </a:r>
          </a:p>
        </p:txBody>
      </p:sp>
      <p:sp>
        <p:nvSpPr>
          <p:cNvPr id="193" name="Shape 193"/>
          <p:cNvSpPr/>
          <p:nvPr/>
        </p:nvSpPr>
        <p:spPr>
          <a:xfrm>
            <a:off x="3732133" y="2426223"/>
            <a:ext cx="1679734" cy="363362"/>
          </a:xfrm>
          <a:prstGeom prst="rect">
            <a:avLst/>
          </a:prstGeom>
          <a:solidFill>
            <a:srgbClr val="FFFFFF"/>
          </a:solidFill>
          <a:ln w="12700">
            <a:solidFill>
              <a:srgbClr val="C1522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>
                <a:solidFill>
                  <a:srgbClr val="C1522E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C1522E"/>
                </a:solidFill>
              </a:rPr>
              <a:t>searchObject</a:t>
            </a:r>
          </a:p>
        </p:txBody>
      </p:sp>
      <p:grpSp>
        <p:nvGrpSpPr>
          <p:cNvPr id="198" name="Group 198"/>
          <p:cNvGrpSpPr/>
          <p:nvPr/>
        </p:nvGrpSpPr>
        <p:grpSpPr>
          <a:xfrm>
            <a:off x="2816765" y="1340320"/>
            <a:ext cx="3703466" cy="2719511"/>
            <a:chOff x="-863" y="0"/>
            <a:chExt cx="3703465" cy="2719510"/>
          </a:xfrm>
        </p:grpSpPr>
        <p:sp>
          <p:nvSpPr>
            <p:cNvPr id="194" name="Shape 194"/>
            <p:cNvSpPr/>
            <p:nvPr/>
          </p:nvSpPr>
          <p:spPr>
            <a:xfrm flipV="1">
              <a:off x="2596062" y="1249542"/>
              <a:ext cx="1106541" cy="1"/>
            </a:xfrm>
            <a:prstGeom prst="line">
              <a:avLst/>
            </a:prstGeom>
            <a:noFill/>
            <a:ln w="25400" cap="flat">
              <a:solidFill>
                <a:srgbClr val="C1522E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 flipV="1">
              <a:off x="1754371" y="-1"/>
              <a:ext cx="1" cy="1071716"/>
            </a:xfrm>
            <a:prstGeom prst="line">
              <a:avLst/>
            </a:prstGeom>
            <a:noFill/>
            <a:ln w="25400" cap="flat">
              <a:solidFill>
                <a:srgbClr val="C1522E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6" name="Shape 196"/>
            <p:cNvSpPr/>
            <p:nvPr/>
          </p:nvSpPr>
          <p:spPr>
            <a:xfrm flipH="1" flipV="1">
              <a:off x="-864" y="1252564"/>
              <a:ext cx="903218" cy="1"/>
            </a:xfrm>
            <a:prstGeom prst="line">
              <a:avLst/>
            </a:prstGeom>
            <a:noFill/>
            <a:ln w="25400" cap="flat">
              <a:solidFill>
                <a:srgbClr val="C1522E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 flipH="1">
              <a:off x="1754371" y="1453727"/>
              <a:ext cx="1" cy="1265784"/>
            </a:xfrm>
            <a:prstGeom prst="line">
              <a:avLst/>
            </a:prstGeom>
            <a:noFill/>
            <a:ln w="25400" cap="flat">
              <a:solidFill>
                <a:srgbClr val="C1522E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99" name="Shape 199"/>
          <p:cNvSpPr/>
          <p:nvPr/>
        </p:nvSpPr>
        <p:spPr>
          <a:xfrm>
            <a:off x="5801994" y="3476152"/>
            <a:ext cx="1679735" cy="1469094"/>
          </a:xfrm>
          <a:prstGeom prst="rect">
            <a:avLst/>
          </a:prstGeom>
          <a:solidFill>
            <a:srgbClr val="FFFFFF"/>
          </a:solidFill>
          <a:ln w="12700">
            <a:solidFill>
              <a:srgbClr val="C1522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C1522E"/>
                </a:solidFill>
              </a:rPr>
              <a:t>searchObject: {</a:t>
            </a:r>
            <a:endParaRPr sz="1600">
              <a:solidFill>
                <a:srgbClr val="C1522E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C1522E"/>
                </a:solidFill>
              </a:rPr>
              <a:t>  results: {</a:t>
            </a:r>
            <a:endParaRPr sz="1600">
              <a:solidFill>
                <a:srgbClr val="C1522E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C1522E"/>
                </a:solidFill>
              </a:rPr>
              <a:t>    total: 254,</a:t>
            </a:r>
            <a:endParaRPr sz="1600">
              <a:solidFill>
                <a:srgbClr val="C1522E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C1522E"/>
                </a:solidFill>
              </a:rPr>
              <a:t>    …</a:t>
            </a:r>
            <a:endParaRPr sz="1600">
              <a:solidFill>
                <a:srgbClr val="C1522E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C1522E"/>
                </a:solidFill>
              </a:rPr>
              <a:t>  }</a:t>
            </a:r>
            <a:endParaRPr sz="1600">
              <a:solidFill>
                <a:srgbClr val="C1522E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C1522E"/>
                </a:solidFill>
              </a:rPr>
              <a:t>}</a:t>
            </a:r>
          </a:p>
        </p:txBody>
      </p:sp>
    </p:spTree>
  </p:cSld>
  <p:clrMapOvr>
    <a:masterClrMapping/>
  </p:clrMapOvr>
  <p:transition spd="med" advClick="1">
    <p:push dir="u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198" grpId="2"/>
      <p:bldP build="whole" bldLvl="1" animBg="1" rev="0" advAuto="0" spid="199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390524" y="1067725"/>
            <a:ext cx="8357618" cy="30080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More explicit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More control over when changes should be triggered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Listeners don’t need to have a reference to the $scope object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ex.  $scope.$emit(eventName, data);</a:t>
            </a:r>
          </a:p>
        </p:txBody>
      </p:sp>
      <p:sp>
        <p:nvSpPr>
          <p:cNvPr id="205" name="Shape 205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events</a:t>
            </a:r>
          </a:p>
        </p:txBody>
      </p:sp>
      <p:sp>
        <p:nvSpPr>
          <p:cNvPr id="206" name="Shape 206"/>
          <p:cNvSpPr/>
          <p:nvPr/>
        </p:nvSpPr>
        <p:spPr>
          <a:xfrm>
            <a:off x="3200233" y="2637050"/>
            <a:ext cx="2743534" cy="1652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  <a:latin typeface="Consolas"/>
                <a:ea typeface="Consolas"/>
                <a:cs typeface="Consolas"/>
                <a:sym typeface="Consolas"/>
              </a:rPr>
              <a:t>$rootScope</a:t>
            </a:r>
            <a:endParaRPr>
              <a:solidFill>
                <a:srgbClr val="37373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  <a:latin typeface="Consolas"/>
                <a:ea typeface="Consolas"/>
                <a:cs typeface="Consolas"/>
                <a:sym typeface="Consolas"/>
              </a:rPr>
              <a:t>   $scope</a:t>
            </a:r>
            <a:endParaRPr>
              <a:solidFill>
                <a:srgbClr val="37373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  <a:latin typeface="Consolas"/>
                <a:ea typeface="Consolas"/>
                <a:cs typeface="Consolas"/>
                <a:sym typeface="Consolas"/>
              </a:rPr>
              <a:t>      $scope</a:t>
            </a:r>
            <a:endParaRPr>
              <a:solidFill>
                <a:srgbClr val="37373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  <a:latin typeface="Consolas"/>
                <a:ea typeface="Consolas"/>
                <a:cs typeface="Consolas"/>
                <a:sym typeface="Consolas"/>
              </a:rPr>
              <a:t>         $scope</a:t>
            </a:r>
            <a:endParaRPr>
              <a:solidFill>
                <a:srgbClr val="37373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  <a:latin typeface="Consolas"/>
                <a:ea typeface="Consolas"/>
                <a:cs typeface="Consolas"/>
                <a:sym typeface="Consolas"/>
              </a:rPr>
              <a:t>            $scope</a:t>
            </a:r>
            <a:endParaRPr>
              <a:solidFill>
                <a:srgbClr val="37373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  <a:latin typeface="Consolas"/>
                <a:ea typeface="Consolas"/>
                <a:cs typeface="Consolas"/>
                <a:sym typeface="Consolas"/>
              </a:rPr>
              <a:t>               $scope</a:t>
            </a:r>
          </a:p>
        </p:txBody>
      </p:sp>
      <p:grpSp>
        <p:nvGrpSpPr>
          <p:cNvPr id="210" name="Group 210"/>
          <p:cNvGrpSpPr/>
          <p:nvPr/>
        </p:nvGrpSpPr>
        <p:grpSpPr>
          <a:xfrm>
            <a:off x="1922140" y="2585957"/>
            <a:ext cx="4021267" cy="1703960"/>
            <a:chOff x="0" y="0"/>
            <a:chExt cx="4021266" cy="1703958"/>
          </a:xfrm>
        </p:grpSpPr>
        <p:sp>
          <p:nvSpPr>
            <p:cNvPr id="207" name="Shape 207"/>
            <p:cNvSpPr/>
            <p:nvPr/>
          </p:nvSpPr>
          <p:spPr>
            <a:xfrm>
              <a:off x="1277733" y="51386"/>
              <a:ext cx="2743534" cy="16525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5BA0"/>
                  </a:solidFill>
                  <a:latin typeface="Consolas"/>
                  <a:ea typeface="Consolas"/>
                  <a:cs typeface="Consolas"/>
                  <a:sym typeface="Consolas"/>
                </a:rPr>
                <a:t>$rootScope</a:t>
              </a:r>
              <a:endParaRPr>
                <a:solidFill>
                  <a:srgbClr val="005BA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5BA0"/>
                  </a:solidFill>
                  <a:latin typeface="Consolas"/>
                  <a:ea typeface="Consolas"/>
                  <a:cs typeface="Consolas"/>
                  <a:sym typeface="Consolas"/>
                </a:rPr>
                <a:t>   $scope</a:t>
              </a:r>
              <a:endParaRPr>
                <a:solidFill>
                  <a:srgbClr val="005BA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73737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>
                  <a:solidFill>
                    <a:srgbClr val="0072C8"/>
                  </a:solidFill>
                  <a:latin typeface="Consolas"/>
                  <a:ea typeface="Consolas"/>
                  <a:cs typeface="Consolas"/>
                  <a:sym typeface="Consolas"/>
                </a:rPr>
                <a:t>$scope</a:t>
              </a:r>
              <a:endParaRPr>
                <a:solidFill>
                  <a:srgbClr val="373737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73737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$scope</a:t>
              </a:r>
              <a:endParaRPr>
                <a:solidFill>
                  <a:srgbClr val="373737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73737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$scope</a:t>
              </a:r>
              <a:endParaRPr>
                <a:solidFill>
                  <a:srgbClr val="373737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73737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$scope</a:t>
              </a:r>
            </a:p>
          </p:txBody>
        </p:sp>
        <p:sp>
          <p:nvSpPr>
            <p:cNvPr id="208" name="Shape 208"/>
            <p:cNvSpPr/>
            <p:nvPr/>
          </p:nvSpPr>
          <p:spPr>
            <a:xfrm flipV="1">
              <a:off x="811342" y="-1"/>
              <a:ext cx="1" cy="921432"/>
            </a:xfrm>
            <a:prstGeom prst="line">
              <a:avLst/>
            </a:prstGeom>
            <a:noFill/>
            <a:ln w="25400" cap="flat">
              <a:solidFill>
                <a:srgbClr val="005BA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0" y="285384"/>
              <a:ext cx="70131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solidFill>
                    <a:srgbClr val="005BA0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005BA0"/>
                  </a:solidFill>
                </a:rPr>
                <a:t>$emit</a:t>
              </a:r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3200233" y="2639284"/>
            <a:ext cx="4720411" cy="1673507"/>
            <a:chOff x="0" y="0"/>
            <a:chExt cx="4720409" cy="1673506"/>
          </a:xfrm>
        </p:grpSpPr>
        <p:sp>
          <p:nvSpPr>
            <p:cNvPr id="211" name="Shape 211"/>
            <p:cNvSpPr/>
            <p:nvPr/>
          </p:nvSpPr>
          <p:spPr>
            <a:xfrm>
              <a:off x="0" y="0"/>
              <a:ext cx="2743533" cy="16525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5BA0"/>
                  </a:solidFill>
                  <a:latin typeface="Consolas"/>
                  <a:ea typeface="Consolas"/>
                  <a:cs typeface="Consolas"/>
                  <a:sym typeface="Consolas"/>
                </a:rPr>
                <a:t>$rootScope</a:t>
              </a:r>
              <a:endParaRPr>
                <a:solidFill>
                  <a:srgbClr val="005BA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5BA0"/>
                  </a:solidFill>
                  <a:latin typeface="Consolas"/>
                  <a:ea typeface="Consolas"/>
                  <a:cs typeface="Consolas"/>
                  <a:sym typeface="Consolas"/>
                </a:rPr>
                <a:t>   $scope</a:t>
              </a:r>
              <a:endParaRPr>
                <a:solidFill>
                  <a:srgbClr val="005BA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73737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>
                  <a:solidFill>
                    <a:srgbClr val="C1522E"/>
                  </a:solidFill>
                  <a:latin typeface="Consolas"/>
                  <a:ea typeface="Consolas"/>
                  <a:cs typeface="Consolas"/>
                  <a:sym typeface="Consolas"/>
                </a:rPr>
                <a:t>$scope</a:t>
              </a:r>
              <a:endParaRPr>
                <a:solidFill>
                  <a:srgbClr val="373737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C1522E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$scope</a:t>
              </a:r>
              <a:endParaRPr>
                <a:solidFill>
                  <a:srgbClr val="C1522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C1522E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$scope</a:t>
              </a:r>
              <a:endParaRPr>
                <a:solidFill>
                  <a:srgbClr val="C1522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C1522E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    $scope</a:t>
              </a:r>
            </a:p>
          </p:txBody>
        </p:sp>
        <p:sp>
          <p:nvSpPr>
            <p:cNvPr id="212" name="Shape 212"/>
            <p:cNvSpPr/>
            <p:nvPr/>
          </p:nvSpPr>
          <p:spPr>
            <a:xfrm flipH="1">
              <a:off x="3204782" y="612889"/>
              <a:ext cx="1" cy="1060618"/>
            </a:xfrm>
            <a:prstGeom prst="line">
              <a:avLst/>
            </a:prstGeom>
            <a:noFill/>
            <a:ln w="25400" cap="flat">
              <a:solidFill>
                <a:srgbClr val="C1522E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3396585" y="967867"/>
              <a:ext cx="132382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C1522E"/>
                  </a:solidFill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C1522E"/>
                  </a:solidFill>
                </a:rPr>
                <a:t>$broadcast</a:t>
              </a:r>
            </a:p>
          </p:txBody>
        </p:sp>
      </p:grpSp>
    </p:spTree>
  </p:cSld>
  <p:clrMapOvr>
    <a:masterClrMapping/>
  </p:clrMapOvr>
  <p:transition spd="fast" advClick="1">
    <p:push dir="u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  <p:bldP build="whole" bldLvl="1" animBg="1" rev="0" advAuto="0" spid="214" grpId="3"/>
      <p:bldP build="whole" bldLvl="1" animBg="1" rev="0" advAuto="0" spid="210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pic>
        <p:nvPicPr>
          <p:cNvPr id="21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2276" y="773093"/>
            <a:ext cx="5939448" cy="3782899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5496260" y="1745463"/>
            <a:ext cx="2743533" cy="1652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2E405B"/>
                </a:solidFill>
                <a:latin typeface="Consolas"/>
                <a:ea typeface="Consolas"/>
                <a:cs typeface="Consolas"/>
                <a:sym typeface="Consolas"/>
              </a:rPr>
              <a:t>$rootScope</a:t>
            </a:r>
            <a:endParaRPr>
              <a:solidFill>
                <a:srgbClr val="2E40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2E405B"/>
                </a:solidFill>
                <a:latin typeface="Consolas"/>
                <a:ea typeface="Consolas"/>
                <a:cs typeface="Consolas"/>
                <a:sym typeface="Consolas"/>
              </a:rPr>
              <a:t>   $scope</a:t>
            </a:r>
            <a:endParaRPr>
              <a:solidFill>
                <a:srgbClr val="2E40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2E405B"/>
                </a:solidFill>
                <a:latin typeface="Consolas"/>
                <a:ea typeface="Consolas"/>
                <a:cs typeface="Consolas"/>
                <a:sym typeface="Consolas"/>
              </a:rPr>
              <a:t>      $scope</a:t>
            </a:r>
            <a:endParaRPr>
              <a:solidFill>
                <a:srgbClr val="2E40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2E405B"/>
                </a:solidFill>
                <a:latin typeface="Consolas"/>
                <a:ea typeface="Consolas"/>
                <a:cs typeface="Consolas"/>
                <a:sym typeface="Consolas"/>
              </a:rPr>
              <a:t>         $scope</a:t>
            </a:r>
            <a:endParaRPr>
              <a:solidFill>
                <a:srgbClr val="2E40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2E405B"/>
                </a:solidFill>
                <a:latin typeface="Consolas"/>
                <a:ea typeface="Consolas"/>
                <a:cs typeface="Consolas"/>
                <a:sym typeface="Consolas"/>
              </a:rPr>
              <a:t>            $scope</a:t>
            </a:r>
            <a:endParaRPr>
              <a:solidFill>
                <a:srgbClr val="2E40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2E405B"/>
                </a:solidFill>
                <a:latin typeface="Consolas"/>
                <a:ea typeface="Consolas"/>
                <a:cs typeface="Consolas"/>
                <a:sym typeface="Consolas"/>
              </a:rPr>
              <a:t>               $scope</a:t>
            </a:r>
          </a:p>
        </p:txBody>
      </p:sp>
    </p:spTree>
  </p:cSld>
  <p:clrMapOvr>
    <a:masterClrMapping/>
  </p:clrMapOvr>
  <p:transition spd="med" advClick="1">
    <p:push dir="u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pic>
        <p:nvPicPr>
          <p:cNvPr id="22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0978" y="2224765"/>
            <a:ext cx="5482044" cy="1291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7137" y="723190"/>
            <a:ext cx="4975473" cy="12355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 229"/>
          <p:cNvGrpSpPr/>
          <p:nvPr/>
        </p:nvGrpSpPr>
        <p:grpSpPr>
          <a:xfrm>
            <a:off x="1867211" y="2636775"/>
            <a:ext cx="7136508" cy="1805560"/>
            <a:chOff x="0" y="0"/>
            <a:chExt cx="7136506" cy="1805558"/>
          </a:xfrm>
        </p:grpSpPr>
        <p:pic>
          <p:nvPicPr>
            <p:cNvPr id="227" name="pasted-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58" y="912081"/>
              <a:ext cx="3775255" cy="893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pasted-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7136507" cy="8934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0" name="Shape 230"/>
          <p:cNvSpPr/>
          <p:nvPr>
            <p:ph type="title" idx="4294967295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events</a:t>
            </a:r>
          </a:p>
        </p:txBody>
      </p:sp>
    </p:spTree>
  </p:cSld>
  <p:clrMapOvr>
    <a:masterClrMapping/>
  </p:clrMapOvr>
  <p:transition spd="fast" advClick="1">
    <p:push dir="u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  <p:bldP build="whole" bldLvl="1" animBg="1" rev="0" advAuto="0" spid="22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390524" y="1067725"/>
            <a:ext cx="8357618" cy="30080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20,000+ users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25,000+ lines of code (HTML + JS)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~ 250 Angular files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7 modules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108 controllers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76 directives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38 services/factories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19 filters</a:t>
            </a:r>
          </a:p>
        </p:txBody>
      </p:sp>
      <p:sp>
        <p:nvSpPr>
          <p:cNvPr id="77" name="Shape 77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Application Stats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pic>
        <p:nvPicPr>
          <p:cNvPr id="23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0971" y="152136"/>
            <a:ext cx="4082058" cy="4864628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>
            <p:ph type="title" idx="4294967295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events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241" name="Shape 241"/>
          <p:cNvSpPr/>
          <p:nvPr>
            <p:ph type="title" idx="4294967295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events</a:t>
            </a:r>
          </a:p>
        </p:txBody>
      </p:sp>
      <p:pic>
        <p:nvPicPr>
          <p:cNvPr id="24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801" y="1068493"/>
            <a:ext cx="8356398" cy="353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pic>
        <p:nvPicPr>
          <p:cNvPr id="24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9639" y="1566479"/>
            <a:ext cx="6864722" cy="2010542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/>
        </p:nvSpPr>
        <p:spPr>
          <a:xfrm>
            <a:off x="3082081" y="2016523"/>
            <a:ext cx="2299791" cy="261456"/>
          </a:xfrm>
          <a:prstGeom prst="rect">
            <a:avLst/>
          </a:prstGeom>
          <a:solidFill>
            <a:srgbClr val="80B9E4">
              <a:alpha val="2986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9" name="Shape 249"/>
          <p:cNvSpPr/>
          <p:nvPr/>
        </p:nvSpPr>
        <p:spPr>
          <a:xfrm>
            <a:off x="2262051" y="2850152"/>
            <a:ext cx="4465353" cy="261457"/>
          </a:xfrm>
          <a:prstGeom prst="rect">
            <a:avLst/>
          </a:prstGeom>
          <a:solidFill>
            <a:srgbClr val="80B9E4">
              <a:alpha val="2986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0" name="Shape 250"/>
          <p:cNvSpPr/>
          <p:nvPr>
            <p:ph type="title" idx="4294967295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events</a:t>
            </a:r>
          </a:p>
        </p:txBody>
      </p:sp>
    </p:spTree>
  </p:cSld>
  <p:clrMapOvr>
    <a:masterClrMapping/>
  </p:clrMapOvr>
  <p:transition spd="fast" advClick="1">
    <p:push dir="u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2"/>
      <p:bldP build="whole" bldLvl="1" animBg="1" rev="0" advAuto="0" spid="24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255" name="Shape 255"/>
          <p:cNvSpPr/>
          <p:nvPr/>
        </p:nvSpPr>
        <p:spPr>
          <a:xfrm>
            <a:off x="1593445" y="698457"/>
            <a:ext cx="5957110" cy="3746586"/>
          </a:xfrm>
          <a:prstGeom prst="rect">
            <a:avLst/>
          </a:prstGeom>
          <a:solidFill>
            <a:srgbClr val="FFFFFF"/>
          </a:solidFill>
          <a:ln w="25400">
            <a:solidFill>
              <a:srgbClr val="3A5072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6" name="Shape 256"/>
          <p:cNvSpPr/>
          <p:nvPr/>
        </p:nvSpPr>
        <p:spPr>
          <a:xfrm>
            <a:off x="1783539" y="988885"/>
            <a:ext cx="1356191" cy="249019"/>
          </a:xfrm>
          <a:prstGeom prst="rect">
            <a:avLst/>
          </a:prstGeom>
          <a:solidFill>
            <a:srgbClr val="FFFFFF"/>
          </a:solidFill>
          <a:ln w="25400">
            <a:solidFill>
              <a:srgbClr val="3A5072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7" name="Shape 257"/>
          <p:cNvSpPr/>
          <p:nvPr/>
        </p:nvSpPr>
        <p:spPr>
          <a:xfrm>
            <a:off x="3351157" y="988885"/>
            <a:ext cx="2704855" cy="249019"/>
          </a:xfrm>
          <a:prstGeom prst="rect">
            <a:avLst/>
          </a:prstGeom>
          <a:solidFill>
            <a:srgbClr val="FFFFFF"/>
          </a:solidFill>
          <a:ln w="25400">
            <a:solidFill>
              <a:srgbClr val="3A5072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8" name="Shape 258"/>
          <p:cNvSpPr/>
          <p:nvPr/>
        </p:nvSpPr>
        <p:spPr>
          <a:xfrm>
            <a:off x="6267439" y="988885"/>
            <a:ext cx="1098517" cy="249019"/>
          </a:xfrm>
          <a:prstGeom prst="rect">
            <a:avLst/>
          </a:prstGeom>
          <a:solidFill>
            <a:srgbClr val="A7A7A7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Search</a:t>
            </a:r>
          </a:p>
        </p:txBody>
      </p:sp>
      <p:sp>
        <p:nvSpPr>
          <p:cNvPr id="259" name="Shape 259"/>
          <p:cNvSpPr/>
          <p:nvPr/>
        </p:nvSpPr>
        <p:spPr>
          <a:xfrm>
            <a:off x="3617622" y="4059106"/>
            <a:ext cx="190875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373737"/>
                </a:solidFill>
              </a:rPr>
              <a:t>&lt;&lt;  &lt;    </a:t>
            </a:r>
            <a:r>
              <a:rPr b="1" sz="1200">
                <a:solidFill>
                  <a:srgbClr val="373737"/>
                </a:solidFill>
              </a:rPr>
              <a:t>1  2  3  4  5</a:t>
            </a:r>
            <a:r>
              <a:rPr sz="1200">
                <a:solidFill>
                  <a:srgbClr val="373737"/>
                </a:solidFill>
              </a:rPr>
              <a:t>    &gt;  &gt;&gt;</a:t>
            </a:r>
          </a:p>
        </p:txBody>
      </p:sp>
      <p:sp>
        <p:nvSpPr>
          <p:cNvPr id="260" name="Shape 260"/>
          <p:cNvSpPr/>
          <p:nvPr/>
        </p:nvSpPr>
        <p:spPr>
          <a:xfrm flipV="1">
            <a:off x="2985897" y="1967776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1" name="Shape 261"/>
          <p:cNvSpPr/>
          <p:nvPr/>
        </p:nvSpPr>
        <p:spPr>
          <a:xfrm flipV="1">
            <a:off x="2985897" y="2214205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2" name="Shape 262"/>
          <p:cNvSpPr/>
          <p:nvPr/>
        </p:nvSpPr>
        <p:spPr>
          <a:xfrm flipV="1">
            <a:off x="2985897" y="2460635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3" name="Shape 263"/>
          <p:cNvSpPr/>
          <p:nvPr/>
        </p:nvSpPr>
        <p:spPr>
          <a:xfrm flipV="1">
            <a:off x="2985897" y="2697648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4" name="Shape 264"/>
          <p:cNvSpPr/>
          <p:nvPr/>
        </p:nvSpPr>
        <p:spPr>
          <a:xfrm flipV="1">
            <a:off x="2985897" y="2944077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5" name="Shape 265"/>
          <p:cNvSpPr/>
          <p:nvPr/>
        </p:nvSpPr>
        <p:spPr>
          <a:xfrm flipV="1">
            <a:off x="2985897" y="3190507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6" name="Shape 266"/>
          <p:cNvSpPr/>
          <p:nvPr/>
        </p:nvSpPr>
        <p:spPr>
          <a:xfrm flipV="1">
            <a:off x="2985897" y="3427520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7" name="Shape 267"/>
          <p:cNvSpPr/>
          <p:nvPr/>
        </p:nvSpPr>
        <p:spPr>
          <a:xfrm flipV="1">
            <a:off x="2985897" y="3673949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8" name="Shape 268"/>
          <p:cNvSpPr/>
          <p:nvPr/>
        </p:nvSpPr>
        <p:spPr>
          <a:xfrm flipV="1">
            <a:off x="2985897" y="3920379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9" name="Shape 269"/>
          <p:cNvSpPr/>
          <p:nvPr/>
        </p:nvSpPr>
        <p:spPr>
          <a:xfrm flipV="1">
            <a:off x="2985897" y="1479625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0" name="Shape 270"/>
          <p:cNvSpPr/>
          <p:nvPr/>
        </p:nvSpPr>
        <p:spPr>
          <a:xfrm flipV="1">
            <a:off x="2985897" y="1726054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1779912" y="1484333"/>
            <a:ext cx="1016001" cy="789063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Filter</a:t>
            </a:r>
          </a:p>
        </p:txBody>
      </p:sp>
      <p:sp>
        <p:nvSpPr>
          <p:cNvPr id="272" name="Shape 272"/>
          <p:cNvSpPr/>
          <p:nvPr/>
        </p:nvSpPr>
        <p:spPr>
          <a:xfrm>
            <a:off x="1779912" y="2468626"/>
            <a:ext cx="1016001" cy="789063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Filter</a:t>
            </a:r>
          </a:p>
        </p:txBody>
      </p:sp>
      <p:sp>
        <p:nvSpPr>
          <p:cNvPr id="273" name="Shape 273"/>
          <p:cNvSpPr/>
          <p:nvPr/>
        </p:nvSpPr>
        <p:spPr>
          <a:xfrm>
            <a:off x="1779912" y="3452920"/>
            <a:ext cx="1016001" cy="789063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Filter</a:t>
            </a:r>
          </a:p>
        </p:txBody>
      </p:sp>
      <p:sp>
        <p:nvSpPr>
          <p:cNvPr id="274" name="Shape 274"/>
          <p:cNvSpPr/>
          <p:nvPr/>
        </p:nvSpPr>
        <p:spPr>
          <a:xfrm>
            <a:off x="6348087" y="1484333"/>
            <a:ext cx="1016001" cy="2757650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Detail</a:t>
            </a:r>
          </a:p>
        </p:txBody>
      </p:sp>
      <p:sp>
        <p:nvSpPr>
          <p:cNvPr id="275" name="Shape 275"/>
          <p:cNvSpPr/>
          <p:nvPr/>
        </p:nvSpPr>
        <p:spPr>
          <a:xfrm>
            <a:off x="2995869" y="2003319"/>
            <a:ext cx="3159507" cy="6587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BA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005BA0"/>
                </a:solidFill>
              </a:rPr>
              <a:t>EventService.throwEvent(</a:t>
            </a:r>
            <a:endParaRPr sz="1000">
              <a:solidFill>
                <a:srgbClr val="005BA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005BA0"/>
                </a:solidFill>
              </a:rPr>
              <a:t>    SearchService.events.searchResultCountChanged, </a:t>
            </a:r>
            <a:endParaRPr sz="1000">
              <a:solidFill>
                <a:srgbClr val="005BA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005BA0"/>
                </a:solidFill>
              </a:rPr>
              <a:t>    total</a:t>
            </a:r>
            <a:endParaRPr sz="1000">
              <a:solidFill>
                <a:srgbClr val="005BA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005BA0"/>
                </a:solidFill>
              </a:rPr>
              <a:t>);</a:t>
            </a:r>
          </a:p>
        </p:txBody>
      </p:sp>
      <p:sp>
        <p:nvSpPr>
          <p:cNvPr id="276" name="Shape 276"/>
          <p:cNvSpPr/>
          <p:nvPr/>
        </p:nvSpPr>
        <p:spPr>
          <a:xfrm>
            <a:off x="3045502" y="4388056"/>
            <a:ext cx="3052996" cy="6587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BA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005BA0"/>
                </a:solidFill>
              </a:rPr>
              <a:t>EventService.registerListener(</a:t>
            </a:r>
            <a:endParaRPr sz="1000">
              <a:solidFill>
                <a:srgbClr val="005BA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005BA0"/>
                </a:solidFill>
              </a:rPr>
              <a:t>    BaseService.events.searchResultCountChanged,</a:t>
            </a:r>
            <a:endParaRPr sz="1000">
              <a:solidFill>
                <a:srgbClr val="005BA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005BA0"/>
                </a:solidFill>
              </a:rPr>
              <a:t>    updatePagination</a:t>
            </a:r>
            <a:endParaRPr sz="1000">
              <a:solidFill>
                <a:srgbClr val="005BA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005BA0"/>
                </a:solidFill>
              </a:rPr>
              <a:t>);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1"/>
      <p:bldP build="whole" bldLvl="1" animBg="1" rev="0" advAuto="0" spid="276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281" name="Shape 281"/>
          <p:cNvSpPr/>
          <p:nvPr/>
        </p:nvSpPr>
        <p:spPr>
          <a:xfrm>
            <a:off x="1593445" y="698457"/>
            <a:ext cx="5957110" cy="3746586"/>
          </a:xfrm>
          <a:prstGeom prst="rect">
            <a:avLst/>
          </a:prstGeom>
          <a:solidFill>
            <a:srgbClr val="FFFFFF"/>
          </a:solidFill>
          <a:ln w="25400">
            <a:solidFill>
              <a:srgbClr val="3A5072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2" name="Shape 282"/>
          <p:cNvSpPr/>
          <p:nvPr/>
        </p:nvSpPr>
        <p:spPr>
          <a:xfrm>
            <a:off x="1783539" y="988885"/>
            <a:ext cx="1356191" cy="249019"/>
          </a:xfrm>
          <a:prstGeom prst="rect">
            <a:avLst/>
          </a:prstGeom>
          <a:solidFill>
            <a:srgbClr val="FFFFFF"/>
          </a:solidFill>
          <a:ln w="25400">
            <a:solidFill>
              <a:srgbClr val="3A5072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3" name="Shape 283"/>
          <p:cNvSpPr/>
          <p:nvPr/>
        </p:nvSpPr>
        <p:spPr>
          <a:xfrm>
            <a:off x="3351157" y="988885"/>
            <a:ext cx="2704855" cy="249019"/>
          </a:xfrm>
          <a:prstGeom prst="rect">
            <a:avLst/>
          </a:prstGeom>
          <a:solidFill>
            <a:srgbClr val="FFFFFF"/>
          </a:solidFill>
          <a:ln w="25400">
            <a:solidFill>
              <a:srgbClr val="3A5072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4" name="Shape 284"/>
          <p:cNvSpPr/>
          <p:nvPr/>
        </p:nvSpPr>
        <p:spPr>
          <a:xfrm>
            <a:off x="6267439" y="988885"/>
            <a:ext cx="1098517" cy="249019"/>
          </a:xfrm>
          <a:prstGeom prst="rect">
            <a:avLst/>
          </a:prstGeom>
          <a:solidFill>
            <a:srgbClr val="A7A7A7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Search</a:t>
            </a:r>
          </a:p>
        </p:txBody>
      </p:sp>
      <p:sp>
        <p:nvSpPr>
          <p:cNvPr id="285" name="Shape 285"/>
          <p:cNvSpPr/>
          <p:nvPr/>
        </p:nvSpPr>
        <p:spPr>
          <a:xfrm>
            <a:off x="3617622" y="4059106"/>
            <a:ext cx="190875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200">
                <a:solidFill>
                  <a:srgbClr val="373737"/>
                </a:solidFill>
              </a:rPr>
              <a:t>&lt;&lt;  &lt;    </a:t>
            </a:r>
            <a:r>
              <a:rPr b="1" sz="1200">
                <a:solidFill>
                  <a:srgbClr val="373737"/>
                </a:solidFill>
              </a:rPr>
              <a:t>1  2  3  4  5</a:t>
            </a:r>
            <a:r>
              <a:rPr sz="1200">
                <a:solidFill>
                  <a:srgbClr val="373737"/>
                </a:solidFill>
              </a:rPr>
              <a:t>    &gt;  &gt;&gt;</a:t>
            </a:r>
          </a:p>
        </p:txBody>
      </p:sp>
      <p:sp>
        <p:nvSpPr>
          <p:cNvPr id="286" name="Shape 286"/>
          <p:cNvSpPr/>
          <p:nvPr/>
        </p:nvSpPr>
        <p:spPr>
          <a:xfrm flipV="1">
            <a:off x="2985897" y="1967776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7" name="Shape 287"/>
          <p:cNvSpPr/>
          <p:nvPr/>
        </p:nvSpPr>
        <p:spPr>
          <a:xfrm flipV="1">
            <a:off x="2985897" y="2214205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8" name="Shape 288"/>
          <p:cNvSpPr/>
          <p:nvPr/>
        </p:nvSpPr>
        <p:spPr>
          <a:xfrm flipV="1">
            <a:off x="2985897" y="2460635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9" name="Shape 289"/>
          <p:cNvSpPr/>
          <p:nvPr/>
        </p:nvSpPr>
        <p:spPr>
          <a:xfrm flipV="1">
            <a:off x="2985897" y="2697648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0" name="Shape 290"/>
          <p:cNvSpPr/>
          <p:nvPr/>
        </p:nvSpPr>
        <p:spPr>
          <a:xfrm flipV="1">
            <a:off x="2985897" y="2944077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1" name="Shape 291"/>
          <p:cNvSpPr/>
          <p:nvPr/>
        </p:nvSpPr>
        <p:spPr>
          <a:xfrm flipV="1">
            <a:off x="2985897" y="3190507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2" name="Shape 292"/>
          <p:cNvSpPr/>
          <p:nvPr/>
        </p:nvSpPr>
        <p:spPr>
          <a:xfrm flipV="1">
            <a:off x="2985897" y="3427520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3" name="Shape 293"/>
          <p:cNvSpPr/>
          <p:nvPr/>
        </p:nvSpPr>
        <p:spPr>
          <a:xfrm flipV="1">
            <a:off x="2985897" y="3673949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4" name="Shape 294"/>
          <p:cNvSpPr/>
          <p:nvPr/>
        </p:nvSpPr>
        <p:spPr>
          <a:xfrm flipV="1">
            <a:off x="2985897" y="3920379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5" name="Shape 295"/>
          <p:cNvSpPr/>
          <p:nvPr/>
        </p:nvSpPr>
        <p:spPr>
          <a:xfrm flipV="1">
            <a:off x="2985897" y="1479625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6" name="Shape 296"/>
          <p:cNvSpPr/>
          <p:nvPr/>
        </p:nvSpPr>
        <p:spPr>
          <a:xfrm flipV="1">
            <a:off x="2985897" y="1726054"/>
            <a:ext cx="3172206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1779912" y="1484333"/>
            <a:ext cx="1016001" cy="789063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Filter</a:t>
            </a:r>
          </a:p>
        </p:txBody>
      </p:sp>
      <p:sp>
        <p:nvSpPr>
          <p:cNvPr id="298" name="Shape 298"/>
          <p:cNvSpPr/>
          <p:nvPr/>
        </p:nvSpPr>
        <p:spPr>
          <a:xfrm>
            <a:off x="1779912" y="2468626"/>
            <a:ext cx="1016001" cy="789063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Filter</a:t>
            </a:r>
          </a:p>
        </p:txBody>
      </p:sp>
      <p:sp>
        <p:nvSpPr>
          <p:cNvPr id="299" name="Shape 299"/>
          <p:cNvSpPr/>
          <p:nvPr/>
        </p:nvSpPr>
        <p:spPr>
          <a:xfrm>
            <a:off x="1779912" y="3452920"/>
            <a:ext cx="1016001" cy="789063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Filter</a:t>
            </a:r>
          </a:p>
        </p:txBody>
      </p:sp>
      <p:sp>
        <p:nvSpPr>
          <p:cNvPr id="300" name="Shape 300"/>
          <p:cNvSpPr/>
          <p:nvPr/>
        </p:nvSpPr>
        <p:spPr>
          <a:xfrm>
            <a:off x="6348087" y="1484333"/>
            <a:ext cx="1016001" cy="2757650"/>
          </a:xfrm>
          <a:prstGeom prst="rect">
            <a:avLst/>
          </a:prstGeom>
          <a:solidFill>
            <a:srgbClr val="DDDDDD"/>
          </a:solidFill>
          <a:ln w="25400">
            <a:solidFill>
              <a:srgbClr val="3A507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Detail</a:t>
            </a:r>
          </a:p>
        </p:txBody>
      </p:sp>
      <p:sp>
        <p:nvSpPr>
          <p:cNvPr id="301" name="Shape 301"/>
          <p:cNvSpPr/>
          <p:nvPr/>
        </p:nvSpPr>
        <p:spPr>
          <a:xfrm>
            <a:off x="3082989" y="1858999"/>
            <a:ext cx="2978022" cy="6587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5BA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C1522E"/>
                </a:solidFill>
              </a:rPr>
              <a:t>EventService.registerListener(</a:t>
            </a:r>
            <a:endParaRPr sz="1000">
              <a:solidFill>
                <a:srgbClr val="C1522E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C1522E"/>
                </a:solidFill>
              </a:rPr>
              <a:t>    SearchService.events.paginationDataChanged,</a:t>
            </a:r>
            <a:endParaRPr sz="1000">
              <a:solidFill>
                <a:srgbClr val="C1522E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C1522E"/>
                </a:solidFill>
              </a:rPr>
              <a:t>    updateSearchCriteria</a:t>
            </a:r>
            <a:endParaRPr sz="1000">
              <a:solidFill>
                <a:srgbClr val="C1522E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C1522E"/>
                </a:solidFill>
              </a:rPr>
              <a:t>);</a:t>
            </a:r>
          </a:p>
        </p:txBody>
      </p:sp>
      <p:sp>
        <p:nvSpPr>
          <p:cNvPr id="302" name="Shape 302"/>
          <p:cNvSpPr/>
          <p:nvPr/>
        </p:nvSpPr>
        <p:spPr>
          <a:xfrm>
            <a:off x="3146751" y="4337256"/>
            <a:ext cx="2850498" cy="6587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BA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C1522E"/>
                </a:solidFill>
              </a:rPr>
              <a:t>EventService.throwEvent(</a:t>
            </a:r>
            <a:endParaRPr sz="1000">
              <a:solidFill>
                <a:srgbClr val="C1522E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C1522E"/>
                </a:solidFill>
              </a:rPr>
              <a:t>    BaseService.events.paginationDataChanged,</a:t>
            </a:r>
            <a:endParaRPr sz="1000">
              <a:solidFill>
                <a:srgbClr val="C1522E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C1522E"/>
                </a:solidFill>
              </a:rPr>
              <a:t>    paginationData</a:t>
            </a:r>
            <a:endParaRPr sz="1000">
              <a:solidFill>
                <a:srgbClr val="C1522E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C1522E"/>
                </a:solidFill>
              </a:rPr>
              <a:t>);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2"/>
      <p:bldP build="whole" bldLvl="1" animBg="1" rev="0" advAuto="0" spid="30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xfrm>
            <a:off x="470807" y="944113"/>
            <a:ext cx="8183720" cy="4447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41247">
              <a:defRPr spc="-92" sz="3128"/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92" sz="3128">
                <a:solidFill>
                  <a:srgbClr val="FFFFFF"/>
                </a:solidFill>
              </a:rPr>
              <a:t>Script Dependency Management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09" name="Shape 309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requireJS</a:t>
            </a:r>
          </a:p>
        </p:txBody>
      </p:sp>
      <p:pic>
        <p:nvPicPr>
          <p:cNvPr id="31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127" y="1014055"/>
            <a:ext cx="8747746" cy="533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1686" y="1684233"/>
            <a:ext cx="5451242" cy="199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35630" y="2936678"/>
            <a:ext cx="2909573" cy="1815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push dir="u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1"/>
      <p:bldP build="whole" bldLvl="1" animBg="1" rev="0" advAuto="0" spid="312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17" name="Shape 317"/>
          <p:cNvSpPr/>
          <p:nvPr>
            <p:ph type="body" idx="1"/>
          </p:nvPr>
        </p:nvSpPr>
        <p:spPr>
          <a:xfrm>
            <a:off x="305670" y="1067725"/>
            <a:ext cx="8357617" cy="30080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Alternative approach to lazy loading with RequireJS, Browserify, etc.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Concatenate scripts and load everything when the application is bootstrapped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Use grunt or gulp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Better integration with CI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Concatenate libraries into a separate script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For app scripts, concat by module or into a single file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Sourcemaps can be generated if you want to have </a:t>
            </a:r>
            <a:br>
              <a:rPr sz="1600">
                <a:solidFill>
                  <a:srgbClr val="373737"/>
                </a:solidFill>
              </a:rPr>
            </a:br>
            <a:r>
              <a:rPr sz="1600">
                <a:solidFill>
                  <a:srgbClr val="373737"/>
                </a:solidFill>
              </a:rPr>
              <a:t>files split out for debugging </a:t>
            </a:r>
          </a:p>
        </p:txBody>
      </p:sp>
      <p:sp>
        <p:nvSpPr>
          <p:cNvPr id="318" name="Shape 318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concat</a:t>
            </a:r>
          </a:p>
        </p:txBody>
      </p:sp>
      <p:pic>
        <p:nvPicPr>
          <p:cNvPr id="31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89630" y="2163092"/>
            <a:ext cx="1868491" cy="215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pic>
        <p:nvPicPr>
          <p:cNvPr id="32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9677" y="920125"/>
            <a:ext cx="2804646" cy="3303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push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463660" y="2229407"/>
            <a:ext cx="8183720" cy="8894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pc="-100"/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100" sz="3400">
                <a:solidFill>
                  <a:srgbClr val="FFFFFF"/>
                </a:solidFill>
              </a:rPr>
              <a:t>AngularJS</a:t>
            </a: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xfrm>
            <a:off x="481565" y="3240928"/>
            <a:ext cx="5655737" cy="2616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100">
                <a:solidFill>
                  <a:srgbClr val="FFFFFF"/>
                </a:solidFill>
              </a:rPr>
              <a:t>current state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70807" y="944113"/>
            <a:ext cx="8183720" cy="4447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41247">
              <a:defRPr spc="-92" sz="3128"/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-92" sz="3128">
                <a:solidFill>
                  <a:srgbClr val="FFFFFF"/>
                </a:solidFill>
              </a:rPr>
              <a:t>Code Organization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32" name="Shape 332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ES6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390524" y="1067725"/>
            <a:ext cx="8357618" cy="30080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Next version of the ECMAScript standard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ES5 was released in 2009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Improvements: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Modules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Module Loaders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Classes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Promises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Many others </a:t>
            </a:r>
            <a:r>
              <a:rPr sz="1100">
                <a:solidFill>
                  <a:srgbClr val="373737"/>
                </a:solidFill>
              </a:rPr>
              <a:t>(</a:t>
            </a:r>
            <a:r>
              <a:rPr sz="1100">
                <a:solidFill>
                  <a:srgbClr val="373737"/>
                </a:solidFill>
                <a:hlinkClick r:id="rId3" invalidUrl="" action="" tgtFrame="" tooltip="" history="1" highlightClick="0" endSnd="0"/>
              </a:rPr>
              <a:t>https://github.com/lukehoban/es6features</a:t>
            </a:r>
            <a:r>
              <a:rPr sz="1100">
                <a:solidFill>
                  <a:srgbClr val="373737"/>
                </a:solidFill>
              </a:rPr>
              <a:t>)</a:t>
            </a:r>
          </a:p>
        </p:txBody>
      </p:sp>
    </p:spTree>
  </p:cSld>
  <p:clrMapOvr>
    <a:masterClrMapping/>
  </p:clrMapOvr>
  <p:transition spd="med" advClick="1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38" name="Shape 338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ES6 Modules</a:t>
            </a:r>
          </a:p>
        </p:txBody>
      </p:sp>
      <p:sp>
        <p:nvSpPr>
          <p:cNvPr id="339" name="Shape 339"/>
          <p:cNvSpPr/>
          <p:nvPr>
            <p:ph type="body" idx="1"/>
          </p:nvPr>
        </p:nvSpPr>
        <p:spPr>
          <a:xfrm>
            <a:off x="390524" y="1067725"/>
            <a:ext cx="8357618" cy="82347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Replaces the need for other module loaders like RequireJS and CommonJS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Adds the ability to import and export all or partial implementations of a javascript file</a:t>
            </a:r>
          </a:p>
        </p:txBody>
      </p:sp>
      <p:pic>
        <p:nvPicPr>
          <p:cNvPr id="34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3197" y="2013118"/>
            <a:ext cx="4017393" cy="1117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0472" y="3078078"/>
            <a:ext cx="4505105" cy="1228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44" name="Shape 344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ES6 Classes</a:t>
            </a:r>
          </a:p>
        </p:txBody>
      </p:sp>
      <p:pic>
        <p:nvPicPr>
          <p:cNvPr id="34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4285" y="843516"/>
            <a:ext cx="4655430" cy="345646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8" name="Group 348"/>
          <p:cNvGrpSpPr/>
          <p:nvPr/>
        </p:nvGrpSpPr>
        <p:grpSpPr>
          <a:xfrm>
            <a:off x="2768231" y="832068"/>
            <a:ext cx="1925794" cy="271947"/>
            <a:chOff x="0" y="0"/>
            <a:chExt cx="1925792" cy="271945"/>
          </a:xfrm>
        </p:grpSpPr>
        <p:sp>
          <p:nvSpPr>
            <p:cNvPr id="346" name="Shape 346"/>
            <p:cNvSpPr/>
            <p:nvPr/>
          </p:nvSpPr>
          <p:spPr>
            <a:xfrm>
              <a:off x="0" y="0"/>
              <a:ext cx="555769" cy="271946"/>
            </a:xfrm>
            <a:prstGeom prst="rect">
              <a:avLst/>
            </a:prstGeom>
            <a:solidFill>
              <a:srgbClr val="80B9E4">
                <a:alpha val="397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1209260" y="0"/>
              <a:ext cx="716533" cy="271946"/>
            </a:xfrm>
            <a:prstGeom prst="rect">
              <a:avLst/>
            </a:prstGeom>
            <a:solidFill>
              <a:srgbClr val="80B9E4">
                <a:alpha val="3977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53" name="Shape 353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ES6 Arrow Syntax</a:t>
            </a:r>
          </a:p>
        </p:txBody>
      </p:sp>
      <p:pic>
        <p:nvPicPr>
          <p:cNvPr id="35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1679" y="1135948"/>
            <a:ext cx="2962001" cy="15296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8" name="Group 358"/>
          <p:cNvGrpSpPr/>
          <p:nvPr/>
        </p:nvGrpSpPr>
        <p:grpSpPr>
          <a:xfrm>
            <a:off x="3014481" y="2486095"/>
            <a:ext cx="4055738" cy="1804573"/>
            <a:chOff x="0" y="0"/>
            <a:chExt cx="4055737" cy="1804571"/>
          </a:xfrm>
        </p:grpSpPr>
        <p:pic>
          <p:nvPicPr>
            <p:cNvPr id="355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65298" y="274900"/>
              <a:ext cx="2990440" cy="152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6" name="Shape 356"/>
            <p:cNvSpPr/>
            <p:nvPr/>
          </p:nvSpPr>
          <p:spPr>
            <a:xfrm>
              <a:off x="0" y="956248"/>
              <a:ext cx="1116398" cy="1"/>
            </a:xfrm>
            <a:prstGeom prst="line">
              <a:avLst/>
            </a:prstGeom>
            <a:noFill/>
            <a:ln w="25400" cap="flat">
              <a:solidFill>
                <a:srgbClr val="3A507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57" name="Shape 357"/>
            <p:cNvSpPr/>
            <p:nvPr/>
          </p:nvSpPr>
          <p:spPr>
            <a:xfrm flipV="1">
              <a:off x="2229" y="0"/>
              <a:ext cx="1" cy="963612"/>
            </a:xfrm>
            <a:prstGeom prst="line">
              <a:avLst/>
            </a:prstGeom>
            <a:noFill/>
            <a:ln w="25400" cap="flat">
              <a:solidFill>
                <a:srgbClr val="3A5072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pic>
        <p:nvPicPr>
          <p:cNvPr id="3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007" y="1030075"/>
            <a:ext cx="7509986" cy="1950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858" y="879847"/>
            <a:ext cx="2251292" cy="2251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u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67" name="Shape 367"/>
          <p:cNvSpPr/>
          <p:nvPr>
            <p:ph type="body" idx="1"/>
          </p:nvPr>
        </p:nvSpPr>
        <p:spPr>
          <a:xfrm>
            <a:off x="390524" y="1067725"/>
            <a:ext cx="8357618" cy="30080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Built from the ground up to adopt ES6 standards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Still a work in progress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“Things might/will change”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Alpha release available on GitHub  </a:t>
            </a:r>
            <a:r>
              <a:rPr sz="1200">
                <a:solidFill>
                  <a:srgbClr val="373737"/>
                </a:solidFill>
              </a:rPr>
              <a:t>(link below)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No official documentation available yet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Many topics are being discussed at ng-conf  </a:t>
            </a:r>
            <a:r>
              <a:rPr sz="1200">
                <a:solidFill>
                  <a:srgbClr val="373737"/>
                </a:solidFill>
              </a:rPr>
              <a:t>(going on right now)</a:t>
            </a:r>
          </a:p>
        </p:txBody>
      </p:sp>
      <p:sp>
        <p:nvSpPr>
          <p:cNvPr id="368" name="Shape 368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Angular 2.0</a:t>
            </a:r>
          </a:p>
        </p:txBody>
      </p:sp>
      <p:sp>
        <p:nvSpPr>
          <p:cNvPr id="369" name="Shape 369"/>
          <p:cNvSpPr/>
          <p:nvPr/>
        </p:nvSpPr>
        <p:spPr>
          <a:xfrm>
            <a:off x="531728" y="4367772"/>
            <a:ext cx="5485797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100">
                <a:solidFill>
                  <a:srgbClr val="373737"/>
                </a:solidFill>
              </a:rPr>
              <a:t>Intro to Angular 2:  </a:t>
            </a:r>
            <a:r>
              <a:rPr sz="1100" u="sng">
                <a:solidFill>
                  <a:srgbClr val="0072C8"/>
                </a:solidFill>
                <a:uFill>
                  <a:solidFill>
                    <a:srgbClr val="0072C8"/>
                  </a:solidFill>
                </a:uFill>
                <a:hlinkClick r:id="rId3" invalidUrl="" action="" tgtFrame="" tooltip="" history="1" highlightClick="0" endSnd="0"/>
              </a:rPr>
              <a:t>https://www.youtube.com/watch?v=uD6Okha_Yj0&amp;feature=youtu.be</a:t>
            </a:r>
          </a:p>
        </p:txBody>
      </p:sp>
      <p:sp>
        <p:nvSpPr>
          <p:cNvPr id="370" name="Shape 370"/>
          <p:cNvSpPr/>
          <p:nvPr/>
        </p:nvSpPr>
        <p:spPr>
          <a:xfrm>
            <a:off x="537144" y="4582936"/>
            <a:ext cx="4238183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373737"/>
                </a:solidFill>
              </a:rPr>
              <a:t>ng-conf 2015 videos:  TODO:  put a link to the ng-conf 2015 videos</a:t>
            </a:r>
          </a:p>
        </p:txBody>
      </p:sp>
      <p:sp>
        <p:nvSpPr>
          <p:cNvPr id="371" name="Shape 371"/>
          <p:cNvSpPr/>
          <p:nvPr/>
        </p:nvSpPr>
        <p:spPr>
          <a:xfrm>
            <a:off x="531728" y="4153866"/>
            <a:ext cx="3598756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100">
                <a:solidFill>
                  <a:srgbClr val="373737"/>
                </a:solidFill>
              </a:rPr>
              <a:t>Angular 2 on GitHub:  </a:t>
            </a:r>
            <a:r>
              <a:rPr sz="1100" u="sng">
                <a:solidFill>
                  <a:srgbClr val="0072C8"/>
                </a:solidFill>
                <a:uFill>
                  <a:solidFill>
                    <a:srgbClr val="0072C8"/>
                  </a:solidFill>
                </a:uFill>
                <a:hlinkClick r:id="rId4" invalidUrl="" action="" tgtFrame="" tooltip="" history="1" highlightClick="0" endSnd="0"/>
              </a:rPr>
              <a:t>https://github.com/angular/angular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76" name="Shape 376"/>
          <p:cNvSpPr/>
          <p:nvPr/>
        </p:nvSpPr>
        <p:spPr>
          <a:xfrm>
            <a:off x="2770492" y="2117386"/>
            <a:ext cx="3603016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73737"/>
                </a:solidFill>
              </a:rPr>
              <a:t>ES6 w/ Angular 1.x ??</a:t>
            </a:r>
          </a:p>
        </p:txBody>
      </p:sp>
    </p:spTree>
  </p:cSld>
  <p:clrMapOvr>
    <a:masterClrMapping/>
  </p:clrMapOvr>
  <p:transition spd="med" advClick="1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79" name="Shape 379"/>
          <p:cNvSpPr/>
          <p:nvPr>
            <p:ph type="body" idx="1"/>
          </p:nvPr>
        </p:nvSpPr>
        <p:spPr>
          <a:xfrm>
            <a:off x="390524" y="1067725"/>
            <a:ext cx="8357618" cy="154729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Yes ??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No current browsers support running ES6 today</a:t>
            </a:r>
            <a:endParaRPr sz="1600">
              <a:solidFill>
                <a:srgbClr val="373737"/>
              </a:solidFill>
            </a:endParaRPr>
          </a:p>
          <a:p>
            <a:pPr lvl="1" marL="346075" indent="-173037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Have to use </a:t>
            </a:r>
            <a:r>
              <a:rPr sz="1600" u="sng">
                <a:solidFill>
                  <a:srgbClr val="0072C8"/>
                </a:solidFill>
                <a:uFill>
                  <a:solidFill>
                    <a:srgbClr val="0072C8"/>
                  </a:solidFill>
                </a:uFill>
                <a:hlinkClick r:id="rId3" invalidUrl="" action="" tgtFrame="" tooltip="" history="1" highlightClick="0" endSnd="0"/>
              </a:rPr>
              <a:t>Traceur</a:t>
            </a:r>
            <a:r>
              <a:rPr sz="1600">
                <a:solidFill>
                  <a:srgbClr val="373737"/>
                </a:solidFill>
              </a:rPr>
              <a:t>, </a:t>
            </a:r>
            <a:r>
              <a:rPr sz="1600" u="sng">
                <a:solidFill>
                  <a:srgbClr val="0072C8"/>
                </a:solidFill>
                <a:uFill>
                  <a:solidFill>
                    <a:srgbClr val="0072C8"/>
                  </a:solidFill>
                </a:uFill>
                <a:hlinkClick r:id="rId4" invalidUrl="" action="" tgtFrame="" tooltip="" history="1" highlightClick="0" endSnd="0"/>
              </a:rPr>
              <a:t>Babel</a:t>
            </a:r>
            <a:r>
              <a:rPr sz="1600">
                <a:solidFill>
                  <a:srgbClr val="373737"/>
                </a:solidFill>
              </a:rPr>
              <a:t> or any other ES6 to ES5 transpilers</a:t>
            </a:r>
            <a:endParaRPr sz="1600">
              <a:solidFill>
                <a:srgbClr val="373737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Each support a subset of the full ES6 spec</a:t>
            </a:r>
          </a:p>
        </p:txBody>
      </p:sp>
      <p:sp>
        <p:nvSpPr>
          <p:cNvPr id="380" name="Shape 380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1">
              <a:defRPr sz="1800"/>
            </a:pPr>
            <a:r>
              <a:rPr sz="2800">
                <a:latin typeface="Consolas"/>
                <a:ea typeface="Consolas"/>
                <a:cs typeface="Consolas"/>
                <a:sym typeface="Consolas"/>
              </a:rPr>
              <a:t>ES6 w/ Angular 1.x</a:t>
            </a:r>
          </a:p>
        </p:txBody>
      </p:sp>
      <p:sp>
        <p:nvSpPr>
          <p:cNvPr id="381" name="Shape 381"/>
          <p:cNvSpPr/>
          <p:nvPr/>
        </p:nvSpPr>
        <p:spPr>
          <a:xfrm>
            <a:off x="1287095" y="2888594"/>
            <a:ext cx="7051041" cy="103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marL="173037" indent="-173037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/>
              <a:buChar char="▪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What are you looking to gain?</a:t>
            </a:r>
            <a:endParaRPr sz="1600">
              <a:solidFill>
                <a:srgbClr val="373737"/>
              </a:solidFill>
            </a:endParaRPr>
          </a:p>
          <a:p>
            <a:pPr lvl="0" marL="173037" indent="-173037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/>
              <a:buChar char="▪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Is performance going to suffer in a production environment?</a:t>
            </a:r>
            <a:endParaRPr sz="1600">
              <a:solidFill>
                <a:srgbClr val="373737"/>
              </a:solidFill>
            </a:endParaRPr>
          </a:p>
          <a:p>
            <a:pPr lvl="0" marL="173037" indent="-173037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/>
              <a:buChar char="▪"/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373737"/>
                </a:solidFill>
              </a:rPr>
              <a:t>What amount of effort would it save us if we upgraded an app to Angular 2?</a:t>
            </a:r>
          </a:p>
        </p:txBody>
      </p:sp>
      <p:sp>
        <p:nvSpPr>
          <p:cNvPr id="382" name="Shape 382"/>
          <p:cNvSpPr/>
          <p:nvPr/>
        </p:nvSpPr>
        <p:spPr>
          <a:xfrm>
            <a:off x="420198" y="4358269"/>
            <a:ext cx="7419496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100">
                <a:solidFill>
                  <a:srgbClr val="373737"/>
                </a:solidFill>
              </a:rPr>
              <a:t>Using ES6 w/ Angular today:   </a:t>
            </a:r>
            <a:r>
              <a:rPr sz="1100" u="sng">
                <a:solidFill>
                  <a:srgbClr val="0072C8"/>
                </a:solidFill>
                <a:uFill>
                  <a:solidFill>
                    <a:srgbClr val="0072C8"/>
                  </a:solidFill>
                </a:uFill>
                <a:hlinkClick r:id="rId5" invalidUrl="" action="" tgtFrame="" tooltip="" history="1" highlightClick="0" endSnd="0"/>
              </a:rPr>
              <a:t>http://blog.thoughtram.io/angularjs/es6/2015/01/23/exploring-angular-1.3-using-es6.html</a:t>
            </a:r>
          </a:p>
        </p:txBody>
      </p:sp>
      <p:sp>
        <p:nvSpPr>
          <p:cNvPr id="383" name="Shape 383"/>
          <p:cNvSpPr/>
          <p:nvPr/>
        </p:nvSpPr>
        <p:spPr>
          <a:xfrm>
            <a:off x="420198" y="4564003"/>
            <a:ext cx="6370382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100">
                <a:solidFill>
                  <a:srgbClr val="373737"/>
                </a:solidFill>
              </a:rPr>
              <a:t>Preparing for Angular 2:   </a:t>
            </a:r>
            <a:r>
              <a:rPr sz="1100" u="sng">
                <a:solidFill>
                  <a:srgbClr val="0072C8"/>
                </a:solidFill>
                <a:uFill>
                  <a:solidFill>
                    <a:srgbClr val="0072C8"/>
                  </a:solidFill>
                </a:uFill>
                <a:hlinkClick r:id="rId6" invalidUrl="" action="" tgtFrame="" tooltip="" history="1" highlightClick="0" endSnd="0"/>
              </a:rPr>
              <a:t>https://www.airpair.com/angularjs/posts/preparing-for-the-future-of-angularjs</a:t>
            </a:r>
          </a:p>
        </p:txBody>
      </p:sp>
      <p:sp>
        <p:nvSpPr>
          <p:cNvPr id="384" name="Shape 384"/>
          <p:cNvSpPr/>
          <p:nvPr/>
        </p:nvSpPr>
        <p:spPr>
          <a:xfrm>
            <a:off x="430897" y="4773148"/>
            <a:ext cx="7248146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100">
                <a:solidFill>
                  <a:srgbClr val="373737"/>
                </a:solidFill>
              </a:rPr>
              <a:t>Future ready Angular 1.3 app:  </a:t>
            </a:r>
            <a:r>
              <a:rPr sz="1100" u="sng">
                <a:solidFill>
                  <a:srgbClr val="0072C8"/>
                </a:solidFill>
                <a:uFill>
                  <a:solidFill>
                    <a:srgbClr val="0072C8"/>
                  </a:solidFill>
                </a:uFill>
                <a:hlinkClick r:id="rId7" invalidUrl="" action="" tgtFrame="" tooltip="" history="1" highlightClick="0" endSnd="0"/>
              </a:rPr>
              <a:t>http://rangle.io/bloghow-to-embrace-angular-2-today-with-future-friendly-angular-1-3/</a:t>
            </a:r>
          </a:p>
        </p:txBody>
      </p:sp>
    </p:spTree>
  </p:cSld>
  <p:clrMapOvr>
    <a:masterClrMapping/>
  </p:clrMapOvr>
  <p:transition spd="fast" advClick="1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89" name="Shape 389"/>
          <p:cNvSpPr/>
          <p:nvPr/>
        </p:nvSpPr>
        <p:spPr>
          <a:xfrm>
            <a:off x="2976042" y="1995752"/>
            <a:ext cx="3191916" cy="85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373737"/>
                </a:solidFill>
              </a:rPr>
              <a:t>Questions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92" name="Shape 392"/>
          <p:cNvSpPr/>
          <p:nvPr/>
        </p:nvSpPr>
        <p:spPr>
          <a:xfrm>
            <a:off x="1211294" y="2186806"/>
            <a:ext cx="6721412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 u="sng">
                <a:solidFill>
                  <a:srgbClr val="0072C8"/>
                </a:solidFill>
                <a:uFill>
                  <a:solidFill>
                    <a:srgbClr val="0072C8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500" u="sng">
                <a:solidFill>
                  <a:srgbClr val="0072C8"/>
                </a:solidFill>
                <a:uFill>
                  <a:solidFill>
                    <a:srgbClr val="0072C8"/>
                  </a:solidFill>
                </a:uFill>
                <a:hlinkClick r:id="rId2" invalidUrl="" action="" tgtFrame="" tooltip="" history="1" highlightClick="0" endSnd="0"/>
              </a:rPr>
              <a:t>https://github.com/jordan-wester/mvp-mix-2015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8EC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pic>
        <p:nvPicPr>
          <p:cNvPr id="8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8087" y="1048298"/>
            <a:ext cx="2792870" cy="270823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title"/>
          </p:nvPr>
        </p:nvSpPr>
        <p:spPr>
          <a:xfrm>
            <a:off x="231774" y="210120"/>
            <a:ext cx="2133601" cy="117722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group by type</a:t>
            </a:r>
          </a:p>
        </p:txBody>
      </p:sp>
    </p:spTree>
  </p:cSld>
  <p:clrMapOvr>
    <a:masterClrMapping/>
  </p:clrMapOvr>
  <p:transition spd="med" advClick="1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396"/>
          <p:cNvGrpSpPr/>
          <p:nvPr/>
        </p:nvGrpSpPr>
        <p:grpSpPr>
          <a:xfrm>
            <a:off x="1633420" y="1800492"/>
            <a:ext cx="2588329" cy="1542517"/>
            <a:chOff x="0" y="0"/>
            <a:chExt cx="2588328" cy="1542516"/>
          </a:xfrm>
        </p:grpSpPr>
        <p:sp>
          <p:nvSpPr>
            <p:cNvPr id="394" name="Shape 394"/>
            <p:cNvSpPr/>
            <p:nvPr/>
          </p:nvSpPr>
          <p:spPr>
            <a:xfrm>
              <a:off x="-1" y="-1"/>
              <a:ext cx="2588330" cy="1542518"/>
            </a:xfrm>
            <a:prstGeom prst="rect">
              <a:avLst/>
            </a:prstGeom>
            <a:solidFill>
              <a:srgbClr val="0072C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300"/>
                </a:spcBef>
                <a:defRPr i="1" spc="50" sz="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-1" y="-1"/>
              <a:ext cx="2588330" cy="626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7160" tIns="137160" rIns="137160" bIns="137160" numCol="1" anchor="t">
              <a:spAutoFit/>
            </a:bodyPr>
            <a:lstStyle/>
            <a:p>
              <a:pPr lvl="0">
                <a:lnSpc>
                  <a:spcPts val="1600"/>
                </a:lnSpc>
                <a:tabLst>
                  <a:tab pos="2006600" algn="l"/>
                </a:tabLst>
                <a:defRPr>
                  <a:solidFill>
                    <a:srgbClr val="000000"/>
                  </a:solidFill>
                </a:defRPr>
              </a:pPr>
              <a:r>
                <a:rPr b="1" sz="1200">
                  <a:solidFill>
                    <a:srgbClr val="FFFFFF"/>
                  </a:solidFill>
                </a:rPr>
                <a:t>Bryan Tharpe</a:t>
              </a:r>
              <a:endParaRPr b="1" sz="1200">
                <a:solidFill>
                  <a:srgbClr val="FFFFFF"/>
                </a:solidFill>
              </a:endParaRPr>
            </a:p>
            <a:p>
              <a:pPr lvl="0">
                <a:lnSpc>
                  <a:spcPct val="90000"/>
                </a:lnSpc>
                <a:spcBef>
                  <a:spcPts val="300"/>
                </a:spcBef>
                <a:defRPr>
                  <a:solidFill>
                    <a:srgbClr val="000000"/>
                  </a:solidFill>
                </a:defRPr>
              </a:pPr>
              <a:r>
                <a:rPr b="1" i="1" spc="50" sz="800">
                  <a:solidFill>
                    <a:srgbClr val="FFFFFF"/>
                  </a:solidFill>
                </a:rPr>
                <a:t>Solution Architect</a:t>
              </a:r>
            </a:p>
          </p:txBody>
        </p:sp>
      </p:grpSp>
      <p:sp>
        <p:nvSpPr>
          <p:cNvPr id="397" name="Shape 397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398" name="Shape 398"/>
          <p:cNvSpPr/>
          <p:nvPr>
            <p:ph type="title"/>
          </p:nvPr>
        </p:nvSpPr>
        <p:spPr>
          <a:xfrm>
            <a:off x="231774" y="210120"/>
            <a:ext cx="8685457" cy="5078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Contact Us</a:t>
            </a:r>
          </a:p>
        </p:txBody>
      </p:sp>
      <p:grpSp>
        <p:nvGrpSpPr>
          <p:cNvPr id="401" name="Group 401"/>
          <p:cNvGrpSpPr/>
          <p:nvPr/>
        </p:nvGrpSpPr>
        <p:grpSpPr>
          <a:xfrm>
            <a:off x="4922251" y="1800492"/>
            <a:ext cx="2588329" cy="1542517"/>
            <a:chOff x="0" y="0"/>
            <a:chExt cx="2588328" cy="1542516"/>
          </a:xfrm>
        </p:grpSpPr>
        <p:sp>
          <p:nvSpPr>
            <p:cNvPr id="399" name="Shape 399"/>
            <p:cNvSpPr/>
            <p:nvPr/>
          </p:nvSpPr>
          <p:spPr>
            <a:xfrm>
              <a:off x="-1" y="-1"/>
              <a:ext cx="2588330" cy="1542518"/>
            </a:xfrm>
            <a:prstGeom prst="rect">
              <a:avLst/>
            </a:prstGeom>
            <a:solidFill>
              <a:srgbClr val="0072C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300"/>
                </a:spcBef>
                <a:defRPr spc="50"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-1" y="-1"/>
              <a:ext cx="2588330" cy="626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7160" tIns="137160" rIns="137160" bIns="137160" numCol="1" anchor="t">
              <a:spAutoFit/>
            </a:bodyPr>
            <a:lstStyle/>
            <a:p>
              <a:pPr lvl="0">
                <a:lnSpc>
                  <a:spcPts val="1600"/>
                </a:lnSpc>
                <a:tabLst>
                  <a:tab pos="2006600" algn="l"/>
                </a:tabLst>
                <a:defRPr>
                  <a:solidFill>
                    <a:srgbClr val="000000"/>
                  </a:solidFill>
                </a:defRPr>
              </a:pPr>
              <a:r>
                <a:rPr b="1" sz="1200">
                  <a:solidFill>
                    <a:srgbClr val="FFFFFF"/>
                  </a:solidFill>
                </a:rPr>
                <a:t>Jordan Wester</a:t>
              </a:r>
              <a:endParaRPr b="1" sz="1200">
                <a:solidFill>
                  <a:srgbClr val="FFFFFF"/>
                </a:solidFill>
              </a:endParaRPr>
            </a:p>
            <a:p>
              <a:pPr lvl="0">
                <a:lnSpc>
                  <a:spcPct val="90000"/>
                </a:lnSpc>
                <a:spcBef>
                  <a:spcPts val="300"/>
                </a:spcBef>
                <a:defRPr>
                  <a:solidFill>
                    <a:srgbClr val="000000"/>
                  </a:solidFill>
                </a:defRPr>
              </a:pPr>
              <a:r>
                <a:rPr b="1" i="1" spc="50" sz="800">
                  <a:solidFill>
                    <a:srgbClr val="FFFFFF"/>
                  </a:solidFill>
                </a:rPr>
                <a:t>Solution Architect</a:t>
              </a:r>
            </a:p>
          </p:txBody>
        </p:sp>
      </p:grpSp>
      <p:sp>
        <p:nvSpPr>
          <p:cNvPr id="402" name="Shape 402"/>
          <p:cNvSpPr/>
          <p:nvPr/>
        </p:nvSpPr>
        <p:spPr>
          <a:xfrm>
            <a:off x="1773120" y="2418317"/>
            <a:ext cx="2588329" cy="761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 spc="50" sz="9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b="1" spc="50" sz="700">
                <a:solidFill>
                  <a:srgbClr val="FFFFFF"/>
                </a:solidFill>
              </a:rPr>
              <a:t>c</a:t>
            </a:r>
            <a:r>
              <a:rPr spc="50" sz="800">
                <a:solidFill>
                  <a:srgbClr val="FFFFFF"/>
                </a:solidFill>
              </a:rPr>
              <a:t> XXX-XXX-XXX</a:t>
            </a:r>
            <a:endParaRPr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b="1" spc="50" sz="700">
                <a:solidFill>
                  <a:srgbClr val="FFFFFF"/>
                </a:solidFill>
              </a:rPr>
              <a:t>t</a:t>
            </a:r>
            <a:r>
              <a:rPr spc="50" sz="800">
                <a:solidFill>
                  <a:srgbClr val="FFFFFF"/>
                </a:solidFill>
              </a:rPr>
              <a:t>  XXX-XXX-XXX</a:t>
            </a:r>
            <a:endParaRPr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b="1" spc="50" sz="700">
                <a:solidFill>
                  <a:srgbClr val="FFFFFF"/>
                </a:solidFill>
              </a:rPr>
              <a:t>f</a:t>
            </a:r>
            <a:r>
              <a:rPr spc="50" sz="800">
                <a:solidFill>
                  <a:srgbClr val="FFFFFF"/>
                </a:solidFill>
              </a:rPr>
              <a:t>  XXX-XXX-XXX</a:t>
            </a:r>
            <a:endParaRPr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bryant@slalom.com</a:t>
            </a:r>
          </a:p>
        </p:txBody>
      </p:sp>
      <p:sp>
        <p:nvSpPr>
          <p:cNvPr id="403" name="Shape 403"/>
          <p:cNvSpPr/>
          <p:nvPr/>
        </p:nvSpPr>
        <p:spPr>
          <a:xfrm>
            <a:off x="5071288" y="2456417"/>
            <a:ext cx="2588329" cy="72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 spc="50" sz="9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b="1" spc="50" sz="700">
                <a:solidFill>
                  <a:srgbClr val="FFFFFF"/>
                </a:solidFill>
              </a:rPr>
              <a:t>c</a:t>
            </a:r>
            <a:r>
              <a:rPr spc="50" sz="800">
                <a:solidFill>
                  <a:srgbClr val="FFFFFF"/>
                </a:solidFill>
              </a:rPr>
              <a:t> XXX-XXX-XXX</a:t>
            </a:r>
            <a:endParaRPr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b="1" spc="50" sz="700">
                <a:solidFill>
                  <a:srgbClr val="FFFFFF"/>
                </a:solidFill>
              </a:rPr>
              <a:t>t</a:t>
            </a:r>
            <a:r>
              <a:rPr spc="50" sz="800">
                <a:solidFill>
                  <a:srgbClr val="FFFFFF"/>
                </a:solidFill>
              </a:rPr>
              <a:t>  XXX-XXX-XXX</a:t>
            </a:r>
            <a:endParaRPr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b="1" spc="50" sz="700">
                <a:solidFill>
                  <a:srgbClr val="FFFFFF"/>
                </a:solidFill>
              </a:rPr>
              <a:t>f</a:t>
            </a:r>
            <a:r>
              <a:rPr spc="50" sz="800">
                <a:solidFill>
                  <a:srgbClr val="FFFFFF"/>
                </a:solidFill>
              </a:rPr>
              <a:t>  XXX-XXX-XXX</a:t>
            </a:r>
            <a:endParaRPr>
              <a:solidFill>
                <a:srgbClr val="FFFFFF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jordanw@slalom.com</a:t>
            </a:r>
          </a:p>
        </p:txBody>
      </p:sp>
      <p:sp>
        <p:nvSpPr>
          <p:cNvPr id="404" name="Shape 404"/>
          <p:cNvSpPr/>
          <p:nvPr/>
        </p:nvSpPr>
        <p:spPr>
          <a:xfrm>
            <a:off x="617895" y="3852758"/>
            <a:ext cx="2588330" cy="71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 spc="50" sz="9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b="1" spc="50" sz="700">
                <a:solidFill>
                  <a:srgbClr val="FFFFFF"/>
                </a:solidFill>
              </a:rPr>
              <a:t>c</a:t>
            </a:r>
            <a:r>
              <a:rPr spc="50" sz="800">
                <a:solidFill>
                  <a:srgbClr val="FFFFFF"/>
                </a:solidFill>
              </a:rPr>
              <a:t> XXX-XXX-XXX</a:t>
            </a:r>
            <a:endParaRPr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b="1" spc="50" sz="700">
                <a:solidFill>
                  <a:srgbClr val="FFFFFF"/>
                </a:solidFill>
              </a:rPr>
              <a:t>t</a:t>
            </a:r>
            <a:r>
              <a:rPr spc="50" sz="800">
                <a:solidFill>
                  <a:srgbClr val="FFFFFF"/>
                </a:solidFill>
              </a:rPr>
              <a:t>  XXX-XXX-XXX</a:t>
            </a:r>
            <a:endParaRPr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b="1" spc="50" sz="700">
                <a:solidFill>
                  <a:srgbClr val="FFFFFF"/>
                </a:solidFill>
              </a:rPr>
              <a:t>f</a:t>
            </a:r>
            <a:r>
              <a:rPr spc="50" sz="800">
                <a:solidFill>
                  <a:srgbClr val="FFFFFF"/>
                </a:solidFill>
              </a:rPr>
              <a:t>  XXX-XXX-XXX</a:t>
            </a:r>
            <a:endParaRPr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b="1" spc="50" sz="700">
                <a:solidFill>
                  <a:srgbClr val="FFFFFF"/>
                </a:solidFill>
              </a:rPr>
              <a:t>e</a:t>
            </a:r>
            <a:r>
              <a:rPr spc="50" sz="800">
                <a:solidFill>
                  <a:srgbClr val="FFFFFF"/>
                </a:solidFill>
              </a:rPr>
              <a:t> </a:t>
            </a:r>
            <a:r>
              <a:rPr spc="50" sz="1000">
                <a:solidFill>
                  <a:srgbClr val="FFFFFF"/>
                </a:solidFill>
              </a:rPr>
              <a:t>xxxxxxxx@slalom.com</a:t>
            </a:r>
          </a:p>
        </p:txBody>
      </p:sp>
    </p:spTree>
  </p:cSld>
  <p:clrMapOvr>
    <a:masterClrMapping/>
  </p:clrMapOvr>
  <p:transition spd="fast" advClick="1">
    <p:push dir="l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sldNum" sz="quarter" idx="4294967295"/>
          </p:nvPr>
        </p:nvSpPr>
        <p:spPr>
          <a:xfrm>
            <a:off x="7010400" y="4884298"/>
            <a:ext cx="2133600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</p:spTree>
  </p:cSld>
  <p:clrMapOvr>
    <a:masterClrMapping/>
  </p:clrMapOvr>
  <p:transition spd="slow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8EC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pic>
        <p:nvPicPr>
          <p:cNvPr id="9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8698" y="628998"/>
            <a:ext cx="2977398" cy="38855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" name="Group 97"/>
          <p:cNvGrpSpPr/>
          <p:nvPr/>
        </p:nvGrpSpPr>
        <p:grpSpPr>
          <a:xfrm>
            <a:off x="3792698" y="984509"/>
            <a:ext cx="2338112" cy="2992000"/>
            <a:chOff x="0" y="0"/>
            <a:chExt cx="2338111" cy="2991998"/>
          </a:xfrm>
        </p:grpSpPr>
        <p:sp>
          <p:nvSpPr>
            <p:cNvPr id="93" name="Shape 93"/>
            <p:cNvSpPr/>
            <p:nvPr/>
          </p:nvSpPr>
          <p:spPr>
            <a:xfrm>
              <a:off x="0" y="0"/>
              <a:ext cx="2338112" cy="362153"/>
            </a:xfrm>
            <a:prstGeom prst="rect">
              <a:avLst/>
            </a:prstGeom>
            <a:solidFill>
              <a:srgbClr val="80B9E4">
                <a:alpha val="2986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745567"/>
              <a:ext cx="2338112" cy="362153"/>
            </a:xfrm>
            <a:prstGeom prst="rect">
              <a:avLst/>
            </a:prstGeom>
            <a:solidFill>
              <a:srgbClr val="80B9E4">
                <a:alpha val="3021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1872802"/>
              <a:ext cx="2338112" cy="362153"/>
            </a:xfrm>
            <a:prstGeom prst="rect">
              <a:avLst/>
            </a:prstGeom>
            <a:solidFill>
              <a:srgbClr val="80B9E4">
                <a:alpha val="3023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2629846"/>
              <a:ext cx="2338112" cy="362153"/>
            </a:xfrm>
            <a:prstGeom prst="rect">
              <a:avLst/>
            </a:prstGeom>
            <a:solidFill>
              <a:srgbClr val="80B9E4">
                <a:alpha val="2981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98" name="Shape 98"/>
          <p:cNvSpPr/>
          <p:nvPr>
            <p:ph type="title"/>
          </p:nvPr>
        </p:nvSpPr>
        <p:spPr>
          <a:xfrm>
            <a:off x="231774" y="210120"/>
            <a:ext cx="2133601" cy="117722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group by type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8EC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231774" y="210120"/>
            <a:ext cx="2133601" cy="117722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group by feature</a:t>
            </a:r>
          </a:p>
        </p:txBody>
      </p:sp>
      <p:pic>
        <p:nvPicPr>
          <p:cNvPr id="10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7763" y="1109892"/>
            <a:ext cx="2708474" cy="2923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8EC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107" name="Shape 107"/>
          <p:cNvSpPr/>
          <p:nvPr>
            <p:ph type="title"/>
          </p:nvPr>
        </p:nvSpPr>
        <p:spPr>
          <a:xfrm>
            <a:off x="231774" y="210120"/>
            <a:ext cx="2133601" cy="117722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group by feature</a:t>
            </a:r>
          </a:p>
        </p:txBody>
      </p:sp>
      <p:pic>
        <p:nvPicPr>
          <p:cNvPr id="10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426" y="603975"/>
            <a:ext cx="2905147" cy="4222946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3549741" y="970813"/>
            <a:ext cx="2462755" cy="1848864"/>
          </a:xfrm>
          <a:prstGeom prst="rect">
            <a:avLst/>
          </a:prstGeom>
          <a:solidFill>
            <a:srgbClr val="80B9E4">
              <a:alpha val="29867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8EC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sp>
        <p:nvSpPr>
          <p:cNvPr id="112" name="Shape 112"/>
          <p:cNvSpPr/>
          <p:nvPr/>
        </p:nvSpPr>
        <p:spPr>
          <a:xfrm>
            <a:off x="1610507" y="456923"/>
            <a:ext cx="5922986" cy="3903871"/>
          </a:xfrm>
          <a:prstGeom prst="rect">
            <a:avLst/>
          </a:prstGeom>
          <a:solidFill>
            <a:srgbClr val="FFFFFF">
              <a:alpha val="25625"/>
            </a:srgbClr>
          </a:solidFill>
          <a:ln w="25400">
            <a:solidFill>
              <a:srgbClr val="000000">
                <a:alpha val="25625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3" name="Shape 113"/>
          <p:cNvSpPr/>
          <p:nvPr/>
        </p:nvSpPr>
        <p:spPr>
          <a:xfrm>
            <a:off x="1820002" y="683487"/>
            <a:ext cx="5503996" cy="800308"/>
          </a:xfrm>
          <a:prstGeom prst="rect">
            <a:avLst/>
          </a:prstGeom>
          <a:solidFill>
            <a:srgbClr val="FFFFFF">
              <a:alpha val="52939"/>
            </a:srgbClr>
          </a:solidFill>
          <a:ln w="25400">
            <a:solidFill>
              <a:srgbClr val="000000">
                <a:alpha val="52939"/>
              </a:srgb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Search Feature</a:t>
            </a:r>
          </a:p>
        </p:txBody>
      </p:sp>
      <p:sp>
        <p:nvSpPr>
          <p:cNvPr id="114" name="Shape 114"/>
          <p:cNvSpPr/>
          <p:nvPr/>
        </p:nvSpPr>
        <p:spPr>
          <a:xfrm>
            <a:off x="2030159" y="2176025"/>
            <a:ext cx="3056987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2030159" y="2398735"/>
            <a:ext cx="3056987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2030159" y="2621445"/>
            <a:ext cx="3056987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2030159" y="2844155"/>
            <a:ext cx="3056987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2030159" y="3066865"/>
            <a:ext cx="3056987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2030159" y="3289575"/>
            <a:ext cx="3056987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2030159" y="3536386"/>
            <a:ext cx="3056987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2030159" y="3759096"/>
            <a:ext cx="3056987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2030159" y="3981806"/>
            <a:ext cx="3056987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25" name="Group 125"/>
          <p:cNvGrpSpPr/>
          <p:nvPr/>
        </p:nvGrpSpPr>
        <p:grpSpPr>
          <a:xfrm>
            <a:off x="5357507" y="1716291"/>
            <a:ext cx="1904903" cy="2373078"/>
            <a:chOff x="0" y="0"/>
            <a:chExt cx="1904902" cy="2373076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1904903" cy="1340788"/>
            </a:xfrm>
            <a:prstGeom prst="rect">
              <a:avLst/>
            </a:prstGeom>
            <a:solidFill>
              <a:srgbClr val="FFFFFF">
                <a:alpha val="25625"/>
              </a:srgbClr>
            </a:solidFill>
            <a:ln w="25400" cap="flat">
              <a:solidFill>
                <a:srgbClr val="000000">
                  <a:alpha val="25625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1563497"/>
              <a:ext cx="1904903" cy="809580"/>
            </a:xfrm>
            <a:prstGeom prst="rect">
              <a:avLst/>
            </a:prstGeom>
            <a:solidFill>
              <a:srgbClr val="FFFFFF">
                <a:alpha val="25625"/>
              </a:srgbClr>
            </a:solidFill>
            <a:ln w="25400" cap="flat">
              <a:solidFill>
                <a:srgbClr val="000000">
                  <a:alpha val="25625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26" name="Shape 126"/>
          <p:cNvSpPr/>
          <p:nvPr/>
        </p:nvSpPr>
        <p:spPr>
          <a:xfrm>
            <a:off x="2030159" y="1730604"/>
            <a:ext cx="3056987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2030159" y="1953315"/>
            <a:ext cx="3056987" cy="1"/>
          </a:xfrm>
          <a:prstGeom prst="line">
            <a:avLst/>
          </a:prstGeom>
          <a:ln w="25400">
            <a:solidFill>
              <a:srgbClr val="3A507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5343202" y="1705205"/>
            <a:ext cx="1933513" cy="1362961"/>
          </a:xfrm>
          <a:prstGeom prst="rect">
            <a:avLst/>
          </a:prstGeom>
          <a:solidFill>
            <a:srgbClr val="80B9E4">
              <a:alpha val="622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Purchasing</a:t>
            </a:r>
          </a:p>
        </p:txBody>
      </p:sp>
      <p:sp>
        <p:nvSpPr>
          <p:cNvPr id="129" name="Shape 129"/>
          <p:cNvSpPr/>
          <p:nvPr/>
        </p:nvSpPr>
        <p:spPr>
          <a:xfrm>
            <a:off x="5343202" y="3276875"/>
            <a:ext cx="1933513" cy="834980"/>
          </a:xfrm>
          <a:prstGeom prst="rect">
            <a:avLst/>
          </a:prstGeom>
          <a:solidFill>
            <a:srgbClr val="F8B39D">
              <a:alpha val="6228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73737"/>
                </a:solidFill>
              </a:rPr>
              <a:t>Scheduling</a:t>
            </a:r>
          </a:p>
        </p:txBody>
      </p:sp>
      <p:sp>
        <p:nvSpPr>
          <p:cNvPr id="130" name="Shape 130"/>
          <p:cNvSpPr/>
          <p:nvPr/>
        </p:nvSpPr>
        <p:spPr>
          <a:xfrm>
            <a:off x="1886750" y="2290981"/>
            <a:ext cx="3343804" cy="240909"/>
          </a:xfrm>
          <a:prstGeom prst="rect">
            <a:avLst/>
          </a:prstGeom>
          <a:solidFill>
            <a:srgbClr val="9DA8B9">
              <a:alpha val="27685"/>
            </a:srgbClr>
          </a:solidFill>
          <a:ln w="25400">
            <a:solidFill>
              <a:srgbClr val="3A5072">
                <a:alpha val="27685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3"/>
      <p:bldP build="whole" bldLvl="1" animBg="1" rev="0" advAuto="0" spid="125" grpId="2"/>
      <p:bldP build="whole" bldLvl="1" animBg="1" rev="0" advAuto="0" spid="129" grpId="4"/>
      <p:bldP build="whole" bldLvl="1" animBg="1" rev="0" advAuto="0" spid="1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8EC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Num" sz="quarter" idx="2"/>
          </p:nvPr>
        </p:nvSpPr>
        <p:spPr>
          <a:xfrm>
            <a:off x="6979180" y="4884038"/>
            <a:ext cx="2133601" cy="1532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400">
                <a:solidFill>
                  <a:srgbClr val="A6A6A6"/>
                </a:solidFill>
              </a:rPr>
            </a:fld>
          </a:p>
        </p:txBody>
      </p:sp>
      <p:pic>
        <p:nvPicPr>
          <p:cNvPr id="13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1432" y="349185"/>
            <a:ext cx="2901136" cy="444513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title"/>
          </p:nvPr>
        </p:nvSpPr>
        <p:spPr>
          <a:xfrm>
            <a:off x="231774" y="210120"/>
            <a:ext cx="2133601" cy="117722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lvl="0">
              <a:defRPr sz="1800"/>
            </a:pPr>
            <a:r>
              <a:rPr sz="2800"/>
              <a:t>group by feature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373737"/>
      </a:dk1>
      <a:lt1>
        <a:srgbClr val="FFFFFF"/>
      </a:lt1>
      <a:dk2>
        <a:srgbClr val="A7A7A7"/>
      </a:dk2>
      <a:lt2>
        <a:srgbClr val="535353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5072"/>
          </a:solidFill>
          <a:prstDash val="solid"/>
          <a:bevel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73737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5072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73737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5072"/>
          </a:solidFill>
          <a:prstDash val="solid"/>
          <a:bevel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73737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5072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73737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