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buSzPts val="1800"/>
              <a:buChar char="●"/>
              <a:defRPr>
                <a:solidFill>
                  <a:schemeClr val="dk1"/>
                </a:solidFill>
              </a:defRPr>
            </a:lvl1pPr>
            <a:lvl2pPr lvl="1">
              <a:spcBef>
                <a:spcPts val="0"/>
              </a:spcBef>
              <a:buClr>
                <a:schemeClr val="dk1"/>
              </a:buClr>
              <a:buSzPts val="1400"/>
              <a:buChar char="○"/>
              <a:defRPr>
                <a:solidFill>
                  <a:schemeClr val="dk1"/>
                </a:solidFill>
              </a:defRPr>
            </a:lvl2pPr>
            <a:lvl3pPr lvl="2">
              <a:spcBef>
                <a:spcPts val="0"/>
              </a:spcBef>
              <a:buClr>
                <a:schemeClr val="dk1"/>
              </a:buClr>
              <a:buSzPts val="1400"/>
              <a:buChar char="■"/>
              <a:defRPr>
                <a:solidFill>
                  <a:schemeClr val="dk1"/>
                </a:solidFill>
              </a:defRPr>
            </a:lvl3pPr>
            <a:lvl4pPr lvl="3">
              <a:spcBef>
                <a:spcPts val="0"/>
              </a:spcBef>
              <a:buClr>
                <a:schemeClr val="dk1"/>
              </a:buClr>
              <a:buSzPts val="1400"/>
              <a:buChar char="●"/>
              <a:defRPr>
                <a:solidFill>
                  <a:schemeClr val="dk1"/>
                </a:solidFill>
              </a:defRPr>
            </a:lvl4pPr>
            <a:lvl5pPr lvl="4">
              <a:spcBef>
                <a:spcPts val="0"/>
              </a:spcBef>
              <a:buClr>
                <a:schemeClr val="dk1"/>
              </a:buClr>
              <a:buSzPts val="1400"/>
              <a:buChar char="○"/>
              <a:defRPr>
                <a:solidFill>
                  <a:schemeClr val="dk1"/>
                </a:solidFill>
              </a:defRPr>
            </a:lvl5pPr>
            <a:lvl6pPr lvl="5">
              <a:spcBef>
                <a:spcPts val="0"/>
              </a:spcBef>
              <a:buClr>
                <a:schemeClr val="dk1"/>
              </a:buClr>
              <a:buSzPts val="1400"/>
              <a:buChar char="■"/>
              <a:defRPr>
                <a:solidFill>
                  <a:schemeClr val="dk1"/>
                </a:solidFill>
              </a:defRPr>
            </a:lvl6pPr>
            <a:lvl7pPr lvl="6">
              <a:spcBef>
                <a:spcPts val="0"/>
              </a:spcBef>
              <a:buClr>
                <a:schemeClr val="dk1"/>
              </a:buClr>
              <a:buSzPts val="1400"/>
              <a:buChar char="●"/>
              <a:defRPr>
                <a:solidFill>
                  <a:schemeClr val="dk1"/>
                </a:solidFill>
              </a:defRPr>
            </a:lvl7pPr>
            <a:lvl8pPr lvl="7">
              <a:spcBef>
                <a:spcPts val="0"/>
              </a:spcBef>
              <a:buClr>
                <a:schemeClr val="dk1"/>
              </a:buClr>
              <a:buSzPts val="1400"/>
              <a:buChar char="○"/>
              <a:defRPr>
                <a:solidFill>
                  <a:schemeClr val="dk1"/>
                </a:solidFill>
              </a:defRPr>
            </a:lvl8pPr>
            <a:lvl9pPr lvl="8">
              <a:spcBef>
                <a:spcPts val="0"/>
              </a:spcBef>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Char char="●"/>
              <a:defRPr sz="1800">
                <a:solidFill>
                  <a:schemeClr val="lt2"/>
                </a:solidFill>
              </a:defRPr>
            </a:lvl1pPr>
            <a:lvl2pPr lvl="1">
              <a:lnSpc>
                <a:spcPct val="115000"/>
              </a:lnSpc>
              <a:spcBef>
                <a:spcPts val="0"/>
              </a:spcBef>
              <a:spcAft>
                <a:spcPts val="1600"/>
              </a:spcAft>
              <a:buClr>
                <a:schemeClr val="lt2"/>
              </a:buClr>
              <a:buSzPts val="1400"/>
              <a:buChar char="○"/>
              <a:defRPr>
                <a:solidFill>
                  <a:schemeClr val="lt2"/>
                </a:solidFill>
              </a:defRPr>
            </a:lvl2pPr>
            <a:lvl3pPr lvl="2">
              <a:lnSpc>
                <a:spcPct val="115000"/>
              </a:lnSpc>
              <a:spcBef>
                <a:spcPts val="0"/>
              </a:spcBef>
              <a:spcAft>
                <a:spcPts val="1600"/>
              </a:spcAft>
              <a:buClr>
                <a:schemeClr val="lt2"/>
              </a:buClr>
              <a:buSzPts val="1400"/>
              <a:buChar char="■"/>
              <a:defRPr>
                <a:solidFill>
                  <a:schemeClr val="lt2"/>
                </a:solidFill>
              </a:defRPr>
            </a:lvl3pPr>
            <a:lvl4pPr lvl="3">
              <a:lnSpc>
                <a:spcPct val="115000"/>
              </a:lnSpc>
              <a:spcBef>
                <a:spcPts val="0"/>
              </a:spcBef>
              <a:spcAft>
                <a:spcPts val="1600"/>
              </a:spcAft>
              <a:buClr>
                <a:schemeClr val="lt2"/>
              </a:buClr>
              <a:buSzPts val="1400"/>
              <a:buChar char="●"/>
              <a:defRPr>
                <a:solidFill>
                  <a:schemeClr val="lt2"/>
                </a:solidFill>
              </a:defRPr>
            </a:lvl4pPr>
            <a:lvl5pPr lvl="4">
              <a:lnSpc>
                <a:spcPct val="115000"/>
              </a:lnSpc>
              <a:spcBef>
                <a:spcPts val="0"/>
              </a:spcBef>
              <a:spcAft>
                <a:spcPts val="1600"/>
              </a:spcAft>
              <a:buClr>
                <a:schemeClr val="lt2"/>
              </a:buClr>
              <a:buSzPts val="1400"/>
              <a:buChar char="○"/>
              <a:defRPr>
                <a:solidFill>
                  <a:schemeClr val="lt2"/>
                </a:solidFill>
              </a:defRPr>
            </a:lvl5pPr>
            <a:lvl6pPr lvl="5">
              <a:lnSpc>
                <a:spcPct val="115000"/>
              </a:lnSpc>
              <a:spcBef>
                <a:spcPts val="0"/>
              </a:spcBef>
              <a:spcAft>
                <a:spcPts val="1600"/>
              </a:spcAft>
              <a:buClr>
                <a:schemeClr val="lt2"/>
              </a:buClr>
              <a:buSzPts val="1400"/>
              <a:buChar char="■"/>
              <a:defRPr>
                <a:solidFill>
                  <a:schemeClr val="lt2"/>
                </a:solidFill>
              </a:defRPr>
            </a:lvl6pPr>
            <a:lvl7pPr lvl="6">
              <a:lnSpc>
                <a:spcPct val="115000"/>
              </a:lnSpc>
              <a:spcBef>
                <a:spcPts val="0"/>
              </a:spcBef>
              <a:spcAft>
                <a:spcPts val="1600"/>
              </a:spcAft>
              <a:buClr>
                <a:schemeClr val="lt2"/>
              </a:buClr>
              <a:buSzPts val="1400"/>
              <a:buChar char="●"/>
              <a:defRPr>
                <a:solidFill>
                  <a:schemeClr val="lt2"/>
                </a:solidFill>
              </a:defRPr>
            </a:lvl7pPr>
            <a:lvl8pPr lvl="7">
              <a:lnSpc>
                <a:spcPct val="115000"/>
              </a:lnSpc>
              <a:spcBef>
                <a:spcPts val="0"/>
              </a:spcBef>
              <a:spcAft>
                <a:spcPts val="1600"/>
              </a:spcAft>
              <a:buClr>
                <a:schemeClr val="lt2"/>
              </a:buClr>
              <a:buSzPts val="1400"/>
              <a:buChar char="○"/>
              <a:defRPr>
                <a:solidFill>
                  <a:schemeClr val="lt2"/>
                </a:solidFill>
              </a:defRPr>
            </a:lvl8pPr>
            <a:lvl9pPr lvl="8">
              <a:lnSpc>
                <a:spcPct val="115000"/>
              </a:lnSpc>
              <a:spcBef>
                <a:spcPts val="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GB"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10" Type="http://schemas.openxmlformats.org/officeDocument/2006/relationships/image" Target="../media/image3.png"/><Relationship Id="rId9" Type="http://schemas.openxmlformats.org/officeDocument/2006/relationships/image" Target="../media/image22.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12.png"/><Relationship Id="rId6" Type="http://schemas.openxmlformats.org/officeDocument/2006/relationships/image" Target="../media/image26.png"/><Relationship Id="rId7" Type="http://schemas.openxmlformats.org/officeDocument/2006/relationships/image" Target="../media/image9.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29.png"/><Relationship Id="rId6" Type="http://schemas.openxmlformats.org/officeDocument/2006/relationships/image" Target="../media/image16.png"/><Relationship Id="rId7"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0.png"/><Relationship Id="rId4" Type="http://schemas.openxmlformats.org/officeDocument/2006/relationships/image" Target="../media/image35.png"/><Relationship Id="rId5" Type="http://schemas.openxmlformats.org/officeDocument/2006/relationships/image" Target="../media/image23.png"/><Relationship Id="rId6"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GB"/>
              <a:t>Github: </a:t>
            </a:r>
          </a:p>
          <a:p>
            <a:pPr indent="0" lvl="0" marL="0">
              <a:spcBef>
                <a:spcPts val="0"/>
              </a:spcBef>
              <a:buNone/>
            </a:pPr>
            <a:r>
              <a:rPr lang="en-GB" sz="1800"/>
              <a:t>jordan17101996github</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GB"/>
              <a:t>A program used to repository, start a branch, write comments and open pull requests.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Fork &amp; Clone</a:t>
            </a:r>
          </a:p>
        </p:txBody>
      </p:sp>
      <p:sp>
        <p:nvSpPr>
          <p:cNvPr id="61" name="Shape 61"/>
          <p:cNvSpPr txBox="1"/>
          <p:nvPr>
            <p:ph idx="1" type="body"/>
          </p:nvPr>
        </p:nvSpPr>
        <p:spPr>
          <a:xfrm>
            <a:off x="234300" y="1017725"/>
            <a:ext cx="8520600" cy="3416400"/>
          </a:xfrm>
          <a:prstGeom prst="rect">
            <a:avLst/>
          </a:prstGeom>
        </p:spPr>
        <p:txBody>
          <a:bodyPr anchorCtr="0" anchor="t" bIns="91425" lIns="91425" rIns="91425" wrap="square" tIns="91425">
            <a:noAutofit/>
          </a:bodyPr>
          <a:lstStyle/>
          <a:p>
            <a:pPr indent="0" lvl="0" marL="0">
              <a:spcBef>
                <a:spcPts val="0"/>
              </a:spcBef>
              <a:buNone/>
            </a:pPr>
            <a:r>
              <a:rPr lang="en-GB"/>
              <a:t>‘Clone’ and ‘Fork’ are similar functions; they both allow you to make a copy.</a:t>
            </a:r>
          </a:p>
          <a:p>
            <a:pPr indent="0" lvl="0" marL="0">
              <a:spcBef>
                <a:spcPts val="0"/>
              </a:spcBef>
              <a:buNone/>
            </a:pPr>
            <a:r>
              <a:rPr lang="en-GB"/>
              <a:t>I use the ‘Fork’ to make a copy of other users repositories for edit. </a:t>
            </a:r>
          </a:p>
          <a:p>
            <a:pPr indent="0" lvl="0" marL="0">
              <a:spcBef>
                <a:spcPts val="0"/>
              </a:spcBef>
              <a:buNone/>
            </a:pPr>
            <a:r>
              <a:rPr lang="en-GB"/>
              <a:t>I used the ‘Clone’ key to download a copy of one of the author’s repository.</a:t>
            </a:r>
          </a:p>
          <a:p>
            <a:pPr indent="0" lvl="0" marL="0">
              <a:spcBef>
                <a:spcPts val="0"/>
              </a:spcBef>
              <a:buNone/>
            </a:pPr>
            <a:r>
              <a:t/>
            </a:r>
            <a:endParaRPr/>
          </a:p>
          <a:p>
            <a:pPr indent="0" lvl="0" marL="0">
              <a:spcBef>
                <a:spcPts val="0"/>
              </a:spcBef>
              <a:buNone/>
            </a:pPr>
            <a:r>
              <a:t/>
            </a:r>
            <a:endParaRPr/>
          </a:p>
        </p:txBody>
      </p:sp>
      <p:pic>
        <p:nvPicPr>
          <p:cNvPr id="62" name="Shape 62"/>
          <p:cNvPicPr preferRelativeResize="0"/>
          <p:nvPr/>
        </p:nvPicPr>
        <p:blipFill>
          <a:blip r:embed="rId3">
            <a:alphaModFix/>
          </a:blip>
          <a:stretch>
            <a:fillRect/>
          </a:stretch>
        </p:blipFill>
        <p:spPr>
          <a:xfrm>
            <a:off x="911775" y="0"/>
            <a:ext cx="8165225" cy="572700"/>
          </a:xfrm>
          <a:prstGeom prst="rect">
            <a:avLst/>
          </a:prstGeom>
          <a:noFill/>
          <a:ln>
            <a:noFill/>
          </a:ln>
        </p:spPr>
      </p:pic>
      <p:pic>
        <p:nvPicPr>
          <p:cNvPr id="63" name="Shape 63"/>
          <p:cNvPicPr preferRelativeResize="0"/>
          <p:nvPr/>
        </p:nvPicPr>
        <p:blipFill>
          <a:blip r:embed="rId4">
            <a:alphaModFix/>
          </a:blip>
          <a:stretch>
            <a:fillRect/>
          </a:stretch>
        </p:blipFill>
        <p:spPr>
          <a:xfrm>
            <a:off x="7093925" y="1612200"/>
            <a:ext cx="978500" cy="358975"/>
          </a:xfrm>
          <a:prstGeom prst="rect">
            <a:avLst/>
          </a:prstGeom>
          <a:noFill/>
          <a:ln>
            <a:noFill/>
          </a:ln>
        </p:spPr>
      </p:pic>
      <p:pic>
        <p:nvPicPr>
          <p:cNvPr id="64" name="Shape 64"/>
          <p:cNvPicPr preferRelativeResize="0"/>
          <p:nvPr/>
        </p:nvPicPr>
        <p:blipFill>
          <a:blip r:embed="rId5">
            <a:alphaModFix/>
          </a:blip>
          <a:stretch>
            <a:fillRect/>
          </a:stretch>
        </p:blipFill>
        <p:spPr>
          <a:xfrm>
            <a:off x="95201" y="2734373"/>
            <a:ext cx="1752951" cy="1071700"/>
          </a:xfrm>
          <a:prstGeom prst="rect">
            <a:avLst/>
          </a:prstGeom>
          <a:noFill/>
          <a:ln>
            <a:noFill/>
          </a:ln>
        </p:spPr>
      </p:pic>
      <p:pic>
        <p:nvPicPr>
          <p:cNvPr id="65" name="Shape 65"/>
          <p:cNvPicPr preferRelativeResize="0"/>
          <p:nvPr/>
        </p:nvPicPr>
        <p:blipFill rotWithShape="1">
          <a:blip r:embed="rId6">
            <a:alphaModFix/>
          </a:blip>
          <a:srcRect b="16666" l="0" r="0" t="0"/>
          <a:stretch/>
        </p:blipFill>
        <p:spPr>
          <a:xfrm>
            <a:off x="977500" y="3258125"/>
            <a:ext cx="1366451" cy="1885376"/>
          </a:xfrm>
          <a:prstGeom prst="rect">
            <a:avLst/>
          </a:prstGeom>
          <a:noFill/>
          <a:ln>
            <a:noFill/>
          </a:ln>
        </p:spPr>
      </p:pic>
      <p:pic>
        <p:nvPicPr>
          <p:cNvPr id="66" name="Shape 66"/>
          <p:cNvPicPr preferRelativeResize="0"/>
          <p:nvPr/>
        </p:nvPicPr>
        <p:blipFill>
          <a:blip r:embed="rId7">
            <a:alphaModFix/>
          </a:blip>
          <a:stretch>
            <a:fillRect/>
          </a:stretch>
        </p:blipFill>
        <p:spPr>
          <a:xfrm>
            <a:off x="2204037" y="3806074"/>
            <a:ext cx="1535850" cy="1348877"/>
          </a:xfrm>
          <a:prstGeom prst="rect">
            <a:avLst/>
          </a:prstGeom>
          <a:noFill/>
          <a:ln>
            <a:noFill/>
          </a:ln>
        </p:spPr>
      </p:pic>
      <p:pic>
        <p:nvPicPr>
          <p:cNvPr id="67" name="Shape 67"/>
          <p:cNvPicPr preferRelativeResize="0"/>
          <p:nvPr/>
        </p:nvPicPr>
        <p:blipFill>
          <a:blip r:embed="rId8">
            <a:alphaModFix/>
          </a:blip>
          <a:stretch>
            <a:fillRect/>
          </a:stretch>
        </p:blipFill>
        <p:spPr>
          <a:xfrm>
            <a:off x="6451950" y="3718554"/>
            <a:ext cx="2380351" cy="877742"/>
          </a:xfrm>
          <a:prstGeom prst="rect">
            <a:avLst/>
          </a:prstGeom>
          <a:noFill/>
          <a:ln>
            <a:noFill/>
          </a:ln>
        </p:spPr>
      </p:pic>
      <p:pic>
        <p:nvPicPr>
          <p:cNvPr id="68" name="Shape 68"/>
          <p:cNvPicPr preferRelativeResize="0"/>
          <p:nvPr/>
        </p:nvPicPr>
        <p:blipFill>
          <a:blip r:embed="rId9">
            <a:alphaModFix/>
          </a:blip>
          <a:stretch>
            <a:fillRect/>
          </a:stretch>
        </p:blipFill>
        <p:spPr>
          <a:xfrm>
            <a:off x="3839517" y="2782375"/>
            <a:ext cx="2238515" cy="1234324"/>
          </a:xfrm>
          <a:prstGeom prst="rect">
            <a:avLst/>
          </a:prstGeom>
          <a:noFill/>
          <a:ln>
            <a:noFill/>
          </a:ln>
        </p:spPr>
      </p:pic>
      <p:pic>
        <p:nvPicPr>
          <p:cNvPr id="69" name="Shape 69"/>
          <p:cNvPicPr preferRelativeResize="0"/>
          <p:nvPr/>
        </p:nvPicPr>
        <p:blipFill>
          <a:blip r:embed="rId10">
            <a:alphaModFix/>
          </a:blip>
          <a:stretch>
            <a:fillRect/>
          </a:stretch>
        </p:blipFill>
        <p:spPr>
          <a:xfrm>
            <a:off x="4954123" y="4299666"/>
            <a:ext cx="1095952" cy="2422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116100"/>
            <a:ext cx="8520600" cy="572700"/>
          </a:xfrm>
          <a:prstGeom prst="rect">
            <a:avLst/>
          </a:prstGeom>
        </p:spPr>
        <p:txBody>
          <a:bodyPr anchorCtr="0" anchor="t" bIns="91425" lIns="91425" rIns="91425" wrap="square" tIns="91425">
            <a:noAutofit/>
          </a:bodyPr>
          <a:lstStyle/>
          <a:p>
            <a:pPr indent="0" lvl="0" marL="0">
              <a:spcBef>
                <a:spcPts val="0"/>
              </a:spcBef>
              <a:buNone/>
            </a:pPr>
            <a:r>
              <a:rPr lang="en-GB"/>
              <a:t>Alteration</a:t>
            </a:r>
          </a:p>
        </p:txBody>
      </p:sp>
      <p:sp>
        <p:nvSpPr>
          <p:cNvPr id="75" name="Shape 75"/>
          <p:cNvSpPr txBox="1"/>
          <p:nvPr>
            <p:ph idx="1" type="body"/>
          </p:nvPr>
        </p:nvSpPr>
        <p:spPr>
          <a:xfrm>
            <a:off x="2934025" y="658000"/>
            <a:ext cx="2264100" cy="3416400"/>
          </a:xfrm>
          <a:prstGeom prst="rect">
            <a:avLst/>
          </a:prstGeom>
        </p:spPr>
        <p:txBody>
          <a:bodyPr anchorCtr="0" anchor="t" bIns="91425" lIns="91425" rIns="91425" wrap="square" tIns="91425">
            <a:noAutofit/>
          </a:bodyPr>
          <a:lstStyle/>
          <a:p>
            <a:pPr indent="0" lvl="0" marL="0">
              <a:spcBef>
                <a:spcPts val="0"/>
              </a:spcBef>
              <a:buNone/>
            </a:pPr>
            <a:r>
              <a:rPr lang="en-GB"/>
              <a:t>To change square to circle, I change the rectMode to ellipseMode.</a:t>
            </a:r>
          </a:p>
        </p:txBody>
      </p:sp>
      <p:pic>
        <p:nvPicPr>
          <p:cNvPr id="76" name="Shape 76"/>
          <p:cNvPicPr preferRelativeResize="0"/>
          <p:nvPr/>
        </p:nvPicPr>
        <p:blipFill>
          <a:blip r:embed="rId3">
            <a:alphaModFix/>
          </a:blip>
          <a:stretch>
            <a:fillRect/>
          </a:stretch>
        </p:blipFill>
        <p:spPr>
          <a:xfrm>
            <a:off x="1" y="658000"/>
            <a:ext cx="2730685" cy="2163226"/>
          </a:xfrm>
          <a:prstGeom prst="rect">
            <a:avLst/>
          </a:prstGeom>
          <a:noFill/>
          <a:ln>
            <a:noFill/>
          </a:ln>
        </p:spPr>
      </p:pic>
      <p:pic>
        <p:nvPicPr>
          <p:cNvPr id="77" name="Shape 77"/>
          <p:cNvPicPr preferRelativeResize="0"/>
          <p:nvPr/>
        </p:nvPicPr>
        <p:blipFill>
          <a:blip r:embed="rId4">
            <a:alphaModFix/>
          </a:blip>
          <a:stretch>
            <a:fillRect/>
          </a:stretch>
        </p:blipFill>
        <p:spPr>
          <a:xfrm>
            <a:off x="5401471" y="116100"/>
            <a:ext cx="3142921" cy="2163225"/>
          </a:xfrm>
          <a:prstGeom prst="rect">
            <a:avLst/>
          </a:prstGeom>
          <a:noFill/>
          <a:ln>
            <a:noFill/>
          </a:ln>
        </p:spPr>
      </p:pic>
      <p:pic>
        <p:nvPicPr>
          <p:cNvPr id="78" name="Shape 78"/>
          <p:cNvPicPr preferRelativeResize="0"/>
          <p:nvPr/>
        </p:nvPicPr>
        <p:blipFill>
          <a:blip r:embed="rId5">
            <a:alphaModFix/>
          </a:blip>
          <a:stretch>
            <a:fillRect/>
          </a:stretch>
        </p:blipFill>
        <p:spPr>
          <a:xfrm>
            <a:off x="7" y="2908300"/>
            <a:ext cx="3224476" cy="2163224"/>
          </a:xfrm>
          <a:prstGeom prst="rect">
            <a:avLst/>
          </a:prstGeom>
          <a:noFill/>
          <a:ln>
            <a:noFill/>
          </a:ln>
        </p:spPr>
      </p:pic>
      <p:pic>
        <p:nvPicPr>
          <p:cNvPr id="79" name="Shape 79"/>
          <p:cNvPicPr preferRelativeResize="0"/>
          <p:nvPr/>
        </p:nvPicPr>
        <p:blipFill>
          <a:blip r:embed="rId6">
            <a:alphaModFix/>
          </a:blip>
          <a:stretch>
            <a:fillRect/>
          </a:stretch>
        </p:blipFill>
        <p:spPr>
          <a:xfrm>
            <a:off x="5401470" y="2593225"/>
            <a:ext cx="3034101" cy="216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45850" y="151300"/>
            <a:ext cx="8520600" cy="572700"/>
          </a:xfrm>
          <a:prstGeom prst="rect">
            <a:avLst/>
          </a:prstGeom>
        </p:spPr>
        <p:txBody>
          <a:bodyPr anchorCtr="0" anchor="t" bIns="91425" lIns="91425" rIns="91425" wrap="square" tIns="91425">
            <a:noAutofit/>
          </a:bodyPr>
          <a:lstStyle/>
          <a:p>
            <a:pPr indent="0" lvl="0" marL="0">
              <a:spcBef>
                <a:spcPts val="0"/>
              </a:spcBef>
              <a:buNone/>
            </a:pPr>
            <a:r>
              <a:rPr lang="en-GB"/>
              <a:t>Pull Request</a:t>
            </a:r>
          </a:p>
        </p:txBody>
      </p:sp>
      <p:sp>
        <p:nvSpPr>
          <p:cNvPr id="85" name="Shape 85"/>
          <p:cNvSpPr txBox="1"/>
          <p:nvPr>
            <p:ph idx="1" type="body"/>
          </p:nvPr>
        </p:nvSpPr>
        <p:spPr>
          <a:xfrm>
            <a:off x="345850" y="498600"/>
            <a:ext cx="8698800" cy="3416400"/>
          </a:xfrm>
          <a:prstGeom prst="rect">
            <a:avLst/>
          </a:prstGeom>
        </p:spPr>
        <p:txBody>
          <a:bodyPr anchorCtr="0" anchor="t" bIns="91425" lIns="91425" rIns="91425" wrap="square" tIns="91425">
            <a:noAutofit/>
          </a:bodyPr>
          <a:lstStyle/>
          <a:p>
            <a:pPr indent="0" lvl="0" marL="0">
              <a:spcBef>
                <a:spcPts val="0"/>
              </a:spcBef>
              <a:buNone/>
            </a:pPr>
            <a:r>
              <a:rPr lang="en-GB"/>
              <a:t>Pull request lets others view the change you’ve made. If you plan on merging the changes, the author has to confirm it that is if you open the pull request. Also, it can be done by click on ‘Merge’ from github.</a:t>
            </a:r>
          </a:p>
        </p:txBody>
      </p:sp>
      <p:pic>
        <p:nvPicPr>
          <p:cNvPr id="86" name="Shape 86"/>
          <p:cNvPicPr preferRelativeResize="0"/>
          <p:nvPr/>
        </p:nvPicPr>
        <p:blipFill>
          <a:blip r:embed="rId3">
            <a:alphaModFix/>
          </a:blip>
          <a:stretch>
            <a:fillRect/>
          </a:stretch>
        </p:blipFill>
        <p:spPr>
          <a:xfrm>
            <a:off x="2845973" y="1558513"/>
            <a:ext cx="3698552" cy="2309351"/>
          </a:xfrm>
          <a:prstGeom prst="rect">
            <a:avLst/>
          </a:prstGeom>
          <a:noFill/>
          <a:ln>
            <a:noFill/>
          </a:ln>
        </p:spPr>
      </p:pic>
      <p:pic>
        <p:nvPicPr>
          <p:cNvPr id="87" name="Shape 87"/>
          <p:cNvPicPr preferRelativeResize="0"/>
          <p:nvPr/>
        </p:nvPicPr>
        <p:blipFill>
          <a:blip r:embed="rId4">
            <a:alphaModFix/>
          </a:blip>
          <a:stretch>
            <a:fillRect/>
          </a:stretch>
        </p:blipFill>
        <p:spPr>
          <a:xfrm>
            <a:off x="6683600" y="1262075"/>
            <a:ext cx="2250526" cy="2763518"/>
          </a:xfrm>
          <a:prstGeom prst="rect">
            <a:avLst/>
          </a:prstGeom>
          <a:noFill/>
          <a:ln>
            <a:noFill/>
          </a:ln>
        </p:spPr>
      </p:pic>
      <p:pic>
        <p:nvPicPr>
          <p:cNvPr id="88" name="Shape 88"/>
          <p:cNvPicPr preferRelativeResize="0"/>
          <p:nvPr/>
        </p:nvPicPr>
        <p:blipFill>
          <a:blip r:embed="rId5">
            <a:alphaModFix/>
          </a:blip>
          <a:stretch>
            <a:fillRect/>
          </a:stretch>
        </p:blipFill>
        <p:spPr>
          <a:xfrm>
            <a:off x="6057000" y="4094185"/>
            <a:ext cx="2748048" cy="1012054"/>
          </a:xfrm>
          <a:prstGeom prst="rect">
            <a:avLst/>
          </a:prstGeom>
          <a:noFill/>
          <a:ln>
            <a:noFill/>
          </a:ln>
        </p:spPr>
      </p:pic>
      <p:pic>
        <p:nvPicPr>
          <p:cNvPr id="89" name="Shape 89"/>
          <p:cNvPicPr preferRelativeResize="0"/>
          <p:nvPr/>
        </p:nvPicPr>
        <p:blipFill>
          <a:blip r:embed="rId6">
            <a:alphaModFix/>
          </a:blip>
          <a:stretch>
            <a:fillRect/>
          </a:stretch>
        </p:blipFill>
        <p:spPr>
          <a:xfrm>
            <a:off x="48000" y="3200928"/>
            <a:ext cx="2748047" cy="1816168"/>
          </a:xfrm>
          <a:prstGeom prst="rect">
            <a:avLst/>
          </a:prstGeom>
          <a:noFill/>
          <a:ln>
            <a:noFill/>
          </a:ln>
        </p:spPr>
      </p:pic>
      <p:pic>
        <p:nvPicPr>
          <p:cNvPr id="90" name="Shape 90"/>
          <p:cNvPicPr preferRelativeResize="0"/>
          <p:nvPr/>
        </p:nvPicPr>
        <p:blipFill>
          <a:blip r:embed="rId7">
            <a:alphaModFix/>
          </a:blip>
          <a:stretch>
            <a:fillRect/>
          </a:stretch>
        </p:blipFill>
        <p:spPr>
          <a:xfrm>
            <a:off x="2893200" y="4381878"/>
            <a:ext cx="2735747" cy="572700"/>
          </a:xfrm>
          <a:prstGeom prst="rect">
            <a:avLst/>
          </a:prstGeom>
          <a:noFill/>
          <a:ln>
            <a:noFill/>
          </a:ln>
        </p:spPr>
      </p:pic>
      <p:pic>
        <p:nvPicPr>
          <p:cNvPr id="91" name="Shape 91"/>
          <p:cNvPicPr preferRelativeResize="0"/>
          <p:nvPr/>
        </p:nvPicPr>
        <p:blipFill>
          <a:blip r:embed="rId8">
            <a:alphaModFix/>
          </a:blip>
          <a:stretch>
            <a:fillRect/>
          </a:stretch>
        </p:blipFill>
        <p:spPr>
          <a:xfrm>
            <a:off x="228142" y="1934016"/>
            <a:ext cx="1857017" cy="10776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196450" y="0"/>
            <a:ext cx="8520600" cy="572700"/>
          </a:xfrm>
          <a:prstGeom prst="rect">
            <a:avLst/>
          </a:prstGeom>
        </p:spPr>
        <p:txBody>
          <a:bodyPr anchorCtr="0" anchor="t" bIns="91425" lIns="91425" rIns="91425" wrap="square" tIns="91425">
            <a:noAutofit/>
          </a:bodyPr>
          <a:lstStyle/>
          <a:p>
            <a:pPr indent="0" lvl="0" marL="0">
              <a:spcBef>
                <a:spcPts val="0"/>
              </a:spcBef>
              <a:buNone/>
            </a:pPr>
            <a:r>
              <a:rPr lang="en-GB"/>
              <a:t>Branch &amp; Pull</a:t>
            </a:r>
          </a:p>
        </p:txBody>
      </p:sp>
      <p:sp>
        <p:nvSpPr>
          <p:cNvPr id="97" name="Shape 97"/>
          <p:cNvSpPr txBox="1"/>
          <p:nvPr>
            <p:ph idx="1" type="body"/>
          </p:nvPr>
        </p:nvSpPr>
        <p:spPr>
          <a:xfrm>
            <a:off x="90775" y="1919200"/>
            <a:ext cx="8520600" cy="3416400"/>
          </a:xfrm>
          <a:prstGeom prst="rect">
            <a:avLst/>
          </a:prstGeom>
        </p:spPr>
        <p:txBody>
          <a:bodyPr anchorCtr="0" anchor="t" bIns="91425" lIns="91425" rIns="91425" wrap="square" tIns="91425">
            <a:noAutofit/>
          </a:bodyPr>
          <a:lstStyle/>
          <a:p>
            <a:pPr indent="0" lvl="0" marL="0">
              <a:spcBef>
                <a:spcPts val="0"/>
              </a:spcBef>
              <a:buNone/>
            </a:pPr>
            <a:r>
              <a:rPr lang="en-GB"/>
              <a:t>I used the ‘Push’ key from GitHub desktop, but I had to press cancel as it was taking a long time to process.</a:t>
            </a:r>
          </a:p>
        </p:txBody>
      </p:sp>
      <p:pic>
        <p:nvPicPr>
          <p:cNvPr id="98" name="Shape 98"/>
          <p:cNvPicPr preferRelativeResize="0"/>
          <p:nvPr/>
        </p:nvPicPr>
        <p:blipFill>
          <a:blip r:embed="rId3">
            <a:alphaModFix/>
          </a:blip>
          <a:stretch>
            <a:fillRect/>
          </a:stretch>
        </p:blipFill>
        <p:spPr>
          <a:xfrm>
            <a:off x="-80275" y="2848301"/>
            <a:ext cx="3168598" cy="2231750"/>
          </a:xfrm>
          <a:prstGeom prst="rect">
            <a:avLst/>
          </a:prstGeom>
          <a:noFill/>
          <a:ln>
            <a:noFill/>
          </a:ln>
        </p:spPr>
      </p:pic>
      <p:pic>
        <p:nvPicPr>
          <p:cNvPr id="99" name="Shape 99"/>
          <p:cNvPicPr preferRelativeResize="0"/>
          <p:nvPr/>
        </p:nvPicPr>
        <p:blipFill>
          <a:blip r:embed="rId4">
            <a:alphaModFix/>
          </a:blip>
          <a:stretch>
            <a:fillRect/>
          </a:stretch>
        </p:blipFill>
        <p:spPr>
          <a:xfrm>
            <a:off x="2953875" y="2580051"/>
            <a:ext cx="3899500" cy="1848550"/>
          </a:xfrm>
          <a:prstGeom prst="rect">
            <a:avLst/>
          </a:prstGeom>
          <a:noFill/>
          <a:ln>
            <a:noFill/>
          </a:ln>
        </p:spPr>
      </p:pic>
      <p:pic>
        <p:nvPicPr>
          <p:cNvPr id="100" name="Shape 100"/>
          <p:cNvPicPr preferRelativeResize="0"/>
          <p:nvPr/>
        </p:nvPicPr>
        <p:blipFill>
          <a:blip r:embed="rId5">
            <a:alphaModFix/>
          </a:blip>
          <a:stretch>
            <a:fillRect/>
          </a:stretch>
        </p:blipFill>
        <p:spPr>
          <a:xfrm>
            <a:off x="6384424" y="3405947"/>
            <a:ext cx="2803276" cy="1558850"/>
          </a:xfrm>
          <a:prstGeom prst="rect">
            <a:avLst/>
          </a:prstGeom>
          <a:noFill/>
          <a:ln>
            <a:noFill/>
          </a:ln>
        </p:spPr>
      </p:pic>
      <p:pic>
        <p:nvPicPr>
          <p:cNvPr id="101" name="Shape 101"/>
          <p:cNvPicPr preferRelativeResize="0"/>
          <p:nvPr/>
        </p:nvPicPr>
        <p:blipFill>
          <a:blip r:embed="rId6">
            <a:alphaModFix/>
          </a:blip>
          <a:stretch>
            <a:fillRect/>
          </a:stretch>
        </p:blipFill>
        <p:spPr>
          <a:xfrm>
            <a:off x="442300" y="688450"/>
            <a:ext cx="2122249" cy="1055325"/>
          </a:xfrm>
          <a:prstGeom prst="rect">
            <a:avLst/>
          </a:prstGeom>
          <a:noFill/>
          <a:ln>
            <a:noFill/>
          </a:ln>
        </p:spPr>
      </p:pic>
      <p:pic>
        <p:nvPicPr>
          <p:cNvPr id="102" name="Shape 102"/>
          <p:cNvPicPr preferRelativeResize="0"/>
          <p:nvPr/>
        </p:nvPicPr>
        <p:blipFill>
          <a:blip r:embed="rId7">
            <a:alphaModFix/>
          </a:blip>
          <a:stretch>
            <a:fillRect/>
          </a:stretch>
        </p:blipFill>
        <p:spPr>
          <a:xfrm>
            <a:off x="2741950" y="592794"/>
            <a:ext cx="2122250" cy="1326407"/>
          </a:xfrm>
          <a:prstGeom prst="rect">
            <a:avLst/>
          </a:prstGeom>
          <a:noFill/>
          <a:ln>
            <a:noFill/>
          </a:ln>
        </p:spPr>
      </p:pic>
      <p:sp>
        <p:nvSpPr>
          <p:cNvPr id="103" name="Shape 103"/>
          <p:cNvSpPr txBox="1"/>
          <p:nvPr/>
        </p:nvSpPr>
        <p:spPr>
          <a:xfrm>
            <a:off x="5148275" y="-244000"/>
            <a:ext cx="3899400" cy="30000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rPr lang="en-GB" sz="1800">
                <a:solidFill>
                  <a:schemeClr val="lt2"/>
                </a:solidFill>
              </a:rPr>
              <a:t>To change, rename or create new branches, you simply click on the name of it e.g. Master.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214925" y="57975"/>
            <a:ext cx="8520600" cy="572700"/>
          </a:xfrm>
          <a:prstGeom prst="rect">
            <a:avLst/>
          </a:prstGeom>
        </p:spPr>
        <p:txBody>
          <a:bodyPr anchorCtr="0" anchor="t" bIns="91425" lIns="91425" rIns="91425" wrap="square" tIns="91425">
            <a:noAutofit/>
          </a:bodyPr>
          <a:lstStyle/>
          <a:p>
            <a:pPr indent="0" lvl="0" marL="0">
              <a:spcBef>
                <a:spcPts val="0"/>
              </a:spcBef>
              <a:buNone/>
            </a:pPr>
            <a:r>
              <a:rPr lang="en-GB"/>
              <a:t>Text and tables</a:t>
            </a:r>
          </a:p>
        </p:txBody>
      </p:sp>
      <p:sp>
        <p:nvSpPr>
          <p:cNvPr id="109" name="Shape 109"/>
          <p:cNvSpPr txBox="1"/>
          <p:nvPr>
            <p:ph idx="1" type="body"/>
          </p:nvPr>
        </p:nvSpPr>
        <p:spPr>
          <a:xfrm>
            <a:off x="311700" y="630675"/>
            <a:ext cx="8520600" cy="771900"/>
          </a:xfrm>
          <a:prstGeom prst="rect">
            <a:avLst/>
          </a:prstGeom>
        </p:spPr>
        <p:txBody>
          <a:bodyPr anchorCtr="0" anchor="t" bIns="91425" lIns="91425" rIns="91425" wrap="square" tIns="91425">
            <a:noAutofit/>
          </a:bodyPr>
          <a:lstStyle/>
          <a:p>
            <a:pPr indent="0" lvl="0" marL="0">
              <a:spcBef>
                <a:spcPts val="0"/>
              </a:spcBef>
              <a:buNone/>
            </a:pPr>
            <a:r>
              <a:rPr lang="en-GB" sz="1400"/>
              <a:t>I changed the text from one of my classmates’ repos into &lt;H1&gt; which is the big font and &lt;H6&gt; is the miniature font. I experimented with font sizes. </a:t>
            </a:r>
          </a:p>
        </p:txBody>
      </p:sp>
      <p:pic>
        <p:nvPicPr>
          <p:cNvPr id="110" name="Shape 110"/>
          <p:cNvPicPr preferRelativeResize="0"/>
          <p:nvPr/>
        </p:nvPicPr>
        <p:blipFill>
          <a:blip r:embed="rId3">
            <a:alphaModFix/>
          </a:blip>
          <a:stretch>
            <a:fillRect/>
          </a:stretch>
        </p:blipFill>
        <p:spPr>
          <a:xfrm>
            <a:off x="311701" y="2040124"/>
            <a:ext cx="4430152" cy="1797224"/>
          </a:xfrm>
          <a:prstGeom prst="rect">
            <a:avLst/>
          </a:prstGeom>
          <a:noFill/>
          <a:ln>
            <a:noFill/>
          </a:ln>
        </p:spPr>
      </p:pic>
      <p:pic>
        <p:nvPicPr>
          <p:cNvPr id="111" name="Shape 111"/>
          <p:cNvPicPr preferRelativeResize="0"/>
          <p:nvPr/>
        </p:nvPicPr>
        <p:blipFill>
          <a:blip r:embed="rId4">
            <a:alphaModFix/>
          </a:blip>
          <a:stretch>
            <a:fillRect/>
          </a:stretch>
        </p:blipFill>
        <p:spPr>
          <a:xfrm>
            <a:off x="311700" y="1416241"/>
            <a:ext cx="4430149" cy="580946"/>
          </a:xfrm>
          <a:prstGeom prst="rect">
            <a:avLst/>
          </a:prstGeom>
          <a:noFill/>
          <a:ln>
            <a:noFill/>
          </a:ln>
        </p:spPr>
      </p:pic>
      <p:pic>
        <p:nvPicPr>
          <p:cNvPr id="112" name="Shape 112"/>
          <p:cNvPicPr preferRelativeResize="0"/>
          <p:nvPr/>
        </p:nvPicPr>
        <p:blipFill>
          <a:blip r:embed="rId5">
            <a:alphaModFix/>
          </a:blip>
          <a:stretch>
            <a:fillRect/>
          </a:stretch>
        </p:blipFill>
        <p:spPr>
          <a:xfrm>
            <a:off x="5204328" y="1268222"/>
            <a:ext cx="3627975" cy="771900"/>
          </a:xfrm>
          <a:prstGeom prst="rect">
            <a:avLst/>
          </a:prstGeom>
          <a:noFill/>
          <a:ln>
            <a:noFill/>
          </a:ln>
        </p:spPr>
      </p:pic>
      <p:pic>
        <p:nvPicPr>
          <p:cNvPr id="113" name="Shape 113"/>
          <p:cNvPicPr preferRelativeResize="0"/>
          <p:nvPr/>
        </p:nvPicPr>
        <p:blipFill rotWithShape="1">
          <a:blip r:embed="rId6">
            <a:alphaModFix/>
          </a:blip>
          <a:srcRect b="32455" l="0" r="19955" t="0"/>
          <a:stretch/>
        </p:blipFill>
        <p:spPr>
          <a:xfrm>
            <a:off x="6223850" y="3498700"/>
            <a:ext cx="2087875" cy="1151400"/>
          </a:xfrm>
          <a:prstGeom prst="rect">
            <a:avLst/>
          </a:prstGeom>
          <a:noFill/>
          <a:ln>
            <a:noFill/>
          </a:ln>
        </p:spPr>
      </p:pic>
      <p:sp>
        <p:nvSpPr>
          <p:cNvPr id="114" name="Shape 114"/>
          <p:cNvSpPr txBox="1"/>
          <p:nvPr/>
        </p:nvSpPr>
        <p:spPr>
          <a:xfrm>
            <a:off x="5060650" y="2875600"/>
            <a:ext cx="3405900" cy="1151400"/>
          </a:xfrm>
          <a:prstGeom prst="rect">
            <a:avLst/>
          </a:prstGeom>
          <a:noFill/>
          <a:ln>
            <a:noFill/>
          </a:ln>
        </p:spPr>
        <p:txBody>
          <a:bodyPr anchorCtr="0" anchor="t" bIns="91425" lIns="91425" rIns="91425" wrap="square" tIns="91425">
            <a:noAutofit/>
          </a:bodyPr>
          <a:lstStyle/>
          <a:p>
            <a:pPr indent="0" lvl="0" marL="0">
              <a:spcBef>
                <a:spcPts val="0"/>
              </a:spcBef>
              <a:buNone/>
            </a:pPr>
            <a:r>
              <a:rPr lang="en-GB">
                <a:solidFill>
                  <a:srgbClr val="F3F3F3"/>
                </a:solidFill>
              </a:rPr>
              <a:t>I used the vertical stroke to create tables.</a:t>
            </a:r>
          </a:p>
        </p:txBody>
      </p:sp>
      <p:pic>
        <p:nvPicPr>
          <p:cNvPr id="115" name="Shape 115"/>
          <p:cNvPicPr preferRelativeResize="0"/>
          <p:nvPr/>
        </p:nvPicPr>
        <p:blipFill>
          <a:blip r:embed="rId7">
            <a:alphaModFix/>
          </a:blip>
          <a:stretch>
            <a:fillRect/>
          </a:stretch>
        </p:blipFill>
        <p:spPr>
          <a:xfrm>
            <a:off x="4074150" y="3930250"/>
            <a:ext cx="1954125" cy="98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0"/>
            <a:ext cx="8520600" cy="572700"/>
          </a:xfrm>
          <a:prstGeom prst="rect">
            <a:avLst/>
          </a:prstGeom>
        </p:spPr>
        <p:txBody>
          <a:bodyPr anchorCtr="0" anchor="t" bIns="91425" lIns="91425" rIns="91425" wrap="square" tIns="91425">
            <a:noAutofit/>
          </a:bodyPr>
          <a:lstStyle/>
          <a:p>
            <a:pPr indent="0" lvl="0" marL="0">
              <a:spcBef>
                <a:spcPts val="0"/>
              </a:spcBef>
              <a:buNone/>
            </a:pPr>
            <a:r>
              <a:rPr lang="en-GB"/>
              <a:t>Fetching &amp; Comparing</a:t>
            </a:r>
          </a:p>
        </p:txBody>
      </p:sp>
      <p:sp>
        <p:nvSpPr>
          <p:cNvPr id="121" name="Shape 121"/>
          <p:cNvSpPr txBox="1"/>
          <p:nvPr>
            <p:ph idx="1" type="body"/>
          </p:nvPr>
        </p:nvSpPr>
        <p:spPr>
          <a:xfrm>
            <a:off x="253650" y="774325"/>
            <a:ext cx="8520600" cy="3416400"/>
          </a:xfrm>
          <a:prstGeom prst="rect">
            <a:avLst/>
          </a:prstGeom>
        </p:spPr>
        <p:txBody>
          <a:bodyPr anchorCtr="0" anchor="t" bIns="91425" lIns="91425" rIns="91425" wrap="square" tIns="91425">
            <a:noAutofit/>
          </a:bodyPr>
          <a:lstStyle/>
          <a:p>
            <a:pPr indent="0" lvl="0" marL="0">
              <a:spcBef>
                <a:spcPts val="0"/>
              </a:spcBef>
              <a:buNone/>
            </a:pPr>
            <a:r>
              <a:rPr lang="en-GB" sz="1400"/>
              <a:t>Fetching is when you retrieve new work made by other users. Fetching from a repository obtains all the new remote branches and tags without merging those changes into your own branches.</a:t>
            </a:r>
          </a:p>
          <a:p>
            <a:pPr indent="0" lvl="0" marL="0">
              <a:spcBef>
                <a:spcPts val="0"/>
              </a:spcBef>
              <a:buNone/>
            </a:pPr>
            <a:r>
              <a:rPr lang="en-GB" sz="1400"/>
              <a:t>Unlike using the keys to make the dog symbol, I decided to add a vector image to show an example of the Border Collie’s appearance. I clicked on add files, then I copied the link and added brackets to make the image appear.                                                 </a:t>
            </a:r>
          </a:p>
        </p:txBody>
      </p:sp>
      <p:pic>
        <p:nvPicPr>
          <p:cNvPr id="122" name="Shape 122"/>
          <p:cNvPicPr preferRelativeResize="0"/>
          <p:nvPr/>
        </p:nvPicPr>
        <p:blipFill>
          <a:blip r:embed="rId3">
            <a:alphaModFix/>
          </a:blip>
          <a:stretch>
            <a:fillRect/>
          </a:stretch>
        </p:blipFill>
        <p:spPr>
          <a:xfrm>
            <a:off x="3402575" y="3141775"/>
            <a:ext cx="2699600" cy="1623626"/>
          </a:xfrm>
          <a:prstGeom prst="rect">
            <a:avLst/>
          </a:prstGeom>
          <a:noFill/>
          <a:ln>
            <a:noFill/>
          </a:ln>
        </p:spPr>
      </p:pic>
      <p:pic>
        <p:nvPicPr>
          <p:cNvPr id="123" name="Shape 123"/>
          <p:cNvPicPr preferRelativeResize="0"/>
          <p:nvPr/>
        </p:nvPicPr>
        <p:blipFill>
          <a:blip r:embed="rId4">
            <a:alphaModFix/>
          </a:blip>
          <a:stretch>
            <a:fillRect/>
          </a:stretch>
        </p:blipFill>
        <p:spPr>
          <a:xfrm>
            <a:off x="129000" y="3028653"/>
            <a:ext cx="3068228" cy="1985324"/>
          </a:xfrm>
          <a:prstGeom prst="rect">
            <a:avLst/>
          </a:prstGeom>
          <a:noFill/>
          <a:ln>
            <a:noFill/>
          </a:ln>
        </p:spPr>
      </p:pic>
      <p:pic>
        <p:nvPicPr>
          <p:cNvPr id="124" name="Shape 124"/>
          <p:cNvPicPr preferRelativeResize="0"/>
          <p:nvPr/>
        </p:nvPicPr>
        <p:blipFill>
          <a:blip r:embed="rId5">
            <a:alphaModFix/>
          </a:blip>
          <a:stretch>
            <a:fillRect/>
          </a:stretch>
        </p:blipFill>
        <p:spPr>
          <a:xfrm>
            <a:off x="4358779" y="2693279"/>
            <a:ext cx="1701021" cy="335367"/>
          </a:xfrm>
          <a:prstGeom prst="rect">
            <a:avLst/>
          </a:prstGeom>
          <a:noFill/>
          <a:ln>
            <a:noFill/>
          </a:ln>
        </p:spPr>
      </p:pic>
      <p:pic>
        <p:nvPicPr>
          <p:cNvPr id="125" name="Shape 125"/>
          <p:cNvPicPr preferRelativeResize="0"/>
          <p:nvPr/>
        </p:nvPicPr>
        <p:blipFill>
          <a:blip r:embed="rId6">
            <a:alphaModFix/>
          </a:blip>
          <a:stretch>
            <a:fillRect/>
          </a:stretch>
        </p:blipFill>
        <p:spPr>
          <a:xfrm>
            <a:off x="6307514" y="2976550"/>
            <a:ext cx="2566876" cy="1708475"/>
          </a:xfrm>
          <a:prstGeom prst="rect">
            <a:avLst/>
          </a:prstGeom>
          <a:noFill/>
          <a:ln>
            <a:noFill/>
          </a:ln>
        </p:spPr>
      </p:pic>
      <p:sp>
        <p:nvSpPr>
          <p:cNvPr id="126" name="Shape 126"/>
          <p:cNvSpPr txBox="1"/>
          <p:nvPr/>
        </p:nvSpPr>
        <p:spPr>
          <a:xfrm>
            <a:off x="2959675" y="2593150"/>
            <a:ext cx="1190100" cy="383400"/>
          </a:xfrm>
          <a:prstGeom prst="rect">
            <a:avLst/>
          </a:prstGeom>
          <a:noFill/>
          <a:ln cap="flat" cmpd="sng" w="9525">
            <a:solidFill>
              <a:srgbClr val="EFEFEF"/>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rPr lang="en-GB">
                <a:solidFill>
                  <a:srgbClr val="CCCCCC"/>
                </a:solidFill>
              </a:rPr>
              <a:t>Git fetch</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18125" y="212800"/>
            <a:ext cx="8520600" cy="572700"/>
          </a:xfrm>
          <a:prstGeom prst="rect">
            <a:avLst/>
          </a:prstGeom>
        </p:spPr>
        <p:txBody>
          <a:bodyPr anchorCtr="0" anchor="t" bIns="91425" lIns="91425" rIns="91425" wrap="square" tIns="91425">
            <a:noAutofit/>
          </a:bodyPr>
          <a:lstStyle/>
          <a:p>
            <a:pPr indent="0" lvl="0" marL="0">
              <a:spcBef>
                <a:spcPts val="0"/>
              </a:spcBef>
              <a:buNone/>
            </a:pPr>
            <a:r>
              <a:rPr lang="en-GB"/>
              <a:t>Merging</a:t>
            </a:r>
          </a:p>
        </p:txBody>
      </p:sp>
      <p:sp>
        <p:nvSpPr>
          <p:cNvPr id="132" name="Shape 132"/>
          <p:cNvSpPr txBox="1"/>
          <p:nvPr>
            <p:ph idx="1" type="body"/>
          </p:nvPr>
        </p:nvSpPr>
        <p:spPr>
          <a:xfrm>
            <a:off x="358113" y="1515775"/>
            <a:ext cx="8520600" cy="3416400"/>
          </a:xfrm>
          <a:prstGeom prst="rect">
            <a:avLst/>
          </a:prstGeom>
        </p:spPr>
        <p:txBody>
          <a:bodyPr anchorCtr="0" anchor="t" bIns="91425" lIns="91425" rIns="91425" wrap="square" tIns="91425">
            <a:noAutofit/>
          </a:bodyPr>
          <a:lstStyle/>
          <a:p>
            <a:pPr indent="0" lvl="0" marL="0">
              <a:spcBef>
                <a:spcPts val="0"/>
              </a:spcBef>
              <a:buNone/>
            </a:pPr>
            <a:r>
              <a:rPr lang="en-GB"/>
              <a:t>I attempted to merge the pull request, but another user merge the pull request to this repo. So, the only way to resolve this was that the author had to pick one the request.  </a:t>
            </a:r>
          </a:p>
        </p:txBody>
      </p:sp>
      <p:pic>
        <p:nvPicPr>
          <p:cNvPr id="133" name="Shape 133"/>
          <p:cNvPicPr preferRelativeResize="0"/>
          <p:nvPr/>
        </p:nvPicPr>
        <p:blipFill>
          <a:blip r:embed="rId3">
            <a:alphaModFix/>
          </a:blip>
          <a:stretch>
            <a:fillRect/>
          </a:stretch>
        </p:blipFill>
        <p:spPr>
          <a:xfrm>
            <a:off x="224032" y="2680663"/>
            <a:ext cx="2383587" cy="2007675"/>
          </a:xfrm>
          <a:prstGeom prst="rect">
            <a:avLst/>
          </a:prstGeom>
          <a:noFill/>
          <a:ln>
            <a:noFill/>
          </a:ln>
        </p:spPr>
      </p:pic>
      <p:pic>
        <p:nvPicPr>
          <p:cNvPr id="134" name="Shape 134"/>
          <p:cNvPicPr preferRelativeResize="0"/>
          <p:nvPr/>
        </p:nvPicPr>
        <p:blipFill>
          <a:blip r:embed="rId4">
            <a:alphaModFix/>
          </a:blip>
          <a:stretch>
            <a:fillRect/>
          </a:stretch>
        </p:blipFill>
        <p:spPr>
          <a:xfrm>
            <a:off x="6690675" y="2637113"/>
            <a:ext cx="2078851" cy="2094751"/>
          </a:xfrm>
          <a:prstGeom prst="rect">
            <a:avLst/>
          </a:prstGeom>
          <a:noFill/>
          <a:ln>
            <a:noFill/>
          </a:ln>
        </p:spPr>
      </p:pic>
      <p:pic>
        <p:nvPicPr>
          <p:cNvPr id="135" name="Shape 135"/>
          <p:cNvPicPr preferRelativeResize="0"/>
          <p:nvPr/>
        </p:nvPicPr>
        <p:blipFill>
          <a:blip r:embed="rId5">
            <a:alphaModFix/>
          </a:blip>
          <a:stretch>
            <a:fillRect/>
          </a:stretch>
        </p:blipFill>
        <p:spPr>
          <a:xfrm>
            <a:off x="3113076" y="2307454"/>
            <a:ext cx="3010676" cy="2672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GB"/>
              <a:t>Collaboration</a:t>
            </a:r>
          </a:p>
        </p:txBody>
      </p:sp>
      <p:sp>
        <p:nvSpPr>
          <p:cNvPr id="141" name="Shape 141"/>
          <p:cNvSpPr txBox="1"/>
          <p:nvPr>
            <p:ph idx="1" type="body"/>
          </p:nvPr>
        </p:nvSpPr>
        <p:spPr>
          <a:xfrm>
            <a:off x="58050" y="1152475"/>
            <a:ext cx="9037500" cy="3416400"/>
          </a:xfrm>
          <a:prstGeom prst="rect">
            <a:avLst/>
          </a:prstGeom>
        </p:spPr>
        <p:txBody>
          <a:bodyPr anchorCtr="0" anchor="t" bIns="91425" lIns="91425" rIns="91425" wrap="square" tIns="91425">
            <a:noAutofit/>
          </a:bodyPr>
          <a:lstStyle/>
          <a:p>
            <a:pPr indent="0" lvl="0" marL="0">
              <a:spcBef>
                <a:spcPts val="0"/>
              </a:spcBef>
              <a:buNone/>
            </a:pPr>
            <a:r>
              <a:rPr lang="en-GB"/>
              <a:t>We assisted each other with the properties of GitHub e.g. how to clone and fork each other’s repositories. It was useful for collaboration being in the same room. </a:t>
            </a:r>
          </a:p>
          <a:p>
            <a:pPr indent="0" lvl="0" marL="0">
              <a:spcBef>
                <a:spcPts val="0"/>
              </a:spcBef>
              <a:buNone/>
            </a:pPr>
            <a:r>
              <a:rPr lang="en-GB"/>
              <a:t>We also used Slack to send our usernames for other users to view, clone, pull request and fork our repositories for enhancement and addition. </a:t>
            </a:r>
          </a:p>
          <a:p>
            <a:pPr indent="0" lvl="0" marL="0">
              <a:spcBef>
                <a:spcPts val="0"/>
              </a:spcBef>
              <a:buNone/>
            </a:pPr>
            <a:r>
              <a:rPr lang="en-GB"/>
              <a:t>To distribute them to the original author, I use the pull request to let the original author view them. Also for merging, the author has to confirm them.</a:t>
            </a: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