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57" r:id="rId5"/>
  </p:sldMasterIdLst>
  <p:notesMasterIdLst>
    <p:notesMasterId r:id="rId20"/>
  </p:notesMasterIdLst>
  <p:handoutMasterIdLst>
    <p:handoutMasterId r:id="rId21"/>
  </p:handoutMasterIdLst>
  <p:sldIdLst>
    <p:sldId id="258" r:id="rId6"/>
    <p:sldId id="282" r:id="rId7"/>
    <p:sldId id="274" r:id="rId8"/>
    <p:sldId id="276" r:id="rId9"/>
    <p:sldId id="283" r:id="rId10"/>
    <p:sldId id="285" r:id="rId11"/>
    <p:sldId id="286" r:id="rId12"/>
    <p:sldId id="284" r:id="rId13"/>
    <p:sldId id="288" r:id="rId14"/>
    <p:sldId id="291" r:id="rId15"/>
    <p:sldId id="289" r:id="rId16"/>
    <p:sldId id="290" r:id="rId17"/>
    <p:sldId id="273" r:id="rId18"/>
    <p:sldId id="29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16" d="100"/>
          <a:sy n="116" d="100"/>
        </p:scale>
        <p:origin x="1500" y="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F688-006B-445D-9F3B-68C3EE6D5A4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620E-CE98-450B-AB83-B0DCBD04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Multi-Tenancy in the Enterprise? :: April 29th, 2014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jj163177.aspx" TargetMode="External"/><Relationship Id="rId2" Type="http://schemas.openxmlformats.org/officeDocument/2006/relationships/hyperlink" Target="https://msdn.microsoft.com/en-us/library/jj728659.asp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ocial.technet.microsoft.com/wiki/contents/articles/13604.sharepoint-2010-create-a-workflow-activity-using-visual-studio-2010.aspx" TargetMode="External"/><Relationship Id="rId5" Type="http://schemas.openxmlformats.org/officeDocument/2006/relationships/hyperlink" Target="https://msdn.microsoft.com/en-us/library/office/jj670125.aspx" TargetMode="External"/><Relationship Id="rId4" Type="http://schemas.openxmlformats.org/officeDocument/2006/relationships/hyperlink" Target="http://blogs.msdn.com/b/sharepointdesigner/archive/2012/08/18/how-to-trigger-a-sharepoint-2010-workflow-from-a-sharepoint-2013-workflow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dananders" TargetMode="External"/><Relationship Id="rId2" Type="http://schemas.openxmlformats.org/officeDocument/2006/relationships/hyperlink" Target="https://twitter.com/jorander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janderson@degdigital.com" TargetMode="External"/><Relationship Id="rId5" Type="http://schemas.openxmlformats.org/officeDocument/2006/relationships/hyperlink" Target="http://www.jordananders.us/" TargetMode="External"/><Relationship Id="rId4" Type="http://schemas.openxmlformats.org/officeDocument/2006/relationships/hyperlink" Target="https://www.linkedin.com/in/jordanaander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432" y="2667000"/>
            <a:ext cx="6553200" cy="2438400"/>
          </a:xfrm>
        </p:spPr>
        <p:txBody>
          <a:bodyPr/>
          <a:lstStyle/>
          <a:p>
            <a:r>
              <a:rPr lang="en-US" sz="5400" dirty="0" smtClean="0"/>
              <a:t>Custom Workflows in SharePoint 2010, 2013, and Beyond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By: Jordan Anderson, SharePoint Engineer, DEG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68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Workflow Action (</a:t>
            </a:r>
            <a:r>
              <a:rPr lang="en-US" dirty="0" smtClean="0"/>
              <a:t>2013/Online)</a:t>
            </a:r>
            <a:endParaRPr lang="en-US" dirty="0" smtClean="0"/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Declaritive</a:t>
            </a:r>
            <a:r>
              <a:rPr lang="en-US" dirty="0" smtClean="0"/>
              <a:t> Activities</a:t>
            </a:r>
          </a:p>
          <a:p>
            <a:pPr lvl="2"/>
            <a:r>
              <a:rPr lang="en-US" dirty="0" smtClean="0"/>
              <a:t>Installed as Sandbox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342409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Code Workflow (</a:t>
            </a:r>
            <a:r>
              <a:rPr lang="en-US" dirty="0" smtClean="0"/>
              <a:t>2013 on-</a:t>
            </a:r>
            <a:r>
              <a:rPr lang="en-US" dirty="0" err="1" smtClean="0"/>
              <a:t>prem</a:t>
            </a:r>
            <a:r>
              <a:rPr lang="en-US" dirty="0" smtClean="0"/>
              <a:t> only)</a:t>
            </a:r>
            <a:endParaRPr lang="en-US" dirty="0" smtClean="0"/>
          </a:p>
          <a:p>
            <a:pPr lvl="1"/>
            <a:r>
              <a:rPr lang="en-US" dirty="0" smtClean="0"/>
              <a:t>Installed as Farm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161926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2010 Workflows</a:t>
            </a:r>
          </a:p>
          <a:p>
            <a:pPr lvl="1"/>
            <a:r>
              <a:rPr lang="en-US" dirty="0" smtClean="0"/>
              <a:t>Custom Code Activity</a:t>
            </a:r>
          </a:p>
          <a:p>
            <a:pPr lvl="1"/>
            <a:r>
              <a:rPr lang="en-US" dirty="0" smtClean="0"/>
              <a:t>Custom Code Workflow</a:t>
            </a:r>
          </a:p>
          <a:p>
            <a:r>
              <a:rPr lang="en-US" dirty="0" smtClean="0"/>
              <a:t>2013 Workflows</a:t>
            </a:r>
          </a:p>
          <a:p>
            <a:pPr lvl="1"/>
            <a:r>
              <a:rPr lang="en-US" dirty="0" smtClean="0"/>
              <a:t>Call HTTP Web Service Action (Designer)</a:t>
            </a:r>
          </a:p>
          <a:p>
            <a:pPr lvl="1"/>
            <a:r>
              <a:rPr lang="en-US" dirty="0" smtClean="0"/>
              <a:t>Custom Activity</a:t>
            </a:r>
          </a:p>
          <a:p>
            <a:pPr lvl="2"/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Custom Code Workflow</a:t>
            </a:r>
          </a:p>
          <a:p>
            <a:pPr lvl="1"/>
            <a:r>
              <a:rPr lang="en-US" dirty="0" smtClean="0"/>
              <a:t>Workflow App/Add-In</a:t>
            </a:r>
          </a:p>
          <a:p>
            <a:r>
              <a:rPr lang="en-US" dirty="0" smtClean="0"/>
              <a:t>Online Workflows</a:t>
            </a:r>
          </a:p>
          <a:p>
            <a:pPr lvl="1"/>
            <a:r>
              <a:rPr lang="en-US" dirty="0" smtClean="0"/>
              <a:t>Call HTTP Web Service Action (Designer)</a:t>
            </a:r>
          </a:p>
          <a:p>
            <a:pPr lvl="1"/>
            <a:r>
              <a:rPr lang="en-US" dirty="0" smtClean="0"/>
              <a:t>Custom Declarative Activity</a:t>
            </a:r>
          </a:p>
          <a:p>
            <a:pPr lvl="1"/>
            <a:r>
              <a:rPr lang="en-US" dirty="0" smtClean="0"/>
              <a:t>Workflow App/Add-In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220710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MSDN </a:t>
            </a:r>
            <a:r>
              <a:rPr lang="en-US" dirty="0"/>
              <a:t>– “What's changed in SharePoint Designer 2013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msdn.microsoft.com/en-us/library/jj728659.aspx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MSDN – “</a:t>
            </a:r>
            <a:r>
              <a:rPr lang="en-US" dirty="0"/>
              <a:t>What's new in workflows for SharePoint </a:t>
            </a:r>
            <a:r>
              <a:rPr lang="en-US" dirty="0" smtClean="0"/>
              <a:t>2013</a:t>
            </a:r>
            <a:r>
              <a:rPr lang="en-US" dirty="0"/>
              <a:t>”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msdn.microsoft.com/en-us/library/office/jj163177.aspx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MSDN Blog – “</a:t>
            </a:r>
            <a:r>
              <a:rPr lang="en-US" dirty="0"/>
              <a:t>How to trigger a SharePoint 2010 workflow from a SharePoint 2013 </a:t>
            </a:r>
            <a:r>
              <a:rPr lang="en-US" dirty="0" smtClean="0"/>
              <a:t>workflow”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blogs.msdn.com/b/sharepointdesigner/archive/2012/08/18/how-to-trigger-a-sharepoint-2010-workflow-from-a-sharepoint-2013-workflow.aspx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MSDN– “</a:t>
            </a:r>
            <a:r>
              <a:rPr lang="en-US" dirty="0"/>
              <a:t>Use workflow interop for SharePoint </a:t>
            </a:r>
            <a:r>
              <a:rPr lang="en-US" dirty="0" smtClean="0"/>
              <a:t>2013”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msdn.microsoft.com/en-us/library/office/jj670125.aspx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6"/>
              </a:rPr>
              <a:t>http://social.technet.microsoft.com/wiki/contents/articles/13604.sharepoint-2010-create-a-workflow-activity-using-visual-studio-2010.aspx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25237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 smtClean="0"/>
              <a:t>Jordan A. Anderson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joranders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jordananders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LinkedIn: </a:t>
            </a:r>
            <a:r>
              <a:rPr lang="en-US" dirty="0" smtClean="0">
                <a:hlinkClick r:id="rId4"/>
              </a:rPr>
              <a:t>linkedin.com/in/</a:t>
            </a:r>
            <a:r>
              <a:rPr lang="en-US" dirty="0" err="1" smtClean="0">
                <a:hlinkClick r:id="rId4"/>
              </a:rPr>
              <a:t>jordanaanderson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Blog: </a:t>
            </a:r>
            <a:r>
              <a:rPr lang="en-US" dirty="0" smtClean="0">
                <a:hlinkClick r:id="rId5"/>
              </a:rPr>
              <a:t>jordananders.us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janderson@degdigital.com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Shameless Self-Promotion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259819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Workflow Types:</a:t>
            </a:r>
          </a:p>
          <a:p>
            <a:pPr lvl="1"/>
            <a:r>
              <a:rPr lang="en-US" sz="3600" dirty="0" smtClean="0"/>
              <a:t>List</a:t>
            </a:r>
          </a:p>
          <a:p>
            <a:pPr lvl="1"/>
            <a:r>
              <a:rPr lang="en-US" sz="3600" dirty="0" smtClean="0"/>
              <a:t>Site</a:t>
            </a:r>
          </a:p>
          <a:p>
            <a:pPr lvl="1"/>
            <a:r>
              <a:rPr lang="en-US" sz="3600" dirty="0" smtClean="0"/>
              <a:t>Reusable</a:t>
            </a:r>
          </a:p>
          <a:p>
            <a:pPr lvl="2"/>
            <a:r>
              <a:rPr lang="en-US" sz="2800" dirty="0" smtClean="0"/>
              <a:t>Content Type (2010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Custom Workflows :: September 29th,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Workflow Element:</a:t>
            </a:r>
          </a:p>
          <a:p>
            <a:pPr lvl="1"/>
            <a:r>
              <a:rPr lang="en-US" sz="3200" dirty="0" smtClean="0"/>
              <a:t>Actions</a:t>
            </a:r>
          </a:p>
          <a:p>
            <a:pPr lvl="1"/>
            <a:r>
              <a:rPr lang="en-US" sz="3200" dirty="0" smtClean="0"/>
              <a:t>Conditions</a:t>
            </a:r>
          </a:p>
          <a:p>
            <a:pPr lvl="1"/>
            <a:r>
              <a:rPr lang="en-US" sz="3200" dirty="0" smtClean="0"/>
              <a:t>Steps: Sequential, Parallel, &amp; App/Impersonation</a:t>
            </a:r>
          </a:p>
          <a:p>
            <a:pPr lvl="1"/>
            <a:r>
              <a:rPr lang="en-US" sz="3200" dirty="0" smtClean="0"/>
              <a:t>Loops (2013 only)</a:t>
            </a:r>
          </a:p>
          <a:p>
            <a:pPr lvl="2"/>
            <a:r>
              <a:rPr lang="en-US" dirty="0" smtClean="0"/>
              <a:t>N times</a:t>
            </a:r>
          </a:p>
          <a:p>
            <a:pPr lvl="2"/>
            <a:r>
              <a:rPr lang="en-US" dirty="0" smtClean="0"/>
              <a:t>Conditional</a:t>
            </a:r>
          </a:p>
          <a:p>
            <a:pPr lvl="1"/>
            <a:r>
              <a:rPr lang="en-US" sz="3200" dirty="0" smtClean="0"/>
              <a:t>Stages (2013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Custom Workflows :: September 29th,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2010 Impersonation Step vs. 2013 App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Impersonation Step Runs as WF Creator</a:t>
            </a:r>
          </a:p>
          <a:p>
            <a:pPr lvl="1"/>
            <a:r>
              <a:rPr lang="en-US" dirty="0" smtClean="0"/>
              <a:t>App Step Elevates WF to Full Read/Write on all Lists</a:t>
            </a:r>
          </a:p>
          <a:p>
            <a:r>
              <a:rPr lang="en-US" dirty="0" smtClean="0"/>
              <a:t>SharePoint 2013</a:t>
            </a:r>
          </a:p>
          <a:p>
            <a:pPr lvl="1"/>
            <a:r>
              <a:rPr lang="en-US" dirty="0" smtClean="0"/>
              <a:t>Call HTTP Web Service </a:t>
            </a:r>
            <a:r>
              <a:rPr lang="en-US" dirty="0"/>
              <a:t>Action (</a:t>
            </a:r>
            <a:r>
              <a:rPr lang="en-US" dirty="0" err="1" smtClean="0"/>
              <a:t>HTTPSend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a </a:t>
            </a:r>
            <a:r>
              <a:rPr lang="en-US" b="1" dirty="0" smtClean="0"/>
              <a:t>“</a:t>
            </a:r>
            <a:r>
              <a:rPr lang="en-US" b="1" i="1" dirty="0" smtClean="0"/>
              <a:t>2010</a:t>
            </a:r>
            <a:r>
              <a:rPr lang="en-US" b="1" dirty="0" smtClean="0"/>
              <a:t>”</a:t>
            </a:r>
            <a:r>
              <a:rPr lang="en-US" dirty="0" smtClean="0"/>
              <a:t> List/Site Workflow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411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Designer Workflow</a:t>
            </a:r>
          </a:p>
          <a:p>
            <a:pPr lvl="1"/>
            <a:r>
              <a:rPr lang="en-US" dirty="0" smtClean="0"/>
              <a:t>Call HTTP Web Service (</a:t>
            </a:r>
            <a:r>
              <a:rPr lang="en-US" dirty="0" err="1" smtClean="0"/>
              <a:t>HTTPSend</a:t>
            </a:r>
            <a:r>
              <a:rPr lang="en-US" dirty="0" smtClean="0"/>
              <a:t>) action (2013 only)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Custom Workflow Action</a:t>
            </a:r>
          </a:p>
          <a:p>
            <a:pPr lvl="1"/>
            <a:r>
              <a:rPr lang="en-US" dirty="0" smtClean="0"/>
              <a:t>Custom Workflow Activities</a:t>
            </a:r>
          </a:p>
          <a:p>
            <a:pPr lvl="2"/>
            <a:r>
              <a:rPr lang="en-US" dirty="0" smtClean="0"/>
              <a:t>Installed as Farm Solution (2010)</a:t>
            </a:r>
          </a:p>
          <a:p>
            <a:pPr lvl="2"/>
            <a:r>
              <a:rPr lang="en-US" dirty="0" smtClean="0"/>
              <a:t>Installed into Workflow Manager (2013)</a:t>
            </a:r>
          </a:p>
          <a:p>
            <a:r>
              <a:rPr lang="en-US" dirty="0" smtClean="0"/>
              <a:t>Custom Code Workflow</a:t>
            </a:r>
          </a:p>
          <a:p>
            <a:pPr lvl="1"/>
            <a:r>
              <a:rPr lang="en-US" dirty="0" smtClean="0"/>
              <a:t>Installed as Farm Solution</a:t>
            </a:r>
          </a:p>
          <a:p>
            <a:r>
              <a:rPr lang="en-US" dirty="0" smtClean="0"/>
              <a:t>Custom Workflow App (2013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Workflows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74753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Workflow Action (2010)</a:t>
            </a:r>
          </a:p>
          <a:p>
            <a:pPr lvl="1"/>
            <a:r>
              <a:rPr lang="en-US" dirty="0" smtClean="0"/>
              <a:t>Custom Workflow Activities</a:t>
            </a:r>
          </a:p>
          <a:p>
            <a:pPr lvl="2"/>
            <a:r>
              <a:rPr lang="en-US" dirty="0" smtClean="0"/>
              <a:t>Installed as Farm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163362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Code Workflow (2010)</a:t>
            </a:r>
          </a:p>
          <a:p>
            <a:pPr lvl="1"/>
            <a:r>
              <a:rPr lang="en-US" dirty="0" smtClean="0"/>
              <a:t>Installed as Farm 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60277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 Workflow (</a:t>
            </a:r>
            <a:r>
              <a:rPr lang="en-US" dirty="0" smtClean="0"/>
              <a:t>2013/Online)</a:t>
            </a:r>
            <a:endParaRPr lang="en-US" dirty="0" smtClean="0"/>
          </a:p>
          <a:p>
            <a:pPr lvl="1"/>
            <a:r>
              <a:rPr lang="en-US" dirty="0" smtClean="0"/>
              <a:t>Call HTTP Web Service (</a:t>
            </a:r>
            <a:r>
              <a:rPr lang="en-US" dirty="0" err="1" smtClean="0"/>
              <a:t>HTTPSend</a:t>
            </a:r>
            <a:r>
              <a:rPr lang="en-US" dirty="0" smtClean="0"/>
              <a:t>) action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220106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Workflow Action (</a:t>
            </a:r>
            <a:r>
              <a:rPr lang="en-US" dirty="0" smtClean="0"/>
              <a:t>2013 on-</a:t>
            </a:r>
            <a:r>
              <a:rPr lang="en-US" dirty="0" err="1" smtClean="0"/>
              <a:t>prem</a:t>
            </a:r>
            <a:r>
              <a:rPr lang="en-US" dirty="0" smtClean="0"/>
              <a:t> only)</a:t>
            </a:r>
            <a:endParaRPr lang="en-US" dirty="0" smtClean="0"/>
          </a:p>
          <a:p>
            <a:pPr lvl="1"/>
            <a:r>
              <a:rPr lang="en-US" dirty="0" smtClean="0"/>
              <a:t>Custom Code Activities</a:t>
            </a:r>
          </a:p>
          <a:p>
            <a:pPr lvl="2"/>
            <a:r>
              <a:rPr lang="en-US" dirty="0" smtClean="0"/>
              <a:t>Installed into Workflow Manager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92739"/>
            <a:ext cx="8686800" cy="533400"/>
          </a:xfrm>
        </p:spPr>
        <p:txBody>
          <a:bodyPr/>
          <a:lstStyle/>
          <a:p>
            <a:r>
              <a:rPr lang="en-US" dirty="0" smtClean="0"/>
              <a:t>Workflow Demos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Custom Workflows :: September 29th, 2015</a:t>
            </a:r>
          </a:p>
        </p:txBody>
      </p:sp>
    </p:spTree>
    <p:extLst>
      <p:ext uri="{BB962C8B-B14F-4D97-AF65-F5344CB8AC3E}">
        <p14:creationId xmlns:p14="http://schemas.microsoft.com/office/powerpoint/2010/main" val="304325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40A74E7CF8942B5781D274F4D0E2C" ma:contentTypeVersion="4" ma:contentTypeDescription="Create a new document." ma:contentTypeScope="" ma:versionID="49e9e378827cba3e34eb50b06d500184">
  <xsd:schema xmlns:xsd="http://www.w3.org/2001/XMLSchema" xmlns:xs="http://www.w3.org/2001/XMLSchema" xmlns:p="http://schemas.microsoft.com/office/2006/metadata/properties" xmlns:ns1="http://schemas.microsoft.com/sharepoint/v3" xmlns:ns3="36e35ac9-bb43-4fbf-a50c-e3c5f1db52d0" targetNamespace="http://schemas.microsoft.com/office/2006/metadata/properties" ma:root="true" ma:fieldsID="33083a24fd49e8a146a25f7e7d02175e" ns1:_="" ns3:_="">
    <xsd:import namespace="http://schemas.microsoft.com/sharepoint/v3"/>
    <xsd:import namespace="36e35ac9-bb43-4fbf-a50c-e3c5f1db52d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1:IMAddres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internalName="IMAddres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35ac9-bb43-4fbf-a50c-e3c5f1db52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ddress xmlns="http://schemas.microsoft.com/sharepoint/v3" xsi:nil="true"/>
    <SharedWithUsers xmlns="36e35ac9-bb43-4fbf-a50c-e3c5f1db52d0">
      <UserInfo>
        <DisplayName>Jordan Anderson</DisplayName>
        <AccountId>22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5AB11BF-3A85-43AF-B4D1-C92E3F12B3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08D7D8-8579-45AA-BCC3-82EC0A67D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e35ac9-bb43-4fbf-a50c-e3c5f1db5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EBCF9-759C-49B4-80A4-EFCCA346B93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sharepoint/v3"/>
    <ds:schemaRef ds:uri="http://purl.org/dc/elements/1.1/"/>
    <ds:schemaRef ds:uri="http://schemas.openxmlformats.org/package/2006/metadata/core-properties"/>
    <ds:schemaRef ds:uri="36e35ac9-bb43-4fbf-a50c-e3c5f1db52d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1945</TotalTime>
  <Words>414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Symbol</vt:lpstr>
      <vt:lpstr>1_Blank</vt:lpstr>
      <vt:lpstr>Blank</vt:lpstr>
      <vt:lpstr>Custom Workflows in SharePoint 2010, 2013, and Beyond</vt:lpstr>
      <vt:lpstr>Workflow Basics</vt:lpstr>
      <vt:lpstr>Workflow Basics</vt:lpstr>
      <vt:lpstr>Workflow Basics</vt:lpstr>
      <vt:lpstr>Advanced Workflows</vt:lpstr>
      <vt:lpstr>Workflow Demos</vt:lpstr>
      <vt:lpstr>Workflow Demos</vt:lpstr>
      <vt:lpstr>Workflow Demos</vt:lpstr>
      <vt:lpstr>Workflow Demos</vt:lpstr>
      <vt:lpstr>Workflow Demos</vt:lpstr>
      <vt:lpstr>Workflow Demos</vt:lpstr>
      <vt:lpstr>Summary</vt:lpstr>
      <vt:lpstr>References</vt:lpstr>
      <vt:lpstr>Shameless Self-Promotion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Template Use (Section Header Typically Goes Here)</dc:title>
  <dc:creator>Josh Allen</dc:creator>
  <cp:lastModifiedBy>Jordan Anderson</cp:lastModifiedBy>
  <cp:revision>116</cp:revision>
  <cp:lastPrinted>2015-09-29T15:51:40Z</cp:lastPrinted>
  <dcterms:created xsi:type="dcterms:W3CDTF">2014-04-28T17:56:18Z</dcterms:created>
  <dcterms:modified xsi:type="dcterms:W3CDTF">2015-09-29T18:01:02Z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0x0101005A940A74E7CF8942B5781D274F4D0E2C</vt:lpwstr>
  </property>
</Properties>
</file>