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46BD5-87F6-614E-A75B-55DE3E8FBA09}" v="31" dt="2019-10-01T07:03:3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992A-DB8C-704A-899B-0309439B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851ED-9F1D-B644-BDC4-80FF0FB4F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9890-39A8-0148-ACD6-AF26C548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A279-5418-934B-94D6-DE366CE4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8543-CC66-F246-933B-488ED1D7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2D32-6495-184D-BA30-10968FB3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1B55E-5C80-C443-9704-FC19512FD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1751-1B65-EA4C-90C6-2135BDD7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CF63-7F36-8A4D-94EE-A92F03D3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148D0-51BC-D344-94EE-D354FA54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1DDC6-4464-6541-9AF0-DB0CE4AAC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CD341-3993-504C-BBCD-F57806BF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16ED-1706-CA48-AF4E-678B4CDD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11B3-2295-3646-8B2C-EEC65BAA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B61C-9FB0-A643-8F37-447E7A37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6130-C6C9-7B41-A6C8-9FED2659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1389-34C7-D948-84C8-E98FAC72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D340-DE4A-1A42-869F-4B279202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419A-E984-A849-B554-BB86848A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A934-3EFA-6447-BD22-6B04ED6B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7C93-0C57-B949-AFB2-7C79E278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DF322-AE17-484F-AEDD-2DACB652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9EC8-B4E1-824E-92E1-180B10E3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88DD-79D0-0243-B951-D3A55F1A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6E51D-9384-B641-919B-CEFD31F1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3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36E-773B-7546-BBFE-0E0C5C26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C0A4-0D01-D340-832D-0B1F68E7E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0E061-8F4F-0A4D-B333-1B62E43B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7BC8-84AA-E24A-B64A-B051EC99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5CD4C-86C0-BC42-A46B-213179AF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D8D5-184D-FA4E-A91C-7648BFA4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1379-D0BD-5F46-B69F-D51CA560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03DE-A05B-8146-A002-D32A1361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0DBC7-965A-2049-B5B1-6002FF1A7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6165F-07F3-884D-980E-351A88A30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990D9-0BF2-AF42-8D6B-193FE1509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850A6-23B0-784E-9884-26F0464E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7BF0A-2BB4-FF46-B341-9E4E4B97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93BF4-E62D-0742-AAD2-D722C6E5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8677-8C99-004A-89E5-05D2F244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232FE-CD90-D642-A653-82C9B1B6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01673-1EE2-DA41-BBAF-00445698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E4980-359D-7644-9DA5-6CF485DC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1D658-B85E-F94A-9375-99AEDDEF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30489-3D93-ED45-AA7E-D5BAFEB7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1C77B-925B-4E49-ADB3-8BAB1548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FB43-4507-1845-AEFC-D7333F7F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6FB2-9CF4-CE48-9394-DE1BEFA0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4EA4-683D-2445-B2C5-11F62A39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DA9FE-7AEB-A949-966C-9297EAEA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886EE-A200-224D-AC28-BA680A86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B6308-4446-6145-A62F-E3F7E3C2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04F6-7814-CD47-8D7E-96F4C01D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C188F-DBA2-BB49-84AF-304508792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16E54-67B9-0643-9D19-E4B0010B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0467-E62B-5348-B7A9-D5D841A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2ED71-F045-DA46-89A4-6860B05F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4ED55-73DF-F64C-9205-4B151D42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E2330-6EAE-D047-A12B-5F1D933A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F6ED-96A6-AD4D-A1C4-B978825F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7C69-55A6-C142-88A9-365C07E07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CC90-8B61-0E44-9FB4-9714392E1165}" type="datetimeFigureOut">
              <a:rPr lang="en-US" smtClean="0"/>
              <a:t>9/30/19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E7C8-6983-4745-9681-5C3B5085D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C50A-153F-3549-9ED0-AA28859F4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0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116C8D-E7B0-5440-9909-B69CE1F0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09"/>
          <a:stretch/>
        </p:blipFill>
        <p:spPr>
          <a:xfrm>
            <a:off x="0" y="2272911"/>
            <a:ext cx="11965329" cy="3107560"/>
          </a:xfrm>
          <a:prstGeom prst="rect">
            <a:avLst/>
          </a:prstGeom>
        </p:spPr>
      </p:pic>
      <p:sp>
        <p:nvSpPr>
          <p:cNvPr id="12" name="TextBox 30">
            <a:extLst>
              <a:ext uri="{FF2B5EF4-FFF2-40B4-BE49-F238E27FC236}">
                <a16:creationId xmlns:a16="http://schemas.microsoft.com/office/drawing/2014/main" id="{EAAD2ABD-A579-CB41-8690-5C4A6D445E04}"/>
              </a:ext>
            </a:extLst>
          </p:cNvPr>
          <p:cNvSpPr txBox="1"/>
          <p:nvPr/>
        </p:nvSpPr>
        <p:spPr>
          <a:xfrm>
            <a:off x="226671" y="5671340"/>
            <a:ext cx="2840447" cy="6001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dirty="0" err="1"/>
              <a:t>Click</a:t>
            </a:r>
            <a:r>
              <a:rPr lang="tr-TR" sz="1100" dirty="0"/>
              <a:t> </a:t>
            </a:r>
            <a:r>
              <a:rPr lang="tr-TR" sz="1100" dirty="0" err="1"/>
              <a:t>the</a:t>
            </a:r>
            <a:r>
              <a:rPr lang="tr-TR" sz="1100" dirty="0"/>
              <a:t> </a:t>
            </a:r>
            <a:r>
              <a:rPr lang="tr-TR" sz="1100" dirty="0" err="1"/>
              <a:t>button</a:t>
            </a:r>
            <a:r>
              <a:rPr lang="tr-TR" sz="1100" dirty="0"/>
              <a:t> </a:t>
            </a:r>
            <a:r>
              <a:rPr lang="tr-TR" sz="1100" dirty="0" err="1"/>
              <a:t>above</a:t>
            </a:r>
            <a:r>
              <a:rPr lang="tr-TR" sz="1100" dirty="0"/>
              <a:t> </a:t>
            </a:r>
            <a:r>
              <a:rPr lang="tr-TR" sz="1100" dirty="0" err="1"/>
              <a:t>to</a:t>
            </a:r>
            <a:r>
              <a:rPr lang="tr-TR" sz="1100" dirty="0"/>
              <a:t> l</a:t>
            </a:r>
            <a:r>
              <a:rPr lang="en-US" sz="1100" dirty="0" err="1"/>
              <a:t>oad</a:t>
            </a:r>
            <a:r>
              <a:rPr lang="tr-TR" sz="1100" dirty="0"/>
              <a:t> </a:t>
            </a:r>
            <a:r>
              <a:rPr lang="en-US" sz="1100" dirty="0"/>
              <a:t>the list of other students (anonymized) and shows in which position you are in terms of progress</a:t>
            </a:r>
          </a:p>
        </p:txBody>
      </p:sp>
      <p:sp>
        <p:nvSpPr>
          <p:cNvPr id="13" name="Aşağı Ok 5">
            <a:extLst>
              <a:ext uri="{FF2B5EF4-FFF2-40B4-BE49-F238E27FC236}">
                <a16:creationId xmlns:a16="http://schemas.microsoft.com/office/drawing/2014/main" id="{1B2C4088-AE38-714E-A6D3-96E7102FDE5E}"/>
              </a:ext>
            </a:extLst>
          </p:cNvPr>
          <p:cNvSpPr/>
          <p:nvPr/>
        </p:nvSpPr>
        <p:spPr>
          <a:xfrm rot="12777587">
            <a:off x="532191" y="5330028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2721C4-473A-474C-8E95-F8C68E474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0" y="68196"/>
            <a:ext cx="5644055" cy="22173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012DBD-C8E8-7347-AAEC-B327A3EB2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674" r="11959" b="5950"/>
          <a:stretch/>
        </p:blipFill>
        <p:spPr>
          <a:xfrm>
            <a:off x="3180308" y="4594681"/>
            <a:ext cx="4103361" cy="2195123"/>
          </a:xfrm>
          <a:prstGeom prst="rect">
            <a:avLst/>
          </a:prstGeom>
        </p:spPr>
      </p:pic>
      <p:sp>
        <p:nvSpPr>
          <p:cNvPr id="19" name="Aşağı Ok 5">
            <a:extLst>
              <a:ext uri="{FF2B5EF4-FFF2-40B4-BE49-F238E27FC236}">
                <a16:creationId xmlns:a16="http://schemas.microsoft.com/office/drawing/2014/main" id="{42389BDD-7C8E-0840-A6FF-54C701ED6E50}"/>
              </a:ext>
            </a:extLst>
          </p:cNvPr>
          <p:cNvSpPr/>
          <p:nvPr/>
        </p:nvSpPr>
        <p:spPr>
          <a:xfrm rot="5400000">
            <a:off x="6320087" y="48050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DE56347F-3578-0A49-A995-387FB4AA3F75}"/>
              </a:ext>
            </a:extLst>
          </p:cNvPr>
          <p:cNvSpPr txBox="1"/>
          <p:nvPr/>
        </p:nvSpPr>
        <p:spPr>
          <a:xfrm>
            <a:off x="6526925" y="204085"/>
            <a:ext cx="5644055" cy="18158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When you click on </a:t>
            </a:r>
            <a:r>
              <a:rPr lang="en-US" sz="1400" b="1" dirty="0"/>
              <a:t>Lower Progress </a:t>
            </a:r>
            <a:r>
              <a:rPr lang="en-US" sz="1400" dirty="0"/>
              <a:t>or</a:t>
            </a:r>
            <a:r>
              <a:rPr lang="en-US" sz="1400" b="1" dirty="0"/>
              <a:t> Class Average </a:t>
            </a:r>
            <a:r>
              <a:rPr lang="en-US" sz="1400" dirty="0"/>
              <a:t>or</a:t>
            </a:r>
            <a:r>
              <a:rPr lang="en-US" sz="1400" b="1" dirty="0"/>
              <a:t> Higher Progress</a:t>
            </a:r>
            <a:r>
              <a:rPr lang="en-US" sz="1400" dirty="0"/>
              <a:t>, the </a:t>
            </a:r>
            <a:r>
              <a:rPr lang="en-US" sz="1400" u="sng" dirty="0">
                <a:solidFill>
                  <a:srgbClr val="C00000"/>
                </a:solidFill>
              </a:rPr>
              <a:t>progress visualization below </a:t>
            </a:r>
            <a:r>
              <a:rPr lang="en-US" sz="1400" dirty="0"/>
              <a:t>will be automatically updated to reflect the average progress of the students in that selected group. 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If you want to compare your progress with lower/higher half of the students, you need to click </a:t>
            </a:r>
            <a:r>
              <a:rPr lang="en-US" sz="1400" b="1" dirty="0"/>
              <a:t>“Lower Progress”</a:t>
            </a:r>
            <a:r>
              <a:rPr lang="en-US" sz="1400" dirty="0"/>
              <a:t>/ </a:t>
            </a:r>
            <a:r>
              <a:rPr lang="en-US" sz="1400" b="1" dirty="0"/>
              <a:t>“Higher Progress”</a:t>
            </a:r>
            <a:r>
              <a:rPr lang="en-US" sz="1400" dirty="0"/>
              <a:t>. If you want to see whole class average, you need to click to </a:t>
            </a:r>
            <a:r>
              <a:rPr lang="en-US" sz="1400" b="1" dirty="0"/>
              <a:t>“Class Average”</a:t>
            </a:r>
            <a:r>
              <a:rPr lang="en-US" sz="1400" dirty="0"/>
              <a:t>. Mastery Grids will remember your choice when you return back.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B59AF4-CA84-FB4C-94EC-250D8FFCE2DE}"/>
              </a:ext>
            </a:extLst>
          </p:cNvPr>
          <p:cNvSpPr txBox="1"/>
          <p:nvPr/>
        </p:nvSpPr>
        <p:spPr>
          <a:xfrm>
            <a:off x="7514232" y="2929256"/>
            <a:ext cx="4564287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	          </a:t>
            </a:r>
            <a:r>
              <a:rPr lang="en-US" sz="1400" b="1" dirty="0">
                <a:solidFill>
                  <a:srgbClr val="C00000"/>
                </a:solidFill>
              </a:rPr>
              <a:t>Progress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First row (Me)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shows </a:t>
            </a:r>
            <a:r>
              <a:rPr lang="en-US" sz="1400" b="1" dirty="0"/>
              <a:t>your progress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more progress on that topic)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Second row(Me vs group) </a:t>
            </a:r>
            <a:r>
              <a:rPr lang="en-US" sz="1400" b="1" dirty="0"/>
              <a:t>compares your progress with your classmates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you have more progress than the group; 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they have more progress than you;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grey</a:t>
            </a:r>
            <a:r>
              <a:rPr lang="en-US" sz="1400" dirty="0"/>
              <a:t> means equal progress.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Third row (Group) shows the </a:t>
            </a:r>
            <a:r>
              <a:rPr lang="en-US" sz="1400" b="1" dirty="0"/>
              <a:t>average progress of your classmates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more progress on that topic)</a:t>
            </a:r>
          </a:p>
        </p:txBody>
      </p:sp>
      <p:sp>
        <p:nvSpPr>
          <p:cNvPr id="23" name="Aşağı Ok 5">
            <a:extLst>
              <a:ext uri="{FF2B5EF4-FFF2-40B4-BE49-F238E27FC236}">
                <a16:creationId xmlns:a16="http://schemas.microsoft.com/office/drawing/2014/main" id="{F1D95C0B-79AC-E14C-8628-61441C2DB3AF}"/>
              </a:ext>
            </a:extLst>
          </p:cNvPr>
          <p:cNvSpPr/>
          <p:nvPr/>
        </p:nvSpPr>
        <p:spPr>
          <a:xfrm rot="18440298">
            <a:off x="2992582" y="6246985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Aşağı Ok 5">
            <a:extLst>
              <a:ext uri="{FF2B5EF4-FFF2-40B4-BE49-F238E27FC236}">
                <a16:creationId xmlns:a16="http://schemas.microsoft.com/office/drawing/2014/main" id="{0851F702-C31A-AE4B-8EF5-A5463F14CEFA}"/>
              </a:ext>
            </a:extLst>
          </p:cNvPr>
          <p:cNvSpPr/>
          <p:nvPr/>
        </p:nvSpPr>
        <p:spPr>
          <a:xfrm rot="5400000">
            <a:off x="7152536" y="3682445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5DD0DAA-6D95-5146-B69B-2E60F1C4CDE0}"/>
              </a:ext>
            </a:extLst>
          </p:cNvPr>
          <p:cNvCxnSpPr>
            <a:cxnSpLocks/>
          </p:cNvCxnSpPr>
          <p:nvPr/>
        </p:nvCxnSpPr>
        <p:spPr>
          <a:xfrm rot="5400000">
            <a:off x="5475879" y="1437539"/>
            <a:ext cx="1910517" cy="191576"/>
          </a:xfrm>
          <a:prstGeom prst="bentConnector3">
            <a:avLst>
              <a:gd name="adj1" fmla="val 103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ACEA8E-CAA6-E944-9893-7DAAB31A22CA}"/>
              </a:ext>
            </a:extLst>
          </p:cNvPr>
          <p:cNvSpPr txBox="1"/>
          <p:nvPr/>
        </p:nvSpPr>
        <p:spPr>
          <a:xfrm>
            <a:off x="135971" y="102792"/>
            <a:ext cx="3894564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Increase your Progress?</a:t>
            </a:r>
          </a:p>
          <a:p>
            <a:r>
              <a:rPr lang="en-US" sz="1600" dirty="0"/>
              <a:t>To have more greener cells on </a:t>
            </a:r>
            <a:r>
              <a:rPr lang="en-US" sz="1600" b="1" i="1" dirty="0"/>
              <a:t>Me </a:t>
            </a:r>
            <a:r>
              <a:rPr lang="en-US" sz="1600" dirty="0"/>
              <a:t>row, you need to interact with the learning activities inside each topic.</a:t>
            </a:r>
          </a:p>
          <a:p>
            <a:endParaRPr lang="en-US" sz="1600" dirty="0"/>
          </a:p>
          <a:p>
            <a:r>
              <a:rPr lang="en-US" sz="1600" dirty="0"/>
              <a:t>Click on a topic cell as shown below and access the contents. Viewing animation steps, clicking on example lines or solving challenges, questions and parsons problems to increase your progress.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AD29-9E8B-384F-A7A7-EDDCFB5F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5" y="3088846"/>
            <a:ext cx="3894564" cy="335558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54084F-8C78-1146-B1C2-E28756968C3C}"/>
              </a:ext>
            </a:extLst>
          </p:cNvPr>
          <p:cNvCxnSpPr/>
          <p:nvPr/>
        </p:nvCxnSpPr>
        <p:spPr>
          <a:xfrm>
            <a:off x="4041045" y="0"/>
            <a:ext cx="0" cy="6858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313E9-DCA1-8444-875D-96F5262D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37" y="692439"/>
            <a:ext cx="3164048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A7AACD-5237-EA4F-9ECB-95E0FD072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928" y="951298"/>
            <a:ext cx="3179055" cy="224109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D3E5A9-AD9D-254E-9D1D-BFEB45B7598F}"/>
              </a:ext>
            </a:extLst>
          </p:cNvPr>
          <p:cNvSpPr txBox="1"/>
          <p:nvPr/>
        </p:nvSpPr>
        <p:spPr>
          <a:xfrm>
            <a:off x="4086422" y="120503"/>
            <a:ext cx="3386434" cy="5539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Animated Examples</a:t>
            </a:r>
          </a:p>
          <a:p>
            <a:r>
              <a:rPr lang="en-US" sz="1200" dirty="0"/>
              <a:t>Play animation steps to how the program executed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E34DAE-9FBE-8C44-BB2B-99F9D555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672" y="2071843"/>
            <a:ext cx="3414191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6A7A9D-53CA-C24E-BD87-0C1AB4EE8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931" y="3617631"/>
            <a:ext cx="3107989" cy="267744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4E98DE-7D34-9842-AF7C-8BE525309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103" y="5101998"/>
            <a:ext cx="4873760" cy="177317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560779-C964-B449-9F40-E008FB76443B}"/>
              </a:ext>
            </a:extLst>
          </p:cNvPr>
          <p:cNvSpPr txBox="1"/>
          <p:nvPr/>
        </p:nvSpPr>
        <p:spPr>
          <a:xfrm>
            <a:off x="8007766" y="0"/>
            <a:ext cx="3386434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Examples-Challenges</a:t>
            </a:r>
          </a:p>
          <a:p>
            <a:r>
              <a:rPr lang="en-US" sz="1200" dirty="0"/>
              <a:t>Check how a program is constructed line by line in examples and challenge yourself with challenges and complete the missing lines.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E7D08-85C9-5541-ACC5-EF53127B19FA}"/>
              </a:ext>
            </a:extLst>
          </p:cNvPr>
          <p:cNvSpPr txBox="1"/>
          <p:nvPr/>
        </p:nvSpPr>
        <p:spPr>
          <a:xfrm>
            <a:off x="4086422" y="2870974"/>
            <a:ext cx="3386434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Questions</a:t>
            </a:r>
          </a:p>
          <a:p>
            <a:r>
              <a:rPr lang="en-US" sz="1200" dirty="0"/>
              <a:t>Predict the output of the program. It is either the console output or the value of </a:t>
            </a:r>
            <a:r>
              <a:rPr lang="en-US" sz="1200" b="1" i="1" dirty="0"/>
              <a:t>result</a:t>
            </a:r>
            <a:r>
              <a:rPr lang="en-US" sz="1200" dirty="0"/>
              <a:t> variable.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76D99-DADB-1E45-A260-3414949D3056}"/>
              </a:ext>
            </a:extLst>
          </p:cNvPr>
          <p:cNvSpPr txBox="1"/>
          <p:nvPr/>
        </p:nvSpPr>
        <p:spPr>
          <a:xfrm>
            <a:off x="7654163" y="4352824"/>
            <a:ext cx="4093639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Parsons Problem</a:t>
            </a:r>
          </a:p>
          <a:p>
            <a:r>
              <a:rPr lang="en-US" sz="1200" dirty="0"/>
              <a:t>Reorder the program lines to solve the given task at the bottom of the screen. Pay attention to indentation. </a:t>
            </a:r>
          </a:p>
        </p:txBody>
      </p:sp>
    </p:spTree>
    <p:extLst>
      <p:ext uri="{BB962C8B-B14F-4D97-AF65-F5344CB8AC3E}">
        <p14:creationId xmlns:p14="http://schemas.microsoft.com/office/powerpoint/2010/main" val="65916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255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Akhuseyinoglu, Kamil</dc:creator>
  <cp:lastModifiedBy>Akhuseyinoglu, Kamil</cp:lastModifiedBy>
  <cp:revision>6</cp:revision>
  <dcterms:created xsi:type="dcterms:W3CDTF">2019-09-30T21:43:24Z</dcterms:created>
  <dcterms:modified xsi:type="dcterms:W3CDTF">2019-10-01T07:05:16Z</dcterms:modified>
</cp:coreProperties>
</file>