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A46BD5-87F6-614E-A75B-55DE3E8FBA09}" v="31" dt="2019-10-01T07:03:39.0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>
        <p:scale>
          <a:sx n="120" d="100"/>
          <a:sy n="120" d="100"/>
        </p:scale>
        <p:origin x="80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A992A-DB8C-704A-899B-0309439BF1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1851ED-9F1D-B644-BDC4-80FF0FB4F5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B89890-39A8-0148-ACD6-AF26C5483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1CC90-8B61-0E44-9FB4-9714392E1165}" type="datetimeFigureOut">
              <a:rPr lang="en-US" smtClean="0"/>
              <a:t>9/7/20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8A279-5418-934B-94D6-DE366CE4D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E8543-CC66-F246-933B-488ED1D71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EFC34-8D95-4045-9931-9DA67DFB1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703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C2D32-6495-184D-BA30-10968FB3D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51B55E-5C80-C443-9704-FC19512FD4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401751-1B65-EA4C-90C6-2135BDD79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1CC90-8B61-0E44-9FB4-9714392E1165}" type="datetimeFigureOut">
              <a:rPr lang="en-US" smtClean="0"/>
              <a:t>9/7/20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BECF63-7F36-8A4D-94EE-A92F03D31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2148D0-51BC-D344-94EE-D354FA54B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EFC34-8D95-4045-9931-9DA67DFB1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299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E1DDC6-4464-6541-9AF0-DB0CE4AAC9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9CD341-3993-504C-BBCD-F57806BF0A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516ED-1706-CA48-AF4E-678B4CDD8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1CC90-8B61-0E44-9FB4-9714392E1165}" type="datetimeFigureOut">
              <a:rPr lang="en-US" smtClean="0"/>
              <a:t>9/7/20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9911B3-2295-3646-8B2C-EEC65BAA9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67B61C-9FB0-A643-8F37-447E7A37A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EFC34-8D95-4045-9931-9DA67DFB1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06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26130-C6C9-7B41-A6C8-9FED2659B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71389-34C7-D948-84C8-E98FAC722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2D340-DE4A-1A42-869F-4B2792029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1CC90-8B61-0E44-9FB4-9714392E1165}" type="datetimeFigureOut">
              <a:rPr lang="en-US" smtClean="0"/>
              <a:t>9/7/20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3419A-E984-A849-B554-BB86848A0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25A934-3EFA-6447-BD22-6B04ED6B0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EFC34-8D95-4045-9931-9DA67DFB1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428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87C93-0C57-B949-AFB2-7C79E278D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7DF322-AE17-484F-AEDD-2DACB6521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749EC8-B4E1-824E-92E1-180B10E37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1CC90-8B61-0E44-9FB4-9714392E1165}" type="datetimeFigureOut">
              <a:rPr lang="en-US" smtClean="0"/>
              <a:t>9/7/20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A88DD-79D0-0243-B951-D3A55F1AC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6E51D-9384-B641-919B-CEFD31F17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EFC34-8D95-4045-9931-9DA67DFB1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138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A136E-773B-7546-BBFE-0E0C5C267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4C0A4-0D01-D340-832D-0B1F68E7E4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A0E061-8F4F-0A4D-B333-1B62E43B44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767BC8-84AA-E24A-B64A-B051EC992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1CC90-8B61-0E44-9FB4-9714392E1165}" type="datetimeFigureOut">
              <a:rPr lang="en-US" smtClean="0"/>
              <a:t>9/7/20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55CD4C-86C0-BC42-A46B-213179AF8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49D8D5-184D-FA4E-A91C-7648BFA41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EFC34-8D95-4045-9931-9DA67DFB1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569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C1379-D0BD-5F46-B69F-D51CA5603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1B03DE-A05B-8146-A002-D32A1361F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F0DBC7-965A-2049-B5B1-6002FF1A78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06165F-07F3-884D-980E-351A88A308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9990D9-0BF2-AF42-8D6B-193FE15096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B850A6-23B0-784E-9884-26F0464E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1CC90-8B61-0E44-9FB4-9714392E1165}" type="datetimeFigureOut">
              <a:rPr lang="en-US" smtClean="0"/>
              <a:t>9/7/20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97BF0A-2BB4-FF46-B341-9E4E4B972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F93BF4-E62D-0742-AAD2-D722C6E59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EFC34-8D95-4045-9931-9DA67DFB1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697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28677-8C99-004A-89E5-05D2F2446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E232FE-CD90-D642-A653-82C9B1B6D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1CC90-8B61-0E44-9FB4-9714392E1165}" type="datetimeFigureOut">
              <a:rPr lang="en-US" smtClean="0"/>
              <a:t>9/7/20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601673-1EE2-DA41-BBAF-00445698F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AE4980-359D-7644-9DA5-6CF485DC0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EFC34-8D95-4045-9931-9DA67DFB1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661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D1D658-B85E-F94A-9375-99AEDDEF0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1CC90-8B61-0E44-9FB4-9714392E1165}" type="datetimeFigureOut">
              <a:rPr lang="en-US" smtClean="0"/>
              <a:t>9/7/20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330489-3D93-ED45-AA7E-D5BAFEB73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E1C77B-925B-4E49-ADB3-8BAB1548F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EFC34-8D95-4045-9931-9DA67DFB1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456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1FB43-4507-1845-AEFC-D7333F7F0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36FB2-9CF4-CE48-9394-DE1BEFA05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904EA4-683D-2445-B2C5-11F62A3978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7DA9FE-7AEB-A949-966C-9297EAEAD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1CC90-8B61-0E44-9FB4-9714392E1165}" type="datetimeFigureOut">
              <a:rPr lang="en-US" smtClean="0"/>
              <a:t>9/7/20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4886EE-A200-224D-AC28-BA680A86C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7B6308-4446-6145-A62F-E3F7E3C27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EFC34-8D95-4045-9931-9DA67DFB1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463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504F6-7814-CD47-8D7E-96F4C01D1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8C188F-DBA2-BB49-84AF-304508792E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D16E54-67B9-0643-9D19-E4B0010B6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850467-E62B-5348-B7A9-D5D841AD4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1CC90-8B61-0E44-9FB4-9714392E1165}" type="datetimeFigureOut">
              <a:rPr lang="en-US" smtClean="0"/>
              <a:t>9/7/20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52ED71-F045-DA46-89A4-6860B05FA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34ED55-73DF-F64C-9205-4B151D422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EFC34-8D95-4045-9931-9DA67DFB1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694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7E2330-6EAE-D047-A12B-5F1D933A3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E3F6ED-96A6-AD4D-A1C4-B978825F7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57C69-55A6-C142-88A9-365C07E078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1CC90-8B61-0E44-9FB4-9714392E1165}" type="datetimeFigureOut">
              <a:rPr lang="en-US" smtClean="0"/>
              <a:t>9/7/20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DE7C8-6983-4745-9681-5C3B5085DB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8C50A-153F-3549-9ED0-AA28859F4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EFC34-8D95-4045-9931-9DA67DFB1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104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CB116C8D-E7B0-5440-9909-B69CE1F0DC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037"/>
          <a:stretch/>
        </p:blipFill>
        <p:spPr>
          <a:xfrm>
            <a:off x="0" y="2440259"/>
            <a:ext cx="11965329" cy="2940212"/>
          </a:xfrm>
          <a:prstGeom prst="rect">
            <a:avLst/>
          </a:prstGeom>
        </p:spPr>
      </p:pic>
      <p:sp>
        <p:nvSpPr>
          <p:cNvPr id="12" name="TextBox 30">
            <a:extLst>
              <a:ext uri="{FF2B5EF4-FFF2-40B4-BE49-F238E27FC236}">
                <a16:creationId xmlns:a16="http://schemas.microsoft.com/office/drawing/2014/main" id="{EAAD2ABD-A579-CB41-8690-5C4A6D445E04}"/>
              </a:ext>
            </a:extLst>
          </p:cNvPr>
          <p:cNvSpPr txBox="1"/>
          <p:nvPr/>
        </p:nvSpPr>
        <p:spPr>
          <a:xfrm>
            <a:off x="226671" y="5671340"/>
            <a:ext cx="2840447" cy="600164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tr-TR" sz="1100" dirty="0" err="1"/>
              <a:t>Click</a:t>
            </a:r>
            <a:r>
              <a:rPr lang="tr-TR" sz="1100" dirty="0"/>
              <a:t> </a:t>
            </a:r>
            <a:r>
              <a:rPr lang="tr-TR" sz="1100" dirty="0" err="1"/>
              <a:t>the</a:t>
            </a:r>
            <a:r>
              <a:rPr lang="tr-TR" sz="1100" dirty="0"/>
              <a:t> </a:t>
            </a:r>
            <a:r>
              <a:rPr lang="tr-TR" sz="1100" dirty="0" err="1"/>
              <a:t>button</a:t>
            </a:r>
            <a:r>
              <a:rPr lang="tr-TR" sz="1100" dirty="0"/>
              <a:t> </a:t>
            </a:r>
            <a:r>
              <a:rPr lang="tr-TR" sz="1100" dirty="0" err="1"/>
              <a:t>above</a:t>
            </a:r>
            <a:r>
              <a:rPr lang="tr-TR" sz="1100" dirty="0"/>
              <a:t> </a:t>
            </a:r>
            <a:r>
              <a:rPr lang="tr-TR" sz="1100" dirty="0" err="1"/>
              <a:t>to</a:t>
            </a:r>
            <a:r>
              <a:rPr lang="tr-TR" sz="1100" dirty="0"/>
              <a:t> l</a:t>
            </a:r>
            <a:r>
              <a:rPr lang="en-US" sz="1100" dirty="0" err="1"/>
              <a:t>oad</a:t>
            </a:r>
            <a:r>
              <a:rPr lang="tr-TR" sz="1100" dirty="0"/>
              <a:t> </a:t>
            </a:r>
            <a:r>
              <a:rPr lang="en-US" sz="1100" dirty="0"/>
              <a:t>the list of other students (anonymized) and shows in which position you are in terms of progress</a:t>
            </a:r>
          </a:p>
        </p:txBody>
      </p:sp>
      <p:sp>
        <p:nvSpPr>
          <p:cNvPr id="13" name="Aşağı Ok 5">
            <a:extLst>
              <a:ext uri="{FF2B5EF4-FFF2-40B4-BE49-F238E27FC236}">
                <a16:creationId xmlns:a16="http://schemas.microsoft.com/office/drawing/2014/main" id="{1B2C4088-AE38-714E-A6D3-96E7102FDE5E}"/>
              </a:ext>
            </a:extLst>
          </p:cNvPr>
          <p:cNvSpPr/>
          <p:nvPr/>
        </p:nvSpPr>
        <p:spPr>
          <a:xfrm rot="12777587">
            <a:off x="532191" y="5330028"/>
            <a:ext cx="262265" cy="312069"/>
          </a:xfrm>
          <a:prstGeom prst="downArrow">
            <a:avLst/>
          </a:prstGeom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5012DBD-C8E8-7347-AAEC-B327A3EB20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3674" r="11959" b="5950"/>
          <a:stretch/>
        </p:blipFill>
        <p:spPr>
          <a:xfrm>
            <a:off x="3180308" y="4594681"/>
            <a:ext cx="4103361" cy="2195123"/>
          </a:xfrm>
          <a:prstGeom prst="rect">
            <a:avLst/>
          </a:prstGeom>
        </p:spPr>
      </p:pic>
      <p:sp>
        <p:nvSpPr>
          <p:cNvPr id="19" name="Aşağı Ok 5">
            <a:extLst>
              <a:ext uri="{FF2B5EF4-FFF2-40B4-BE49-F238E27FC236}">
                <a16:creationId xmlns:a16="http://schemas.microsoft.com/office/drawing/2014/main" id="{42389BDD-7C8E-0840-A6FF-54C701ED6E50}"/>
              </a:ext>
            </a:extLst>
          </p:cNvPr>
          <p:cNvSpPr/>
          <p:nvPr/>
        </p:nvSpPr>
        <p:spPr>
          <a:xfrm rot="5400000">
            <a:off x="6320087" y="48050"/>
            <a:ext cx="262265" cy="312069"/>
          </a:xfrm>
          <a:prstGeom prst="downArrow">
            <a:avLst/>
          </a:prstGeom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0" name="TextBox 30">
            <a:extLst>
              <a:ext uri="{FF2B5EF4-FFF2-40B4-BE49-F238E27FC236}">
                <a16:creationId xmlns:a16="http://schemas.microsoft.com/office/drawing/2014/main" id="{DE56347F-3578-0A49-A995-387FB4AA3F75}"/>
              </a:ext>
            </a:extLst>
          </p:cNvPr>
          <p:cNvSpPr txBox="1"/>
          <p:nvPr/>
        </p:nvSpPr>
        <p:spPr>
          <a:xfrm>
            <a:off x="6526925" y="204085"/>
            <a:ext cx="5644055" cy="2031325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When you click on </a:t>
            </a:r>
            <a:r>
              <a:rPr lang="en-US" sz="1400" b="1" dirty="0"/>
              <a:t>Lower third, Middle third </a:t>
            </a:r>
            <a:r>
              <a:rPr lang="en-US" sz="1400" dirty="0"/>
              <a:t>or</a:t>
            </a:r>
            <a:r>
              <a:rPr lang="en-US" sz="1400" b="1" dirty="0"/>
              <a:t> Higher third</a:t>
            </a:r>
            <a:r>
              <a:rPr lang="en-US" sz="1400" dirty="0"/>
              <a:t>, the </a:t>
            </a:r>
            <a:r>
              <a:rPr lang="en-US" sz="1400" u="sng" dirty="0">
                <a:solidFill>
                  <a:srgbClr val="C00000"/>
                </a:solidFill>
              </a:rPr>
              <a:t>progress visualization below </a:t>
            </a:r>
            <a:r>
              <a:rPr lang="en-US" sz="1400" dirty="0"/>
              <a:t>will be automatically updated to reflect the average progress of the students in that selected group. Students are divided into three equal groups based on their rank</a:t>
            </a:r>
          </a:p>
          <a:p>
            <a:pPr algn="just"/>
            <a:endParaRPr lang="en-US" sz="1400" dirty="0"/>
          </a:p>
          <a:p>
            <a:pPr algn="just"/>
            <a:r>
              <a:rPr lang="en-US" sz="1400" dirty="0"/>
              <a:t>If you want to compare your progress with lower/middle/higher third group of the students in the class, you need to click </a:t>
            </a:r>
            <a:r>
              <a:rPr lang="en-US" sz="1400" b="1" dirty="0"/>
              <a:t>“Lower third”</a:t>
            </a:r>
            <a:r>
              <a:rPr lang="en-US" sz="1400" dirty="0"/>
              <a:t>/ </a:t>
            </a:r>
            <a:r>
              <a:rPr lang="en-US" sz="1400" b="1" dirty="0"/>
              <a:t>“Middle third” / “Higher Progress”</a:t>
            </a:r>
            <a:r>
              <a:rPr lang="en-US" sz="1400" dirty="0"/>
              <a:t>. The system will remember your choice next time you accessed it.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DB59AF4-CA84-FB4C-94EC-250D8FFCE2DE}"/>
              </a:ext>
            </a:extLst>
          </p:cNvPr>
          <p:cNvSpPr txBox="1"/>
          <p:nvPr/>
        </p:nvSpPr>
        <p:spPr>
          <a:xfrm>
            <a:off x="7514232" y="2929256"/>
            <a:ext cx="4564287" cy="2462213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	          </a:t>
            </a:r>
            <a:r>
              <a:rPr lang="en-US" sz="1400" b="1" dirty="0">
                <a:solidFill>
                  <a:srgbClr val="C00000"/>
                </a:solidFill>
              </a:rPr>
              <a:t>Progress Visualization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First row (Me)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/>
              <a:t>shows </a:t>
            </a:r>
            <a:r>
              <a:rPr lang="en-US" sz="1400" b="1" dirty="0"/>
              <a:t>your progress </a:t>
            </a:r>
            <a:r>
              <a:rPr lang="en-US" sz="1400" dirty="0"/>
              <a:t>(Darker </a:t>
            </a:r>
            <a:r>
              <a:rPr lang="en-US" sz="1400" dirty="0">
                <a:solidFill>
                  <a:srgbClr val="00B050"/>
                </a:solidFill>
              </a:rPr>
              <a:t>green</a:t>
            </a:r>
            <a:r>
              <a:rPr lang="en-US" sz="1400" dirty="0"/>
              <a:t> means more progress on that topic)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Second row(Me vs </a:t>
            </a:r>
            <a:r>
              <a:rPr lang="en-US" sz="1400" i="1" dirty="0"/>
              <a:t>group</a:t>
            </a:r>
            <a:r>
              <a:rPr lang="en-US" sz="1400" dirty="0"/>
              <a:t>) </a:t>
            </a:r>
            <a:r>
              <a:rPr lang="en-US" sz="1400" b="1" dirty="0"/>
              <a:t>compares your progress </a:t>
            </a:r>
            <a:r>
              <a:rPr lang="en-US" sz="1400" dirty="0"/>
              <a:t>with</a:t>
            </a:r>
            <a:r>
              <a:rPr lang="en-US" sz="1400" b="1" dirty="0"/>
              <a:t> </a:t>
            </a:r>
            <a:r>
              <a:rPr lang="en-US" sz="1400" dirty="0"/>
              <a:t>the </a:t>
            </a:r>
            <a:r>
              <a:rPr lang="en-US" sz="1400" b="1" dirty="0"/>
              <a:t>average progress of the students in selected group </a:t>
            </a:r>
            <a:r>
              <a:rPr lang="en-US" sz="1400" dirty="0"/>
              <a:t>(Darker </a:t>
            </a:r>
            <a:r>
              <a:rPr lang="en-US" sz="1400" dirty="0">
                <a:solidFill>
                  <a:srgbClr val="00B050"/>
                </a:solidFill>
              </a:rPr>
              <a:t>green</a:t>
            </a:r>
            <a:r>
              <a:rPr lang="en-US" sz="1400" dirty="0"/>
              <a:t> means you have more progress than the group; darker </a:t>
            </a:r>
            <a:r>
              <a:rPr lang="en-US" sz="1400" dirty="0">
                <a:solidFill>
                  <a:srgbClr val="0070C0"/>
                </a:solidFill>
              </a:rPr>
              <a:t>blue</a:t>
            </a:r>
            <a:r>
              <a:rPr lang="en-US" sz="1400" dirty="0"/>
              <a:t> means they have more progress than you;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grey</a:t>
            </a:r>
            <a:r>
              <a:rPr lang="en-US" sz="1400" dirty="0"/>
              <a:t> means equal progress.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Third row (</a:t>
            </a:r>
            <a:r>
              <a:rPr lang="en-US" sz="1400" i="1" dirty="0"/>
              <a:t>Group</a:t>
            </a:r>
            <a:r>
              <a:rPr lang="en-US" sz="1400" dirty="0"/>
              <a:t>) shows the </a:t>
            </a:r>
            <a:r>
              <a:rPr lang="en-US" sz="1400" b="1" dirty="0"/>
              <a:t>average progress of students in the selected group </a:t>
            </a:r>
            <a:r>
              <a:rPr lang="en-US" sz="1400" dirty="0"/>
              <a:t>(Darker </a:t>
            </a:r>
            <a:r>
              <a:rPr lang="en-US" sz="1400" dirty="0">
                <a:solidFill>
                  <a:srgbClr val="0070C0"/>
                </a:solidFill>
              </a:rPr>
              <a:t>blue</a:t>
            </a:r>
            <a:r>
              <a:rPr lang="en-US" sz="1400" dirty="0"/>
              <a:t> means more progress on that topic)</a:t>
            </a:r>
          </a:p>
        </p:txBody>
      </p:sp>
      <p:sp>
        <p:nvSpPr>
          <p:cNvPr id="23" name="Aşağı Ok 5">
            <a:extLst>
              <a:ext uri="{FF2B5EF4-FFF2-40B4-BE49-F238E27FC236}">
                <a16:creationId xmlns:a16="http://schemas.microsoft.com/office/drawing/2014/main" id="{F1D95C0B-79AC-E14C-8628-61441C2DB3AF}"/>
              </a:ext>
            </a:extLst>
          </p:cNvPr>
          <p:cNvSpPr/>
          <p:nvPr/>
        </p:nvSpPr>
        <p:spPr>
          <a:xfrm rot="18440298">
            <a:off x="2992582" y="6246985"/>
            <a:ext cx="262265" cy="312069"/>
          </a:xfrm>
          <a:prstGeom prst="downArrow">
            <a:avLst/>
          </a:prstGeom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4" name="Aşağı Ok 5">
            <a:extLst>
              <a:ext uri="{FF2B5EF4-FFF2-40B4-BE49-F238E27FC236}">
                <a16:creationId xmlns:a16="http://schemas.microsoft.com/office/drawing/2014/main" id="{0851F702-C31A-AE4B-8EF5-A5463F14CEFA}"/>
              </a:ext>
            </a:extLst>
          </p:cNvPr>
          <p:cNvSpPr/>
          <p:nvPr/>
        </p:nvSpPr>
        <p:spPr>
          <a:xfrm rot="5400000">
            <a:off x="7152536" y="3682445"/>
            <a:ext cx="262265" cy="312069"/>
          </a:xfrm>
          <a:prstGeom prst="downArrow">
            <a:avLst/>
          </a:prstGeom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95DD0DAA-6D95-5146-B69B-2E60F1C4CDE0}"/>
              </a:ext>
            </a:extLst>
          </p:cNvPr>
          <p:cNvCxnSpPr>
            <a:cxnSpLocks/>
          </p:cNvCxnSpPr>
          <p:nvPr/>
        </p:nvCxnSpPr>
        <p:spPr>
          <a:xfrm rot="5400000">
            <a:off x="5475879" y="1437539"/>
            <a:ext cx="1910517" cy="191576"/>
          </a:xfrm>
          <a:prstGeom prst="bentConnector3">
            <a:avLst>
              <a:gd name="adj1" fmla="val 1038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49D42E5E-AB6A-1A4B-90FB-65A9B2F119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863506"/>
            <a:ext cx="1965434" cy="46679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A25FA02-9DB2-EE45-B323-4BB6BFC10C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441" y="1267"/>
            <a:ext cx="6109675" cy="24389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F9C448-B47D-CC46-8012-F27983F63B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481" y="3494130"/>
            <a:ext cx="1121881" cy="10622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2FC723-D38C-5C4D-AC74-5EE59198E5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07480" y="4524438"/>
            <a:ext cx="2432153" cy="2033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901A5F3-359A-F14A-BF90-85F1E7D8021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29000" y="4510385"/>
            <a:ext cx="1121881" cy="18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520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239AD29-9E8B-384F-A7A7-EDDCFB5FD8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60"/>
          <a:stretch/>
        </p:blipFill>
        <p:spPr>
          <a:xfrm>
            <a:off x="90595" y="3268716"/>
            <a:ext cx="3894564" cy="317571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DB6EAB1-82B0-6343-9058-9BF2E33124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71" y="5224395"/>
            <a:ext cx="1595987" cy="37904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DACEA8E-CAA6-E944-9893-7DAAB31A22CA}"/>
              </a:ext>
            </a:extLst>
          </p:cNvPr>
          <p:cNvSpPr txBox="1"/>
          <p:nvPr/>
        </p:nvSpPr>
        <p:spPr>
          <a:xfrm>
            <a:off x="135971" y="102792"/>
            <a:ext cx="3894564" cy="2585323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How to Increase your Progress?</a:t>
            </a:r>
          </a:p>
          <a:p>
            <a:r>
              <a:rPr lang="en-US" sz="1600" dirty="0"/>
              <a:t>To have more greener cells on </a:t>
            </a:r>
            <a:r>
              <a:rPr lang="en-US" sz="1600" b="1" i="1" dirty="0"/>
              <a:t>Me </a:t>
            </a:r>
            <a:r>
              <a:rPr lang="en-US" sz="1600" dirty="0"/>
              <a:t>row, you need to interact with the learning activities inside each topic.</a:t>
            </a:r>
          </a:p>
          <a:p>
            <a:endParaRPr lang="en-US" sz="1600" dirty="0"/>
          </a:p>
          <a:p>
            <a:r>
              <a:rPr lang="en-US" sz="1600" dirty="0"/>
              <a:t>Click on a topic cell as shown below and access the contents. Viewing animation steps, clicking on example lines or solving challenges, questions and parsons problems to increase your progress.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D54084F-8C78-1146-B1C2-E28756968C3C}"/>
              </a:ext>
            </a:extLst>
          </p:cNvPr>
          <p:cNvCxnSpPr/>
          <p:nvPr/>
        </p:nvCxnSpPr>
        <p:spPr>
          <a:xfrm>
            <a:off x="4041045" y="0"/>
            <a:ext cx="0" cy="685800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870313E9-DCA1-8444-875D-96F5262D6A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0337" y="692439"/>
            <a:ext cx="3164048" cy="2087278"/>
          </a:xfrm>
          <a:prstGeom prst="rect">
            <a:avLst/>
          </a:prstGeom>
          <a:ln>
            <a:solidFill>
              <a:srgbClr val="7030A0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1A7AACD-5237-EA4F-9ECB-95E0FD0727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4928" y="951298"/>
            <a:ext cx="3179055" cy="2241090"/>
          </a:xfrm>
          <a:prstGeom prst="rect">
            <a:avLst/>
          </a:prstGeom>
          <a:ln>
            <a:solidFill>
              <a:srgbClr val="7030A0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DD3E5A9-AD9D-254E-9D1D-BFEB45B7598F}"/>
              </a:ext>
            </a:extLst>
          </p:cNvPr>
          <p:cNvSpPr txBox="1"/>
          <p:nvPr/>
        </p:nvSpPr>
        <p:spPr>
          <a:xfrm>
            <a:off x="4086422" y="120503"/>
            <a:ext cx="3386434" cy="553998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Animated Examples</a:t>
            </a:r>
          </a:p>
          <a:p>
            <a:r>
              <a:rPr lang="en-US" sz="1200" dirty="0"/>
              <a:t>Play animation steps to how the program executed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7E34DAE-9FBE-8C44-BB2B-99F9D55554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23672" y="2071843"/>
            <a:ext cx="3414191" cy="2087278"/>
          </a:xfrm>
          <a:prstGeom prst="rect">
            <a:avLst/>
          </a:prstGeom>
          <a:ln>
            <a:solidFill>
              <a:srgbClr val="7030A0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86A7A9D-53CA-C24E-BD87-0C1AB4EE8A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96931" y="3617631"/>
            <a:ext cx="3107989" cy="2677445"/>
          </a:xfrm>
          <a:prstGeom prst="rect">
            <a:avLst/>
          </a:prstGeom>
          <a:ln>
            <a:solidFill>
              <a:srgbClr val="7030A0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34E98DE-7D34-9842-AF7C-8BE525309C1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64103" y="5101998"/>
            <a:ext cx="4873760" cy="1773177"/>
          </a:xfrm>
          <a:prstGeom prst="rect">
            <a:avLst/>
          </a:prstGeom>
          <a:ln>
            <a:solidFill>
              <a:srgbClr val="7030A0"/>
            </a:solidFill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1560779-C964-B449-9F40-E008FB76443B}"/>
              </a:ext>
            </a:extLst>
          </p:cNvPr>
          <p:cNvSpPr txBox="1"/>
          <p:nvPr/>
        </p:nvSpPr>
        <p:spPr>
          <a:xfrm>
            <a:off x="8007766" y="0"/>
            <a:ext cx="3386434" cy="92333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Examples-Challenges</a:t>
            </a:r>
          </a:p>
          <a:p>
            <a:r>
              <a:rPr lang="en-US" sz="1200" dirty="0"/>
              <a:t>Check how a program is constructed line by line in examples and challenge yourself with challenges and complete the missing lines.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07E7D08-85C9-5541-ACC5-EF53127B19FA}"/>
              </a:ext>
            </a:extLst>
          </p:cNvPr>
          <p:cNvSpPr txBox="1"/>
          <p:nvPr/>
        </p:nvSpPr>
        <p:spPr>
          <a:xfrm>
            <a:off x="4086422" y="2870974"/>
            <a:ext cx="3386434" cy="738664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Tracing Problems</a:t>
            </a:r>
          </a:p>
          <a:p>
            <a:r>
              <a:rPr lang="en-US" sz="1200" dirty="0"/>
              <a:t>Predict the output of the program. It is either the console output or the value of </a:t>
            </a:r>
            <a:r>
              <a:rPr lang="en-US" sz="1200" b="1" i="1" dirty="0"/>
              <a:t>result</a:t>
            </a:r>
            <a:r>
              <a:rPr lang="en-US" sz="1200" dirty="0"/>
              <a:t> variable.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3A76D99-DADB-1E45-A260-3414949D3056}"/>
              </a:ext>
            </a:extLst>
          </p:cNvPr>
          <p:cNvSpPr txBox="1"/>
          <p:nvPr/>
        </p:nvSpPr>
        <p:spPr>
          <a:xfrm>
            <a:off x="7654163" y="4352824"/>
            <a:ext cx="4093639" cy="738664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Parsons Problem</a:t>
            </a:r>
          </a:p>
          <a:p>
            <a:r>
              <a:rPr lang="en-US" sz="1200" dirty="0"/>
              <a:t>Reorder the program lines to solve the given task at the bottom of the screen. Pay attention to indentation.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72EB8E7-6A51-BD48-8887-3D7015999CD6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599"/>
          <a:stretch/>
        </p:blipFill>
        <p:spPr>
          <a:xfrm>
            <a:off x="903890" y="4991553"/>
            <a:ext cx="2687912" cy="132887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43336C8-E80C-F84E-8B11-81537E554D3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52953" y="5670015"/>
            <a:ext cx="915604" cy="308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166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738</TotalTime>
  <Words>355</Words>
  <Application>Microsoft Macintosh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Akhuseyinoglu, Kamil</dc:creator>
  <cp:lastModifiedBy>Akhuseyinoglu, Kamil</cp:lastModifiedBy>
  <cp:revision>14</cp:revision>
  <dcterms:created xsi:type="dcterms:W3CDTF">2019-09-30T21:43:24Z</dcterms:created>
  <dcterms:modified xsi:type="dcterms:W3CDTF">2020-09-08T02:05:35Z</dcterms:modified>
</cp:coreProperties>
</file>