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F2CA-2339-5647-A43D-640CC58A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9C305-8D9B-A547-A236-B5B3DDAA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3151-7743-9A4C-92A0-DB787C09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8263-AF46-8141-9D5C-B27ABF8F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F59E-14A3-A647-B19A-34EB517F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6A48-0DB1-ED48-B89C-1E1408B9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CFAE-46B2-D24C-8B62-D9A6B979C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97CE-E6C1-4144-890C-0F65ECF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6DF7-2AEF-A34F-B99E-CDA89E3D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8934-394D-1248-AC16-A03F7EB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C65FD-C1D4-2743-9B10-8CB8CE119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C428-0FA1-4D41-B919-2523F489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8F0F-F308-034C-A3B0-37056711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592F-9225-4E45-A267-12CEC7CB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9E26-2DED-A94E-9ACE-8092F57C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7D3D-4BDD-C84E-848D-9164F1B5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6160-5ECE-4046-A912-C30448E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A74E-CC25-5549-B25A-D9F96D87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9E3C-41B9-BF4E-9C39-D9ACDC3C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A515-C1DA-924D-A05F-C3FEDEF0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32A-F614-F74E-BB28-66F114E8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595A-B90C-4C43-89A1-13A5751D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D9EF-48CC-214F-BC61-726DB31F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5FDF-914D-E646-B4C5-BB304E8F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941F-0682-5347-9DDF-1E9E240F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86A3-C237-054C-BAD1-7C5E0540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1C2D-3AEF-9249-92B1-4F000F58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651F-B042-7C43-9BCD-79A23661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81B3-D974-E94F-998A-6D1CD9F5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BBE1-F159-7A48-9885-4C5833F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26D1A-15D1-D34E-8E76-5E9D1C4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E665-C067-E643-9043-F0DD34F1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20B9-7EAD-5446-BDFC-4F87B9BC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21489-52A1-AD42-88C8-36E35B07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03D5E-C94D-DF45-8B80-6FC24DCD2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6FDB6-5180-B146-80D8-9AF307383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B7DC8-C267-E847-AAEA-509DD5EE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5C3CD-C6C4-DF4B-930F-F86761C4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A932-DC8D-EB41-8256-6A7E771D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4E4C-5058-9146-8F53-DD813852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FC95F-6806-7947-B8EA-1AEB0912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95242-DA07-7346-BB65-662EC276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5B092-912A-0F4B-A996-9F73A8D9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846F8-3E14-FA44-8738-EDD53BCC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8EF2-9E6C-424C-867A-53036283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F1AEB-0E48-1E4C-B59B-0F9824EE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B7FC-07E5-464C-B8C9-4454C963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812F-7A1E-2C4B-9597-4AE9E77C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AD3EB-8ECD-FA43-B125-01D5C0088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0898-3079-0446-B25A-A3CB2F10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A25A-238F-6C4D-AD56-750DE60E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881DC-524E-5D46-8482-46238D14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AF7-F32E-7749-920F-F9962401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44CC9-BF88-944E-893F-38066D03F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D252A-5C85-514B-905F-F6F3C5F49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B3FE-6AEA-1D48-B3FF-8D4FAC63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F79E7-3315-3843-82E3-4C53040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535BD-9DE4-8142-8F4C-2189E0B4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23533-3607-4C4F-A542-32A768CB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8AE8-BF2C-F647-83FF-B13CB37C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01F5-CE17-9E41-8B19-A766C061A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4D6C-F741-1045-AD1A-0A3A09FD546C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0B49-44B5-904A-AFDF-6449F5682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429D-61F0-6D48-9A8C-2F4C41E5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116C8D-E7B0-5440-9909-B69CE1F0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09"/>
          <a:stretch/>
        </p:blipFill>
        <p:spPr>
          <a:xfrm>
            <a:off x="0" y="1024874"/>
            <a:ext cx="11965329" cy="3107560"/>
          </a:xfrm>
          <a:prstGeom prst="rect">
            <a:avLst/>
          </a:prstGeom>
        </p:spPr>
      </p:pic>
      <p:sp>
        <p:nvSpPr>
          <p:cNvPr id="12" name="TextBox 30">
            <a:extLst>
              <a:ext uri="{FF2B5EF4-FFF2-40B4-BE49-F238E27FC236}">
                <a16:creationId xmlns:a16="http://schemas.microsoft.com/office/drawing/2014/main" id="{EAAD2ABD-A579-CB41-8690-5C4A6D445E04}"/>
              </a:ext>
            </a:extLst>
          </p:cNvPr>
          <p:cNvSpPr txBox="1"/>
          <p:nvPr/>
        </p:nvSpPr>
        <p:spPr>
          <a:xfrm>
            <a:off x="113336" y="4460663"/>
            <a:ext cx="2840447" cy="6001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dirty="0" err="1"/>
              <a:t>Click</a:t>
            </a:r>
            <a:r>
              <a:rPr lang="tr-TR" sz="1100" dirty="0"/>
              <a:t> </a:t>
            </a:r>
            <a:r>
              <a:rPr lang="tr-TR" sz="1100" dirty="0" err="1"/>
              <a:t>the</a:t>
            </a:r>
            <a:r>
              <a:rPr lang="tr-TR" sz="1100" dirty="0"/>
              <a:t> </a:t>
            </a:r>
            <a:r>
              <a:rPr lang="tr-TR" sz="1100" dirty="0" err="1"/>
              <a:t>button</a:t>
            </a:r>
            <a:r>
              <a:rPr lang="tr-TR" sz="1100" dirty="0"/>
              <a:t> </a:t>
            </a:r>
            <a:r>
              <a:rPr lang="tr-TR" sz="1100" dirty="0" err="1"/>
              <a:t>above</a:t>
            </a:r>
            <a:r>
              <a:rPr lang="tr-TR" sz="1100" dirty="0"/>
              <a:t> </a:t>
            </a:r>
            <a:r>
              <a:rPr lang="tr-TR" sz="1100" dirty="0" err="1"/>
              <a:t>to</a:t>
            </a:r>
            <a:r>
              <a:rPr lang="tr-TR" sz="1100" dirty="0"/>
              <a:t> l</a:t>
            </a:r>
            <a:r>
              <a:rPr lang="en-US" sz="1100" dirty="0" err="1"/>
              <a:t>oad</a:t>
            </a:r>
            <a:r>
              <a:rPr lang="tr-TR" sz="1100" dirty="0"/>
              <a:t> </a:t>
            </a:r>
            <a:r>
              <a:rPr lang="en-US" sz="1100" dirty="0"/>
              <a:t>the list of other students (anonymized) and shows in which position you are in terms of progress</a:t>
            </a:r>
          </a:p>
        </p:txBody>
      </p:sp>
      <p:sp>
        <p:nvSpPr>
          <p:cNvPr id="13" name="Aşağı Ok 5">
            <a:extLst>
              <a:ext uri="{FF2B5EF4-FFF2-40B4-BE49-F238E27FC236}">
                <a16:creationId xmlns:a16="http://schemas.microsoft.com/office/drawing/2014/main" id="{1B2C4088-AE38-714E-A6D3-96E7102FDE5E}"/>
              </a:ext>
            </a:extLst>
          </p:cNvPr>
          <p:cNvSpPr/>
          <p:nvPr/>
        </p:nvSpPr>
        <p:spPr>
          <a:xfrm rot="12011173">
            <a:off x="532191" y="4081991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012DBD-C8E8-7347-AAEC-B327A3EB2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74" r="11959" b="5950"/>
          <a:stretch/>
        </p:blipFill>
        <p:spPr>
          <a:xfrm>
            <a:off x="3067118" y="3720579"/>
            <a:ext cx="5362680" cy="28688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B59AF4-CA84-FB4C-94EC-250D8FFCE2DE}"/>
              </a:ext>
            </a:extLst>
          </p:cNvPr>
          <p:cNvSpPr txBox="1"/>
          <p:nvPr/>
        </p:nvSpPr>
        <p:spPr>
          <a:xfrm>
            <a:off x="7514232" y="1681219"/>
            <a:ext cx="4564287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	          </a:t>
            </a:r>
            <a:r>
              <a:rPr lang="en-US" sz="1400" b="1" dirty="0">
                <a:solidFill>
                  <a:srgbClr val="C00000"/>
                </a:solidFill>
              </a:rPr>
              <a:t>Progress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First row (Me)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shows </a:t>
            </a:r>
            <a:r>
              <a:rPr lang="en-US" sz="1400" b="1" dirty="0"/>
              <a:t>your progress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more progress on that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Second row(Me vs group) </a:t>
            </a:r>
            <a:r>
              <a:rPr lang="en-US" sz="1400" b="1" dirty="0"/>
              <a:t>compares your progress with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you have more progress than the group; 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they have more progress than you;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</a:t>
            </a:r>
            <a:r>
              <a:rPr lang="en-US" sz="1400" dirty="0"/>
              <a:t> means equal progress.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Third row (Group) shows the </a:t>
            </a:r>
            <a:r>
              <a:rPr lang="en-US" sz="1400" b="1" dirty="0"/>
              <a:t>average progress of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more progress on that topic)</a:t>
            </a:r>
          </a:p>
        </p:txBody>
      </p:sp>
      <p:sp>
        <p:nvSpPr>
          <p:cNvPr id="23" name="Aşağı Ok 5">
            <a:extLst>
              <a:ext uri="{FF2B5EF4-FFF2-40B4-BE49-F238E27FC236}">
                <a16:creationId xmlns:a16="http://schemas.microsoft.com/office/drawing/2014/main" id="{F1D95C0B-79AC-E14C-8628-61441C2DB3AF}"/>
              </a:ext>
            </a:extLst>
          </p:cNvPr>
          <p:cNvSpPr/>
          <p:nvPr/>
        </p:nvSpPr>
        <p:spPr>
          <a:xfrm rot="17228538">
            <a:off x="3313859" y="4738649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Aşağı Ok 5">
            <a:extLst>
              <a:ext uri="{FF2B5EF4-FFF2-40B4-BE49-F238E27FC236}">
                <a16:creationId xmlns:a16="http://schemas.microsoft.com/office/drawing/2014/main" id="{0851F702-C31A-AE4B-8EF5-A5463F14CEFA}"/>
              </a:ext>
            </a:extLst>
          </p:cNvPr>
          <p:cNvSpPr/>
          <p:nvPr/>
        </p:nvSpPr>
        <p:spPr>
          <a:xfrm rot="5400000">
            <a:off x="7152536" y="2434408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3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ACEA8E-CAA6-E944-9893-7DAAB31A22CA}"/>
              </a:ext>
            </a:extLst>
          </p:cNvPr>
          <p:cNvSpPr txBox="1"/>
          <p:nvPr/>
        </p:nvSpPr>
        <p:spPr>
          <a:xfrm>
            <a:off x="135971" y="102792"/>
            <a:ext cx="3894564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Increase your Progress?</a:t>
            </a:r>
          </a:p>
          <a:p>
            <a:r>
              <a:rPr lang="en-US" sz="1600" dirty="0"/>
              <a:t>To have more greener cells on </a:t>
            </a:r>
            <a:r>
              <a:rPr lang="en-US" sz="1600" b="1" i="1" dirty="0"/>
              <a:t>Me </a:t>
            </a:r>
            <a:r>
              <a:rPr lang="en-US" sz="1600" dirty="0"/>
              <a:t>row, you need to interact with the learning activities inside each topic.</a:t>
            </a:r>
          </a:p>
          <a:p>
            <a:endParaRPr lang="en-US" sz="1600" dirty="0"/>
          </a:p>
          <a:p>
            <a:r>
              <a:rPr lang="en-US" sz="1600" dirty="0"/>
              <a:t>Click on a topic cell as shown below and access the contents. Viewing animation steps, clicking on example lines or solving challenges, questions and parsons problems to increase your progress.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AD29-9E8B-384F-A7A7-EDDCFB5F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5" y="3088846"/>
            <a:ext cx="3894564" cy="33555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4084F-8C78-1146-B1C2-E28756968C3C}"/>
              </a:ext>
            </a:extLst>
          </p:cNvPr>
          <p:cNvCxnSpPr/>
          <p:nvPr/>
        </p:nvCxnSpPr>
        <p:spPr>
          <a:xfrm>
            <a:off x="4041045" y="0"/>
            <a:ext cx="0" cy="6858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313E9-DCA1-8444-875D-96F5262D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37" y="692439"/>
            <a:ext cx="3164048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7AACD-5237-EA4F-9ECB-95E0FD072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28" y="951298"/>
            <a:ext cx="3179055" cy="224109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3E5A9-AD9D-254E-9D1D-BFEB45B7598F}"/>
              </a:ext>
            </a:extLst>
          </p:cNvPr>
          <p:cNvSpPr txBox="1"/>
          <p:nvPr/>
        </p:nvSpPr>
        <p:spPr>
          <a:xfrm>
            <a:off x="4086422" y="120503"/>
            <a:ext cx="3386434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Animated Examples</a:t>
            </a:r>
          </a:p>
          <a:p>
            <a:r>
              <a:rPr lang="en-US" sz="1200" dirty="0"/>
              <a:t>Play animation steps to how the program executed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E34DAE-9FBE-8C44-BB2B-99F9D555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672" y="2071843"/>
            <a:ext cx="3414191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A7A9D-53CA-C24E-BD87-0C1AB4EE8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931" y="3617631"/>
            <a:ext cx="3107989" cy="267744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E98DE-7D34-9842-AF7C-8BE525309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103" y="5101998"/>
            <a:ext cx="4873760" cy="177317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560779-C964-B449-9F40-E008FB76443B}"/>
              </a:ext>
            </a:extLst>
          </p:cNvPr>
          <p:cNvSpPr txBox="1"/>
          <p:nvPr/>
        </p:nvSpPr>
        <p:spPr>
          <a:xfrm>
            <a:off x="8007766" y="0"/>
            <a:ext cx="338643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Examples-Challenges</a:t>
            </a:r>
          </a:p>
          <a:p>
            <a:r>
              <a:rPr lang="en-US" sz="1200" dirty="0"/>
              <a:t>Check how a program is constructed line by line in examples and challenge yourself with challenges and complete the missing lines.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E7D08-85C9-5541-ACC5-EF53127B19FA}"/>
              </a:ext>
            </a:extLst>
          </p:cNvPr>
          <p:cNvSpPr txBox="1"/>
          <p:nvPr/>
        </p:nvSpPr>
        <p:spPr>
          <a:xfrm>
            <a:off x="4086422" y="2870974"/>
            <a:ext cx="3386434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Questions</a:t>
            </a:r>
          </a:p>
          <a:p>
            <a:r>
              <a:rPr lang="en-US" sz="1200" dirty="0"/>
              <a:t>Predict the output of the program. It is either the console output or the value of </a:t>
            </a:r>
            <a:r>
              <a:rPr lang="en-US" sz="1200" b="1" i="1" dirty="0"/>
              <a:t>result</a:t>
            </a:r>
            <a:r>
              <a:rPr lang="en-US" sz="1200" dirty="0"/>
              <a:t> variable.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76D99-DADB-1E45-A260-3414949D3056}"/>
              </a:ext>
            </a:extLst>
          </p:cNvPr>
          <p:cNvSpPr txBox="1"/>
          <p:nvPr/>
        </p:nvSpPr>
        <p:spPr>
          <a:xfrm>
            <a:off x="7654163" y="4352824"/>
            <a:ext cx="4093639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Parsons Problem</a:t>
            </a:r>
          </a:p>
          <a:p>
            <a:r>
              <a:rPr lang="en-US" sz="1200" dirty="0"/>
              <a:t>Reorder the program lines to solve the given task at the bottom of the screen. Pay attention to indentation. </a:t>
            </a:r>
          </a:p>
        </p:txBody>
      </p:sp>
    </p:spTree>
    <p:extLst>
      <p:ext uri="{BB962C8B-B14F-4D97-AF65-F5344CB8AC3E}">
        <p14:creationId xmlns:p14="http://schemas.microsoft.com/office/powerpoint/2010/main" val="14583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Akhuseyinoglu, Kamil</dc:creator>
  <cp:lastModifiedBy>Akhuseyinoglu, Kamil</cp:lastModifiedBy>
  <cp:revision>1</cp:revision>
  <dcterms:created xsi:type="dcterms:W3CDTF">2019-10-01T07:06:35Z</dcterms:created>
  <dcterms:modified xsi:type="dcterms:W3CDTF">2019-10-22T17:08:26Z</dcterms:modified>
</cp:coreProperties>
</file>